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776" r:id="rId2"/>
    <p:sldId id="801" r:id="rId3"/>
    <p:sldId id="821" r:id="rId4"/>
    <p:sldId id="784" r:id="rId5"/>
    <p:sldId id="819" r:id="rId6"/>
    <p:sldId id="831" r:id="rId7"/>
    <p:sldId id="773" r:id="rId8"/>
    <p:sldId id="789" r:id="rId9"/>
    <p:sldId id="790" r:id="rId10"/>
    <p:sldId id="787" r:id="rId11"/>
    <p:sldId id="794" r:id="rId12"/>
    <p:sldId id="795" r:id="rId13"/>
    <p:sldId id="797" r:id="rId14"/>
    <p:sldId id="791" r:id="rId15"/>
    <p:sldId id="391" r:id="rId16"/>
    <p:sldId id="337" r:id="rId17"/>
    <p:sldId id="792" r:id="rId18"/>
    <p:sldId id="799" r:id="rId19"/>
    <p:sldId id="786" r:id="rId20"/>
    <p:sldId id="800" r:id="rId21"/>
    <p:sldId id="803" r:id="rId22"/>
    <p:sldId id="805" r:id="rId23"/>
    <p:sldId id="802" r:id="rId24"/>
    <p:sldId id="804" r:id="rId25"/>
    <p:sldId id="807" r:id="rId26"/>
    <p:sldId id="816" r:id="rId27"/>
    <p:sldId id="830" r:id="rId28"/>
    <p:sldId id="811" r:id="rId29"/>
    <p:sldId id="815" r:id="rId30"/>
    <p:sldId id="812" r:id="rId31"/>
    <p:sldId id="813" r:id="rId32"/>
    <p:sldId id="759" r:id="rId33"/>
    <p:sldId id="777" r:id="rId34"/>
    <p:sldId id="76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簡介" id="{F0DCCFF1-8AC8-44BD-9859-D7D2FEB85846}">
          <p14:sldIdLst>
            <p14:sldId id="776"/>
            <p14:sldId id="801"/>
          </p14:sldIdLst>
        </p14:section>
        <p14:section name="碳足印及低碳生活" id="{65812C64-A42C-4726-9356-1DE750487A71}">
          <p14:sldIdLst>
            <p14:sldId id="821"/>
            <p14:sldId id="784"/>
            <p14:sldId id="819"/>
            <p14:sldId id="831"/>
            <p14:sldId id="773"/>
            <p14:sldId id="789"/>
            <p14:sldId id="790"/>
            <p14:sldId id="787"/>
            <p14:sldId id="794"/>
            <p14:sldId id="795"/>
            <p14:sldId id="797"/>
            <p14:sldId id="791"/>
            <p14:sldId id="391"/>
            <p14:sldId id="337"/>
            <p14:sldId id="792"/>
            <p14:sldId id="799"/>
            <p14:sldId id="786"/>
          </p14:sldIdLst>
        </p14:section>
        <p14:section name="如何籌備環保推廣活動？" id="{04FFB067-04CE-4684-98B0-91C2C338171B}">
          <p14:sldIdLst>
            <p14:sldId id="800"/>
            <p14:sldId id="803"/>
            <p14:sldId id="805"/>
            <p14:sldId id="802"/>
            <p14:sldId id="804"/>
            <p14:sldId id="807"/>
            <p14:sldId id="816"/>
            <p14:sldId id="830"/>
          </p14:sldIdLst>
        </p14:section>
        <p14:section name="海報／標語設計" id="{783920F6-629A-4E85-B3AF-F2D732DA69E0}">
          <p14:sldIdLst>
            <p14:sldId id="811"/>
            <p14:sldId id="815"/>
            <p14:sldId id="812"/>
            <p14:sldId id="813"/>
            <p14:sldId id="759"/>
          </p14:sldIdLst>
        </p14:section>
        <p14:section name="參考資料" id="{EFFD715A-FDB4-44FE-B25C-915B3300E2DA}">
          <p14:sldIdLst>
            <p14:sldId id="777"/>
            <p14:sldId id="7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D0E1CD"/>
    <a:srgbClr val="E9F1E8"/>
    <a:srgbClr val="798E49"/>
    <a:srgbClr val="229592"/>
    <a:srgbClr val="43B0B3"/>
    <a:srgbClr val="4BB2B5"/>
    <a:srgbClr val="026CAC"/>
    <a:srgbClr val="0572B2"/>
    <a:srgbClr val="046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83673" autoAdjust="0"/>
  </p:normalViewPr>
  <p:slideViewPr>
    <p:cSldViewPr snapToGrid="0">
      <p:cViewPr varScale="1">
        <p:scale>
          <a:sx n="90" d="100"/>
          <a:sy n="90" d="100"/>
        </p:scale>
        <p:origin x="17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944B0-B271-4312-993D-D9381E3BAE5E}" type="doc">
      <dgm:prSet loTypeId="urn:microsoft.com/office/officeart/2005/8/layout/process5" loCatId="process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D0059601-E40D-4B63-A781-C1704F9D4170}">
      <dgm:prSet phldrT="[文字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zh-TW" altLang="en-US" sz="3600" b="1" dirty="0"/>
            <a:t>宣傳及校內收集舊校服</a:t>
          </a:r>
          <a:endParaRPr lang="en-US" sz="3600" b="1" dirty="0"/>
        </a:p>
      </dgm:t>
    </dgm:pt>
    <dgm:pt modelId="{4C3BA9E6-3095-4190-814A-E0CBD51617E6}" type="parTrans" cxnId="{2B7D3C28-823A-4CA1-B50B-598D14883166}">
      <dgm:prSet/>
      <dgm:spPr/>
      <dgm:t>
        <a:bodyPr/>
        <a:lstStyle/>
        <a:p>
          <a:endParaRPr lang="en-US" sz="2800"/>
        </a:p>
      </dgm:t>
    </dgm:pt>
    <dgm:pt modelId="{F390F403-2F72-4811-93B9-E69C6C179C12}" type="sibTrans" cxnId="{2B7D3C28-823A-4CA1-B50B-598D14883166}">
      <dgm:prSet custT="1"/>
      <dgm:spPr/>
      <dgm:t>
        <a:bodyPr/>
        <a:lstStyle/>
        <a:p>
          <a:endParaRPr lang="en-US" sz="3200"/>
        </a:p>
      </dgm:t>
    </dgm:pt>
    <dgm:pt modelId="{034C91DF-B4FE-414E-BFB4-00D43C553116}">
      <dgm:prSet phldrT="[文字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zh-TW" altLang="en-US" sz="3200" dirty="0"/>
            <a:t>兩星期</a:t>
          </a:r>
          <a:endParaRPr lang="en-US" sz="3200" dirty="0"/>
        </a:p>
      </dgm:t>
    </dgm:pt>
    <dgm:pt modelId="{8393C17D-39F2-42F3-A767-C8A29377121C}" type="parTrans" cxnId="{9D235158-7A00-4F9D-81F6-E4B12EA33044}">
      <dgm:prSet/>
      <dgm:spPr/>
      <dgm:t>
        <a:bodyPr/>
        <a:lstStyle/>
        <a:p>
          <a:endParaRPr lang="en-US" sz="2800"/>
        </a:p>
      </dgm:t>
    </dgm:pt>
    <dgm:pt modelId="{0C81F172-1DE6-4828-9DDC-4582426020B0}" type="sibTrans" cxnId="{9D235158-7A00-4F9D-81F6-E4B12EA33044}">
      <dgm:prSet/>
      <dgm:spPr/>
      <dgm:t>
        <a:bodyPr/>
        <a:lstStyle/>
        <a:p>
          <a:endParaRPr lang="en-US" sz="2800"/>
        </a:p>
      </dgm:t>
    </dgm:pt>
    <dgm:pt modelId="{494EDAB3-213D-433B-97F8-C702E25BA9A2}">
      <dgm:prSet custT="1"/>
      <dgm:spPr/>
      <dgm:t>
        <a:bodyPr/>
        <a:lstStyle/>
        <a:p>
          <a:r>
            <a:rPr lang="zh-TW" altLang="en-US" sz="3600" b="1" dirty="0"/>
            <a:t>檢查、篩選及分類</a:t>
          </a:r>
          <a:endParaRPr lang="en-HK" altLang="zh-TW" sz="3600" b="1" dirty="0"/>
        </a:p>
      </dgm:t>
    </dgm:pt>
    <dgm:pt modelId="{BFE4343D-A878-4B72-8E05-E759F9E39743}" type="parTrans" cxnId="{85A7394C-EC1F-486C-8E1E-8A14FC838158}">
      <dgm:prSet/>
      <dgm:spPr/>
      <dgm:t>
        <a:bodyPr/>
        <a:lstStyle/>
        <a:p>
          <a:endParaRPr lang="en-US" sz="2800"/>
        </a:p>
      </dgm:t>
    </dgm:pt>
    <dgm:pt modelId="{5DD274B4-D006-426A-8625-E52D7A8C44F2}" type="sibTrans" cxnId="{85A7394C-EC1F-486C-8E1E-8A14FC838158}">
      <dgm:prSet custT="1"/>
      <dgm:spPr/>
      <dgm:t>
        <a:bodyPr/>
        <a:lstStyle/>
        <a:p>
          <a:endParaRPr lang="en-US" sz="3200"/>
        </a:p>
      </dgm:t>
    </dgm:pt>
    <dgm:pt modelId="{270AE60B-B499-4AA1-8EF5-D3F24E8FC1CE}">
      <dgm:prSet custT="1"/>
      <dgm:spPr/>
      <dgm:t>
        <a:bodyPr/>
        <a:lstStyle/>
        <a:p>
          <a:r>
            <a:rPr lang="zh-TW" altLang="en-US" sz="3600" b="1" dirty="0"/>
            <a:t>派發</a:t>
          </a:r>
          <a:endParaRPr lang="en-HK" altLang="zh-TW" sz="3600" b="1" dirty="0"/>
        </a:p>
      </dgm:t>
    </dgm:pt>
    <dgm:pt modelId="{7B4F2850-DCE5-424F-B6CC-EA4DFE47824E}" type="parTrans" cxnId="{B641F43F-7742-4367-9A0A-346BA953D957}">
      <dgm:prSet/>
      <dgm:spPr/>
      <dgm:t>
        <a:bodyPr/>
        <a:lstStyle/>
        <a:p>
          <a:endParaRPr lang="en-US" sz="2800"/>
        </a:p>
      </dgm:t>
    </dgm:pt>
    <dgm:pt modelId="{662BF763-DB9D-4A30-BDB1-035411FFB666}" type="sibTrans" cxnId="{B641F43F-7742-4367-9A0A-346BA953D957}">
      <dgm:prSet custT="1"/>
      <dgm:spPr/>
      <dgm:t>
        <a:bodyPr/>
        <a:lstStyle/>
        <a:p>
          <a:endParaRPr lang="en-US" sz="3200"/>
        </a:p>
      </dgm:t>
    </dgm:pt>
    <dgm:pt modelId="{0E71EAD2-439B-419F-AB58-AB42CD493D95}">
      <dgm:prSet custT="1"/>
      <dgm:spPr/>
      <dgm:t>
        <a:bodyPr/>
        <a:lstStyle/>
        <a:p>
          <a:r>
            <a:rPr lang="zh-TW" altLang="en-US" sz="3200" dirty="0"/>
            <a:t>家長日</a:t>
          </a:r>
          <a:endParaRPr lang="en-HK" altLang="zh-TW" sz="3200" dirty="0"/>
        </a:p>
      </dgm:t>
    </dgm:pt>
    <dgm:pt modelId="{DCE89F66-CD22-458A-B182-30639908D7AD}" type="parTrans" cxnId="{872CBD74-DC83-4A0E-846A-D2A4DC7676B0}">
      <dgm:prSet/>
      <dgm:spPr/>
      <dgm:t>
        <a:bodyPr/>
        <a:lstStyle/>
        <a:p>
          <a:endParaRPr lang="en-US" sz="2800"/>
        </a:p>
      </dgm:t>
    </dgm:pt>
    <dgm:pt modelId="{3951D2D6-8437-4EAA-9BE0-E7AFBE69C857}" type="sibTrans" cxnId="{872CBD74-DC83-4A0E-846A-D2A4DC7676B0}">
      <dgm:prSet/>
      <dgm:spPr/>
      <dgm:t>
        <a:bodyPr/>
        <a:lstStyle/>
        <a:p>
          <a:endParaRPr lang="en-US" sz="2800"/>
        </a:p>
      </dgm:t>
    </dgm:pt>
    <dgm:pt modelId="{1A3227D4-24BC-4981-911D-60D6DEAFAB36}">
      <dgm:prSet custT="1"/>
      <dgm:spPr/>
      <dgm:t>
        <a:bodyPr/>
        <a:lstStyle/>
        <a:p>
          <a:r>
            <a:rPr lang="zh-TW" altLang="en-US" sz="3200" dirty="0"/>
            <a:t>一天</a:t>
          </a:r>
          <a:endParaRPr lang="en-HK" altLang="zh-TW" sz="3200" dirty="0"/>
        </a:p>
      </dgm:t>
    </dgm:pt>
    <dgm:pt modelId="{BF300419-8F36-406F-BA13-F8A758259313}" type="parTrans" cxnId="{6CF78A3B-C4F3-4C04-B9BB-A8958CB9A806}">
      <dgm:prSet/>
      <dgm:spPr/>
      <dgm:t>
        <a:bodyPr/>
        <a:lstStyle/>
        <a:p>
          <a:endParaRPr lang="en-US" sz="2800"/>
        </a:p>
      </dgm:t>
    </dgm:pt>
    <dgm:pt modelId="{E447022E-CBC8-41BF-9312-9B100D100305}" type="sibTrans" cxnId="{6CF78A3B-C4F3-4C04-B9BB-A8958CB9A806}">
      <dgm:prSet/>
      <dgm:spPr/>
      <dgm:t>
        <a:bodyPr/>
        <a:lstStyle/>
        <a:p>
          <a:endParaRPr lang="en-US" sz="2800"/>
        </a:p>
      </dgm:t>
    </dgm:pt>
    <dgm:pt modelId="{5B865D69-FD35-49D0-A128-8CF71AE827A5}">
      <dgm:prSet custT="1"/>
      <dgm:spPr/>
      <dgm:t>
        <a:bodyPr/>
        <a:lstStyle/>
        <a:p>
          <a:r>
            <a:rPr lang="zh-TW" altLang="en-US" sz="3200" dirty="0"/>
            <a:t>兩天</a:t>
          </a:r>
          <a:endParaRPr lang="en-HK" altLang="zh-TW" sz="3200" dirty="0"/>
        </a:p>
      </dgm:t>
    </dgm:pt>
    <dgm:pt modelId="{05B8AC47-BA80-4835-B660-37A40DFCC4EA}" type="sibTrans" cxnId="{63E0D5BA-E189-46F4-AD1B-08C75597DBF1}">
      <dgm:prSet/>
      <dgm:spPr/>
      <dgm:t>
        <a:bodyPr/>
        <a:lstStyle/>
        <a:p>
          <a:endParaRPr lang="en-US" sz="2800"/>
        </a:p>
      </dgm:t>
    </dgm:pt>
    <dgm:pt modelId="{BFE9EB57-1211-4173-9832-3962E2EB9928}" type="parTrans" cxnId="{63E0D5BA-E189-46F4-AD1B-08C75597DBF1}">
      <dgm:prSet/>
      <dgm:spPr/>
      <dgm:t>
        <a:bodyPr/>
        <a:lstStyle/>
        <a:p>
          <a:endParaRPr lang="en-US" sz="2800"/>
        </a:p>
      </dgm:t>
    </dgm:pt>
    <dgm:pt modelId="{96830B20-378D-4D4E-8B5D-AFAD89000836}">
      <dgm:prSet custT="1"/>
      <dgm:spPr/>
      <dgm:t>
        <a:bodyPr/>
        <a:lstStyle/>
        <a:p>
          <a:r>
            <a:rPr lang="zh-TW" altLang="en-US" sz="3600" b="1" dirty="0"/>
            <a:t>收納未被領取的校服</a:t>
          </a:r>
          <a:endParaRPr lang="en-HK" altLang="zh-TW" sz="3600" b="1" dirty="0"/>
        </a:p>
      </dgm:t>
    </dgm:pt>
    <dgm:pt modelId="{ECB14ADA-7239-49D3-8A80-8AA5D913C9E1}" type="parTrans" cxnId="{003C36D2-1FF4-43B8-9C24-91FFDE88C342}">
      <dgm:prSet/>
      <dgm:spPr/>
      <dgm:t>
        <a:bodyPr/>
        <a:lstStyle/>
        <a:p>
          <a:endParaRPr lang="en-US" sz="2000"/>
        </a:p>
      </dgm:t>
    </dgm:pt>
    <dgm:pt modelId="{532EFFBC-E7BB-46D7-83D9-76CC6EF46D42}" type="sibTrans" cxnId="{003C36D2-1FF4-43B8-9C24-91FFDE88C342}">
      <dgm:prSet/>
      <dgm:spPr/>
      <dgm:t>
        <a:bodyPr/>
        <a:lstStyle/>
        <a:p>
          <a:endParaRPr lang="en-US" sz="2000"/>
        </a:p>
      </dgm:t>
    </dgm:pt>
    <dgm:pt modelId="{769AEEC2-7598-45CC-9749-FB45BFD64537}" type="pres">
      <dgm:prSet presAssocID="{772944B0-B271-4312-993D-D9381E3BAE5E}" presName="diagram" presStyleCnt="0">
        <dgm:presLayoutVars>
          <dgm:dir/>
          <dgm:resizeHandles val="exact"/>
        </dgm:presLayoutVars>
      </dgm:prSet>
      <dgm:spPr/>
    </dgm:pt>
    <dgm:pt modelId="{4AC8FC31-AC78-4B34-89FE-7C6DDFD2D10F}" type="pres">
      <dgm:prSet presAssocID="{D0059601-E40D-4B63-A781-C1704F9D4170}" presName="node" presStyleLbl="node1" presStyleIdx="0" presStyleCnt="4" custScaleX="177664">
        <dgm:presLayoutVars>
          <dgm:bulletEnabled val="1"/>
        </dgm:presLayoutVars>
      </dgm:prSet>
      <dgm:spPr/>
    </dgm:pt>
    <dgm:pt modelId="{0AB73184-E724-41D5-A7A6-DA61B302A314}" type="pres">
      <dgm:prSet presAssocID="{F390F403-2F72-4811-93B9-E69C6C179C12}" presName="sibTrans" presStyleLbl="sibTrans2D1" presStyleIdx="0" presStyleCnt="3"/>
      <dgm:spPr/>
    </dgm:pt>
    <dgm:pt modelId="{7A5379A0-D0EC-4EE1-8D84-70D091AEC8AB}" type="pres">
      <dgm:prSet presAssocID="{F390F403-2F72-4811-93B9-E69C6C179C12}" presName="connectorText" presStyleLbl="sibTrans2D1" presStyleIdx="0" presStyleCnt="3"/>
      <dgm:spPr/>
    </dgm:pt>
    <dgm:pt modelId="{BFB65ECF-B51E-4109-80E7-10DC8BB88A10}" type="pres">
      <dgm:prSet presAssocID="{494EDAB3-213D-433B-97F8-C702E25BA9A2}" presName="node" presStyleLbl="node1" presStyleIdx="1" presStyleCnt="4" custScaleX="148373">
        <dgm:presLayoutVars>
          <dgm:bulletEnabled val="1"/>
        </dgm:presLayoutVars>
      </dgm:prSet>
      <dgm:spPr/>
    </dgm:pt>
    <dgm:pt modelId="{379EC35D-2BA2-4792-B790-02C3F5822F1D}" type="pres">
      <dgm:prSet presAssocID="{5DD274B4-D006-426A-8625-E52D7A8C44F2}" presName="sibTrans" presStyleLbl="sibTrans2D1" presStyleIdx="1" presStyleCnt="3"/>
      <dgm:spPr/>
    </dgm:pt>
    <dgm:pt modelId="{266DCF23-5289-4120-809D-28663BA46894}" type="pres">
      <dgm:prSet presAssocID="{5DD274B4-D006-426A-8625-E52D7A8C44F2}" presName="connectorText" presStyleLbl="sibTrans2D1" presStyleIdx="1" presStyleCnt="3"/>
      <dgm:spPr/>
    </dgm:pt>
    <dgm:pt modelId="{EAD69BB0-5D85-47B9-9F95-3283F10BE8C0}" type="pres">
      <dgm:prSet presAssocID="{270AE60B-B499-4AA1-8EF5-D3F24E8FC1CE}" presName="node" presStyleLbl="node1" presStyleIdx="2" presStyleCnt="4" custLinFactNeighborX="-27161" custLinFactNeighborY="243">
        <dgm:presLayoutVars>
          <dgm:bulletEnabled val="1"/>
        </dgm:presLayoutVars>
      </dgm:prSet>
      <dgm:spPr/>
    </dgm:pt>
    <dgm:pt modelId="{B2E5DE7D-AF90-468C-A0F3-11A1E525EE1F}" type="pres">
      <dgm:prSet presAssocID="{662BF763-DB9D-4A30-BDB1-035411FFB666}" presName="sibTrans" presStyleLbl="sibTrans2D1" presStyleIdx="2" presStyleCnt="3"/>
      <dgm:spPr/>
    </dgm:pt>
    <dgm:pt modelId="{B414221D-7162-4B4E-9BA5-F8E64C8AC1A7}" type="pres">
      <dgm:prSet presAssocID="{662BF763-DB9D-4A30-BDB1-035411FFB666}" presName="connectorText" presStyleLbl="sibTrans2D1" presStyleIdx="2" presStyleCnt="3"/>
      <dgm:spPr/>
    </dgm:pt>
    <dgm:pt modelId="{3272CD87-FED5-4CAB-89A1-A6A3732A4C9F}" type="pres">
      <dgm:prSet presAssocID="{96830B20-378D-4D4E-8B5D-AFAD89000836}" presName="node" presStyleLbl="node1" presStyleIdx="3" presStyleCnt="4" custScaleX="161311" custLinFactNeighborX="-36866" custLinFactNeighborY="243">
        <dgm:presLayoutVars>
          <dgm:bulletEnabled val="1"/>
        </dgm:presLayoutVars>
      </dgm:prSet>
      <dgm:spPr/>
    </dgm:pt>
  </dgm:ptLst>
  <dgm:cxnLst>
    <dgm:cxn modelId="{CCF50814-C9B0-4DDD-B78E-093BB821BCEA}" type="presOf" srcId="{96830B20-378D-4D4E-8B5D-AFAD89000836}" destId="{3272CD87-FED5-4CAB-89A1-A6A3732A4C9F}" srcOrd="0" destOrd="0" presId="urn:microsoft.com/office/officeart/2005/8/layout/process5"/>
    <dgm:cxn modelId="{EA59DF23-72F1-41A6-BF69-D51A64FA3023}" type="presOf" srcId="{D0059601-E40D-4B63-A781-C1704F9D4170}" destId="{4AC8FC31-AC78-4B34-89FE-7C6DDFD2D10F}" srcOrd="0" destOrd="0" presId="urn:microsoft.com/office/officeart/2005/8/layout/process5"/>
    <dgm:cxn modelId="{2B7D3C28-823A-4CA1-B50B-598D14883166}" srcId="{772944B0-B271-4312-993D-D9381E3BAE5E}" destId="{D0059601-E40D-4B63-A781-C1704F9D4170}" srcOrd="0" destOrd="0" parTransId="{4C3BA9E6-3095-4190-814A-E0CBD51617E6}" sibTransId="{F390F403-2F72-4811-93B9-E69C6C179C12}"/>
    <dgm:cxn modelId="{6CF78A3B-C4F3-4C04-B9BB-A8958CB9A806}" srcId="{96830B20-378D-4D4E-8B5D-AFAD89000836}" destId="{1A3227D4-24BC-4981-911D-60D6DEAFAB36}" srcOrd="0" destOrd="0" parTransId="{BF300419-8F36-406F-BA13-F8A758259313}" sibTransId="{E447022E-CBC8-41BF-9312-9B100D100305}"/>
    <dgm:cxn modelId="{05DDA53D-596C-40F8-94FD-223F3DB71545}" type="presOf" srcId="{0E71EAD2-439B-419F-AB58-AB42CD493D95}" destId="{EAD69BB0-5D85-47B9-9F95-3283F10BE8C0}" srcOrd="0" destOrd="1" presId="urn:microsoft.com/office/officeart/2005/8/layout/process5"/>
    <dgm:cxn modelId="{B4A5E03F-50CD-4CCB-850F-4499F8F34696}" type="presOf" srcId="{034C91DF-B4FE-414E-BFB4-00D43C553116}" destId="{4AC8FC31-AC78-4B34-89FE-7C6DDFD2D10F}" srcOrd="0" destOrd="1" presId="urn:microsoft.com/office/officeart/2005/8/layout/process5"/>
    <dgm:cxn modelId="{B641F43F-7742-4367-9A0A-346BA953D957}" srcId="{772944B0-B271-4312-993D-D9381E3BAE5E}" destId="{270AE60B-B499-4AA1-8EF5-D3F24E8FC1CE}" srcOrd="2" destOrd="0" parTransId="{7B4F2850-DCE5-424F-B6CC-EA4DFE47824E}" sibTransId="{662BF763-DB9D-4A30-BDB1-035411FFB666}"/>
    <dgm:cxn modelId="{9E47B95E-39DD-4B88-9FEA-A180D55C9BF3}" type="presOf" srcId="{5DD274B4-D006-426A-8625-E52D7A8C44F2}" destId="{266DCF23-5289-4120-809D-28663BA46894}" srcOrd="1" destOrd="0" presId="urn:microsoft.com/office/officeart/2005/8/layout/process5"/>
    <dgm:cxn modelId="{06C33660-10F0-4304-914E-6E8D18EBB655}" type="presOf" srcId="{772944B0-B271-4312-993D-D9381E3BAE5E}" destId="{769AEEC2-7598-45CC-9749-FB45BFD64537}" srcOrd="0" destOrd="0" presId="urn:microsoft.com/office/officeart/2005/8/layout/process5"/>
    <dgm:cxn modelId="{85A7394C-EC1F-486C-8E1E-8A14FC838158}" srcId="{772944B0-B271-4312-993D-D9381E3BAE5E}" destId="{494EDAB3-213D-433B-97F8-C702E25BA9A2}" srcOrd="1" destOrd="0" parTransId="{BFE4343D-A878-4B72-8E05-E759F9E39743}" sibTransId="{5DD274B4-D006-426A-8625-E52D7A8C44F2}"/>
    <dgm:cxn modelId="{764B7C6D-0ED9-4526-86C2-D808CF1F8634}" type="presOf" srcId="{5B865D69-FD35-49D0-A128-8CF71AE827A5}" destId="{BFB65ECF-B51E-4109-80E7-10DC8BB88A10}" srcOrd="0" destOrd="1" presId="urn:microsoft.com/office/officeart/2005/8/layout/process5"/>
    <dgm:cxn modelId="{872CBD74-DC83-4A0E-846A-D2A4DC7676B0}" srcId="{270AE60B-B499-4AA1-8EF5-D3F24E8FC1CE}" destId="{0E71EAD2-439B-419F-AB58-AB42CD493D95}" srcOrd="0" destOrd="0" parTransId="{DCE89F66-CD22-458A-B182-30639908D7AD}" sibTransId="{3951D2D6-8437-4EAA-9BE0-E7AFBE69C857}"/>
    <dgm:cxn modelId="{9D235158-7A00-4F9D-81F6-E4B12EA33044}" srcId="{D0059601-E40D-4B63-A781-C1704F9D4170}" destId="{034C91DF-B4FE-414E-BFB4-00D43C553116}" srcOrd="0" destOrd="0" parTransId="{8393C17D-39F2-42F3-A767-C8A29377121C}" sibTransId="{0C81F172-1DE6-4828-9DDC-4582426020B0}"/>
    <dgm:cxn modelId="{5B843F90-870B-4B6B-B0EF-53C662661268}" type="presOf" srcId="{662BF763-DB9D-4A30-BDB1-035411FFB666}" destId="{B414221D-7162-4B4E-9BA5-F8E64C8AC1A7}" srcOrd="1" destOrd="0" presId="urn:microsoft.com/office/officeart/2005/8/layout/process5"/>
    <dgm:cxn modelId="{7FFBA8A0-5103-4ED1-AB28-D72F71ADCE24}" type="presOf" srcId="{F390F403-2F72-4811-93B9-E69C6C179C12}" destId="{7A5379A0-D0EC-4EE1-8D84-70D091AEC8AB}" srcOrd="1" destOrd="0" presId="urn:microsoft.com/office/officeart/2005/8/layout/process5"/>
    <dgm:cxn modelId="{7F0CB9A6-9335-4751-A88C-C5C4B04E063C}" type="presOf" srcId="{5DD274B4-D006-426A-8625-E52D7A8C44F2}" destId="{379EC35D-2BA2-4792-B790-02C3F5822F1D}" srcOrd="0" destOrd="0" presId="urn:microsoft.com/office/officeart/2005/8/layout/process5"/>
    <dgm:cxn modelId="{63E0D5BA-E189-46F4-AD1B-08C75597DBF1}" srcId="{494EDAB3-213D-433B-97F8-C702E25BA9A2}" destId="{5B865D69-FD35-49D0-A128-8CF71AE827A5}" srcOrd="0" destOrd="0" parTransId="{BFE9EB57-1211-4173-9832-3962E2EB9928}" sibTransId="{05B8AC47-BA80-4835-B660-37A40DFCC4EA}"/>
    <dgm:cxn modelId="{B5F573D0-5F3F-4B1C-AF85-811BE58C6A93}" type="presOf" srcId="{494EDAB3-213D-433B-97F8-C702E25BA9A2}" destId="{BFB65ECF-B51E-4109-80E7-10DC8BB88A10}" srcOrd="0" destOrd="0" presId="urn:microsoft.com/office/officeart/2005/8/layout/process5"/>
    <dgm:cxn modelId="{003C36D2-1FF4-43B8-9C24-91FFDE88C342}" srcId="{772944B0-B271-4312-993D-D9381E3BAE5E}" destId="{96830B20-378D-4D4E-8B5D-AFAD89000836}" srcOrd="3" destOrd="0" parTransId="{ECB14ADA-7239-49D3-8A80-8AA5D913C9E1}" sibTransId="{532EFFBC-E7BB-46D7-83D9-76CC6EF46D42}"/>
    <dgm:cxn modelId="{CE791FEB-2B37-41B4-941E-CA28D847CF4E}" type="presOf" srcId="{270AE60B-B499-4AA1-8EF5-D3F24E8FC1CE}" destId="{EAD69BB0-5D85-47B9-9F95-3283F10BE8C0}" srcOrd="0" destOrd="0" presId="urn:microsoft.com/office/officeart/2005/8/layout/process5"/>
    <dgm:cxn modelId="{A45958EE-88B2-48DE-9751-FC8090B7500A}" type="presOf" srcId="{F390F403-2F72-4811-93B9-E69C6C179C12}" destId="{0AB73184-E724-41D5-A7A6-DA61B302A314}" srcOrd="0" destOrd="0" presId="urn:microsoft.com/office/officeart/2005/8/layout/process5"/>
    <dgm:cxn modelId="{6A6A38EF-3CD5-4823-B661-A974BDE431C9}" type="presOf" srcId="{662BF763-DB9D-4A30-BDB1-035411FFB666}" destId="{B2E5DE7D-AF90-468C-A0F3-11A1E525EE1F}" srcOrd="0" destOrd="0" presId="urn:microsoft.com/office/officeart/2005/8/layout/process5"/>
    <dgm:cxn modelId="{0745FDF4-3368-4DA9-B2E8-20CED6DEA035}" type="presOf" srcId="{1A3227D4-24BC-4981-911D-60D6DEAFAB36}" destId="{3272CD87-FED5-4CAB-89A1-A6A3732A4C9F}" srcOrd="0" destOrd="1" presId="urn:microsoft.com/office/officeart/2005/8/layout/process5"/>
    <dgm:cxn modelId="{65C62B3F-4ADC-49FF-9EC2-C28244EA1327}" type="presParOf" srcId="{769AEEC2-7598-45CC-9749-FB45BFD64537}" destId="{4AC8FC31-AC78-4B34-89FE-7C6DDFD2D10F}" srcOrd="0" destOrd="0" presId="urn:microsoft.com/office/officeart/2005/8/layout/process5"/>
    <dgm:cxn modelId="{1E67506B-8F3B-439C-8428-501E0BB11A71}" type="presParOf" srcId="{769AEEC2-7598-45CC-9749-FB45BFD64537}" destId="{0AB73184-E724-41D5-A7A6-DA61B302A314}" srcOrd="1" destOrd="0" presId="urn:microsoft.com/office/officeart/2005/8/layout/process5"/>
    <dgm:cxn modelId="{A1972EED-5013-47C0-B4DD-3DD1960655CE}" type="presParOf" srcId="{0AB73184-E724-41D5-A7A6-DA61B302A314}" destId="{7A5379A0-D0EC-4EE1-8D84-70D091AEC8AB}" srcOrd="0" destOrd="0" presId="urn:microsoft.com/office/officeart/2005/8/layout/process5"/>
    <dgm:cxn modelId="{A74C0E8C-4F59-42F6-A296-145E1AD6F3C4}" type="presParOf" srcId="{769AEEC2-7598-45CC-9749-FB45BFD64537}" destId="{BFB65ECF-B51E-4109-80E7-10DC8BB88A10}" srcOrd="2" destOrd="0" presId="urn:microsoft.com/office/officeart/2005/8/layout/process5"/>
    <dgm:cxn modelId="{F683E43A-D01C-442F-8C36-F81BD02323C0}" type="presParOf" srcId="{769AEEC2-7598-45CC-9749-FB45BFD64537}" destId="{379EC35D-2BA2-4792-B790-02C3F5822F1D}" srcOrd="3" destOrd="0" presId="urn:microsoft.com/office/officeart/2005/8/layout/process5"/>
    <dgm:cxn modelId="{654E72EF-9729-4DA1-AEB0-A95C6D924B0A}" type="presParOf" srcId="{379EC35D-2BA2-4792-B790-02C3F5822F1D}" destId="{266DCF23-5289-4120-809D-28663BA46894}" srcOrd="0" destOrd="0" presId="urn:microsoft.com/office/officeart/2005/8/layout/process5"/>
    <dgm:cxn modelId="{4677A685-A0EA-4EB6-B143-9FE5FA9D77B1}" type="presParOf" srcId="{769AEEC2-7598-45CC-9749-FB45BFD64537}" destId="{EAD69BB0-5D85-47B9-9F95-3283F10BE8C0}" srcOrd="4" destOrd="0" presId="urn:microsoft.com/office/officeart/2005/8/layout/process5"/>
    <dgm:cxn modelId="{D3BAF796-0F5D-420A-8204-E207B5B1519F}" type="presParOf" srcId="{769AEEC2-7598-45CC-9749-FB45BFD64537}" destId="{B2E5DE7D-AF90-468C-A0F3-11A1E525EE1F}" srcOrd="5" destOrd="0" presId="urn:microsoft.com/office/officeart/2005/8/layout/process5"/>
    <dgm:cxn modelId="{170E75B4-6E0D-468C-B405-AF24C0B5A046}" type="presParOf" srcId="{B2E5DE7D-AF90-468C-A0F3-11A1E525EE1F}" destId="{B414221D-7162-4B4E-9BA5-F8E64C8AC1A7}" srcOrd="0" destOrd="0" presId="urn:microsoft.com/office/officeart/2005/8/layout/process5"/>
    <dgm:cxn modelId="{6876B8CB-D8F1-446E-A5FB-2E3F942B6278}" type="presParOf" srcId="{769AEEC2-7598-45CC-9749-FB45BFD64537}" destId="{3272CD87-FED5-4CAB-89A1-A6A3732A4C9F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15244-DE70-45F8-8117-D85F977CB381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2B70AD-017C-46B5-BBAB-F05CFCC4C758}">
      <dgm:prSet custT="1"/>
      <dgm:spPr/>
      <dgm:t>
        <a:bodyPr/>
        <a:lstStyle/>
        <a:p>
          <a:r>
            <a:rPr lang="zh-TW" altLang="en-US" sz="2400" b="0" dirty="0"/>
            <a:t>活動目的</a:t>
          </a:r>
          <a:endParaRPr lang="en-US" sz="2400" b="0" dirty="0"/>
        </a:p>
      </dgm:t>
    </dgm:pt>
    <dgm:pt modelId="{E1305C96-4E84-4853-8A9B-4BCF7D5D0F5C}" type="par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7E555EC3-B448-40D4-9E4D-50B6082DB774}" type="sibTrans" cxnId="{5E11B334-73BC-40FC-B660-9EB320CA905E}">
      <dgm:prSet/>
      <dgm:spPr/>
      <dgm:t>
        <a:bodyPr/>
        <a:lstStyle/>
        <a:p>
          <a:endParaRPr lang="en-US" sz="1400" b="0"/>
        </a:p>
      </dgm:t>
    </dgm:pt>
    <dgm:pt modelId="{AD9C11F8-0C51-4181-8133-C80ACE1A5341}">
      <dgm:prSet custT="1"/>
      <dgm:spPr/>
      <dgm:t>
        <a:bodyPr/>
        <a:lstStyle/>
        <a:p>
          <a:r>
            <a:rPr lang="zh-TW" altLang="en-US" sz="2400" b="0" dirty="0"/>
            <a:t>預計成效／目標</a:t>
          </a:r>
          <a:endParaRPr lang="en-US" sz="2400" b="0" dirty="0"/>
        </a:p>
      </dgm:t>
    </dgm:pt>
    <dgm:pt modelId="{8A52CB2E-B9A8-4270-B634-ED49A2ADF27F}" type="par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2ECED33A-FA3B-4FD2-BC79-69C51AD3E53B}" type="sibTrans" cxnId="{B71434B5-D8F2-4B8C-A6A3-2CC41404B7D3}">
      <dgm:prSet/>
      <dgm:spPr/>
      <dgm:t>
        <a:bodyPr/>
        <a:lstStyle/>
        <a:p>
          <a:endParaRPr lang="en-US" sz="1400" b="0"/>
        </a:p>
      </dgm:t>
    </dgm:pt>
    <dgm:pt modelId="{7C784659-F7E2-458A-8D7B-D2D8BEF46C11}">
      <dgm:prSet custT="1"/>
      <dgm:spPr/>
      <dgm:t>
        <a:bodyPr/>
        <a:lstStyle/>
        <a:p>
          <a:r>
            <a:rPr lang="zh-TW" altLang="en-US" sz="2400" b="0" dirty="0"/>
            <a:t>地點</a:t>
          </a:r>
          <a:endParaRPr lang="en-US" sz="2400" b="0" dirty="0"/>
        </a:p>
      </dgm:t>
    </dgm:pt>
    <dgm:pt modelId="{391D9EDB-043F-4167-B0A2-16F00E65E313}" type="par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5529401C-086E-4DA7-90A8-0782C95085FA}" type="sibTrans" cxnId="{55DD2FBA-1453-44A5-84C6-EC3F895C16AE}">
      <dgm:prSet/>
      <dgm:spPr/>
      <dgm:t>
        <a:bodyPr/>
        <a:lstStyle/>
        <a:p>
          <a:endParaRPr lang="en-US" sz="1400" b="0"/>
        </a:p>
      </dgm:t>
    </dgm:pt>
    <dgm:pt modelId="{7B118A90-C61B-405E-A205-A379BDC4F9E2}">
      <dgm:prSet custT="1"/>
      <dgm:spPr/>
      <dgm:t>
        <a:bodyPr/>
        <a:lstStyle/>
        <a:p>
          <a:r>
            <a:rPr lang="zh-TW" sz="2400" b="0" dirty="0"/>
            <a:t>所需資源</a:t>
          </a:r>
          <a:endParaRPr lang="en-US" sz="2400" b="0" dirty="0"/>
        </a:p>
      </dgm:t>
    </dgm:pt>
    <dgm:pt modelId="{8C01E8B5-CCFB-4721-AFCD-50FDEADB175C}" type="par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D172594E-8A88-4260-BBEC-EE07D7B3CBEC}" type="sibTrans" cxnId="{755389BD-CAAC-45BE-88CB-805BDA52C33E}">
      <dgm:prSet/>
      <dgm:spPr/>
      <dgm:t>
        <a:bodyPr/>
        <a:lstStyle/>
        <a:p>
          <a:endParaRPr lang="en-US" sz="1400" b="0"/>
        </a:p>
      </dgm:t>
    </dgm:pt>
    <dgm:pt modelId="{7722334B-1526-4AF2-BFEC-EA71280144F8}">
      <dgm:prSet custT="1"/>
      <dgm:spPr/>
      <dgm:t>
        <a:bodyPr/>
        <a:lstStyle/>
        <a:p>
          <a:r>
            <a:rPr lang="zh-TW" sz="2400" b="0" dirty="0"/>
            <a:t>預期的挑戰</a:t>
          </a:r>
          <a:r>
            <a:rPr lang="zh-TW" altLang="en-US" sz="2400" b="0" dirty="0"/>
            <a:t>及應對方法</a:t>
          </a:r>
          <a:endParaRPr lang="en-US" sz="2400" b="0" dirty="0"/>
        </a:p>
      </dgm:t>
    </dgm:pt>
    <dgm:pt modelId="{280FD645-CB5A-4675-85AB-66C853DACEAF}" type="par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ECF938AF-494A-4DB3-BFEB-3E2C585E6136}" type="sibTrans" cxnId="{75279DDF-10DD-4B90-B284-335F36C5DB3E}">
      <dgm:prSet/>
      <dgm:spPr/>
      <dgm:t>
        <a:bodyPr/>
        <a:lstStyle/>
        <a:p>
          <a:endParaRPr lang="en-US" sz="1400" b="0"/>
        </a:p>
      </dgm:t>
    </dgm:pt>
    <dgm:pt modelId="{1BF7574B-BABD-4890-BF9B-0FB07334D2D4}">
      <dgm:prSet custT="1"/>
      <dgm:spPr/>
      <dgm:t>
        <a:bodyPr/>
        <a:lstStyle/>
        <a:p>
          <a:r>
            <a:rPr lang="zh-TW" altLang="en-US" sz="2400" b="0" dirty="0"/>
            <a:t>日期及時間</a:t>
          </a:r>
          <a:endParaRPr lang="en-US" sz="2400" b="0" dirty="0"/>
        </a:p>
      </dgm:t>
    </dgm:pt>
    <dgm:pt modelId="{9E412963-3B14-48FC-B4F3-9916B9B0FA98}" type="parTrans" cxnId="{C807C80D-4467-4D21-AEF7-CA9427DBF89D}">
      <dgm:prSet/>
      <dgm:spPr/>
      <dgm:t>
        <a:bodyPr/>
        <a:lstStyle/>
        <a:p>
          <a:endParaRPr lang="en-US" sz="1400"/>
        </a:p>
      </dgm:t>
    </dgm:pt>
    <dgm:pt modelId="{222E7A9A-8799-4327-950A-74C289F43EBF}" type="sibTrans" cxnId="{C807C80D-4467-4D21-AEF7-CA9427DBF89D}">
      <dgm:prSet/>
      <dgm:spPr/>
      <dgm:t>
        <a:bodyPr/>
        <a:lstStyle/>
        <a:p>
          <a:endParaRPr lang="en-US" sz="1400"/>
        </a:p>
      </dgm:t>
    </dgm:pt>
    <dgm:pt modelId="{6A23991A-DBCE-4F8A-B705-3425A9686C44}">
      <dgm:prSet custT="1"/>
      <dgm:spPr/>
      <dgm:t>
        <a:bodyPr/>
        <a:lstStyle/>
        <a:p>
          <a:r>
            <a:rPr lang="zh-TW" altLang="en-US" sz="2400" b="0" dirty="0"/>
            <a:t>對象</a:t>
          </a:r>
          <a:endParaRPr lang="en-US" sz="2400" b="0" dirty="0"/>
        </a:p>
      </dgm:t>
    </dgm:pt>
    <dgm:pt modelId="{9035D438-22DC-499D-B5D6-ADEAE8408F10}" type="parTrans" cxnId="{DFD4959A-1CC5-4593-A9CD-3DFE72369E2D}">
      <dgm:prSet/>
      <dgm:spPr/>
      <dgm:t>
        <a:bodyPr/>
        <a:lstStyle/>
        <a:p>
          <a:endParaRPr lang="en-US"/>
        </a:p>
      </dgm:t>
    </dgm:pt>
    <dgm:pt modelId="{E072F591-B887-4FF9-A541-BC54B98CCB66}" type="sibTrans" cxnId="{DFD4959A-1CC5-4593-A9CD-3DFE72369E2D}">
      <dgm:prSet/>
      <dgm:spPr/>
      <dgm:t>
        <a:bodyPr/>
        <a:lstStyle/>
        <a:p>
          <a:endParaRPr lang="en-US"/>
        </a:p>
      </dgm:t>
    </dgm:pt>
    <dgm:pt modelId="{C7D69B54-5D99-43BD-B917-8BE3D56F44A3}">
      <dgm:prSet custT="1"/>
      <dgm:spPr/>
      <dgm:t>
        <a:bodyPr/>
        <a:lstStyle/>
        <a:p>
          <a:r>
            <a:rPr lang="zh-TW" altLang="en-US" sz="2400" b="0" dirty="0"/>
            <a:t>內容／流程</a:t>
          </a:r>
          <a:endParaRPr lang="en-US" sz="2400" b="0" dirty="0"/>
        </a:p>
      </dgm:t>
    </dgm:pt>
    <dgm:pt modelId="{4D8ACF1B-AF2A-4B8E-92CD-D6BA32F3F749}" type="parTrans" cxnId="{1F56E821-B2B3-44FB-A986-E2A889D08AE6}">
      <dgm:prSet/>
      <dgm:spPr/>
      <dgm:t>
        <a:bodyPr/>
        <a:lstStyle/>
        <a:p>
          <a:endParaRPr lang="en-US"/>
        </a:p>
      </dgm:t>
    </dgm:pt>
    <dgm:pt modelId="{AC855CB3-860E-4710-B976-2D9F33DA98AF}" type="sibTrans" cxnId="{1F56E821-B2B3-44FB-A986-E2A889D08AE6}">
      <dgm:prSet/>
      <dgm:spPr/>
      <dgm:t>
        <a:bodyPr/>
        <a:lstStyle/>
        <a:p>
          <a:endParaRPr lang="en-US"/>
        </a:p>
      </dgm:t>
    </dgm:pt>
    <dgm:pt modelId="{414700AC-A590-43FB-9CB2-A282525E6CD0}" type="pres">
      <dgm:prSet presAssocID="{52B15244-DE70-45F8-8117-D85F977CB381}" presName="diagram" presStyleCnt="0">
        <dgm:presLayoutVars>
          <dgm:dir/>
          <dgm:resizeHandles val="exact"/>
        </dgm:presLayoutVars>
      </dgm:prSet>
      <dgm:spPr/>
    </dgm:pt>
    <dgm:pt modelId="{CCEEAE77-A947-44F8-A10F-B4B9BF1BF0AE}" type="pres">
      <dgm:prSet presAssocID="{CF2B70AD-017C-46B5-BBAB-F05CFCC4C758}" presName="node" presStyleLbl="node1" presStyleIdx="0" presStyleCnt="8" custScaleX="17062" custScaleY="17062" custLinFactNeighborX="13996" custLinFactNeighborY="14408">
        <dgm:presLayoutVars>
          <dgm:bulletEnabled val="1"/>
        </dgm:presLayoutVars>
      </dgm:prSet>
      <dgm:spPr/>
    </dgm:pt>
    <dgm:pt modelId="{A0316796-A8F9-49DE-8ACF-63C66314128E}" type="pres">
      <dgm:prSet presAssocID="{7E555EC3-B448-40D4-9E4D-50B6082DB774}" presName="sibTrans" presStyleCnt="0"/>
      <dgm:spPr/>
    </dgm:pt>
    <dgm:pt modelId="{45C2390E-144A-476E-850A-E1365A365CD3}" type="pres">
      <dgm:prSet presAssocID="{AD9C11F8-0C51-4181-8133-C80ACE1A5341}" presName="node" presStyleLbl="node1" presStyleIdx="1" presStyleCnt="8" custScaleX="17062" custScaleY="17062" custLinFactNeighborX="2438" custLinFactNeighborY="-7913">
        <dgm:presLayoutVars>
          <dgm:bulletEnabled val="1"/>
        </dgm:presLayoutVars>
      </dgm:prSet>
      <dgm:spPr/>
    </dgm:pt>
    <dgm:pt modelId="{4871C13D-25BF-49A2-A77A-A8DF2F0202D7}" type="pres">
      <dgm:prSet presAssocID="{2ECED33A-FA3B-4FD2-BC79-69C51AD3E53B}" presName="sibTrans" presStyleCnt="0"/>
      <dgm:spPr/>
    </dgm:pt>
    <dgm:pt modelId="{4C6F219A-DD70-41E5-8BCC-CDB46D52EA1C}" type="pres">
      <dgm:prSet presAssocID="{1BF7574B-BABD-4890-BF9B-0FB07334D2D4}" presName="node" presStyleLbl="node1" presStyleIdx="2" presStyleCnt="8" custScaleX="17062" custScaleY="17062" custLinFactNeighborX="1597" custLinFactNeighborY="-7427">
        <dgm:presLayoutVars>
          <dgm:bulletEnabled val="1"/>
        </dgm:presLayoutVars>
      </dgm:prSet>
      <dgm:spPr/>
    </dgm:pt>
    <dgm:pt modelId="{8DD2F666-A32F-4C28-AB40-8B5C351F195A}" type="pres">
      <dgm:prSet presAssocID="{222E7A9A-8799-4327-950A-74C289F43EBF}" presName="sibTrans" presStyleCnt="0"/>
      <dgm:spPr/>
    </dgm:pt>
    <dgm:pt modelId="{CEC4002A-20AA-485A-8B9F-99D1522CD270}" type="pres">
      <dgm:prSet presAssocID="{7C784659-F7E2-458A-8D7B-D2D8BEF46C11}" presName="node" presStyleLbl="node1" presStyleIdx="3" presStyleCnt="8" custScaleX="17062" custScaleY="17062" custLinFactNeighborX="-9917" custLinFactNeighborY="11146">
        <dgm:presLayoutVars>
          <dgm:bulletEnabled val="1"/>
        </dgm:presLayoutVars>
      </dgm:prSet>
      <dgm:spPr/>
    </dgm:pt>
    <dgm:pt modelId="{BFCC8CFA-0C12-4739-95FB-C0CEBA607984}" type="pres">
      <dgm:prSet presAssocID="{5529401C-086E-4DA7-90A8-0782C95085FA}" presName="sibTrans" presStyleCnt="0"/>
      <dgm:spPr/>
    </dgm:pt>
    <dgm:pt modelId="{EEB224EC-B505-427A-9602-106F53E04514}" type="pres">
      <dgm:prSet presAssocID="{6A23991A-DBCE-4F8A-B705-3425A9686C44}" presName="node" presStyleLbl="node1" presStyleIdx="4" presStyleCnt="8" custScaleX="17062" custScaleY="17062" custLinFactNeighborX="13947" custLinFactNeighborY="207">
        <dgm:presLayoutVars>
          <dgm:bulletEnabled val="1"/>
        </dgm:presLayoutVars>
      </dgm:prSet>
      <dgm:spPr/>
    </dgm:pt>
    <dgm:pt modelId="{1B91B34A-D7E7-4110-9294-9A9F249E82B0}" type="pres">
      <dgm:prSet presAssocID="{E072F591-B887-4FF9-A541-BC54B98CCB66}" presName="sibTrans" presStyleCnt="0"/>
      <dgm:spPr/>
    </dgm:pt>
    <dgm:pt modelId="{0E915676-4068-402D-9D67-74BDF5EA9426}" type="pres">
      <dgm:prSet presAssocID="{C7D69B54-5D99-43BD-B917-8BE3D56F44A3}" presName="node" presStyleLbl="node1" presStyleIdx="5" presStyleCnt="8" custScaleX="17062" custScaleY="17062" custLinFactNeighborX="4748" custLinFactNeighborY="10013">
        <dgm:presLayoutVars>
          <dgm:bulletEnabled val="1"/>
        </dgm:presLayoutVars>
      </dgm:prSet>
      <dgm:spPr/>
    </dgm:pt>
    <dgm:pt modelId="{FB22C836-B5CC-4B9A-BB4A-8CD484A9EEAB}" type="pres">
      <dgm:prSet presAssocID="{AC855CB3-860E-4710-B976-2D9F33DA98AF}" presName="sibTrans" presStyleCnt="0"/>
      <dgm:spPr/>
    </dgm:pt>
    <dgm:pt modelId="{645FBAD7-3E34-45B6-8C9E-1971D46DD503}" type="pres">
      <dgm:prSet presAssocID="{7B118A90-C61B-405E-A205-A379BDC4F9E2}" presName="node" presStyleLbl="node1" presStyleIdx="6" presStyleCnt="8" custScaleX="17062" custScaleY="17062" custLinFactNeighborX="-462" custLinFactNeighborY="9587">
        <dgm:presLayoutVars>
          <dgm:bulletEnabled val="1"/>
        </dgm:presLayoutVars>
      </dgm:prSet>
      <dgm:spPr/>
    </dgm:pt>
    <dgm:pt modelId="{0404CD2A-4136-450A-BC4B-55BE8127BFC0}" type="pres">
      <dgm:prSet presAssocID="{D172594E-8A88-4260-BBEC-EE07D7B3CBEC}" presName="sibTrans" presStyleCnt="0"/>
      <dgm:spPr/>
    </dgm:pt>
    <dgm:pt modelId="{C6CC35AE-4AD9-4DBE-8912-B42C2EE1887D}" type="pres">
      <dgm:prSet presAssocID="{7722334B-1526-4AF2-BFEC-EA71280144F8}" presName="node" presStyleLbl="node1" presStyleIdx="7" presStyleCnt="8" custScaleX="17062" custScaleY="17062" custLinFactNeighborX="-10077" custLinFactNeighborY="-3704">
        <dgm:presLayoutVars>
          <dgm:bulletEnabled val="1"/>
        </dgm:presLayoutVars>
      </dgm:prSet>
      <dgm:spPr/>
    </dgm:pt>
  </dgm:ptLst>
  <dgm:cxnLst>
    <dgm:cxn modelId="{C807C80D-4467-4D21-AEF7-CA9427DBF89D}" srcId="{52B15244-DE70-45F8-8117-D85F977CB381}" destId="{1BF7574B-BABD-4890-BF9B-0FB07334D2D4}" srcOrd="2" destOrd="0" parTransId="{9E412963-3B14-48FC-B4F3-9916B9B0FA98}" sibTransId="{222E7A9A-8799-4327-950A-74C289F43EBF}"/>
    <dgm:cxn modelId="{1F56E821-B2B3-44FB-A986-E2A889D08AE6}" srcId="{52B15244-DE70-45F8-8117-D85F977CB381}" destId="{C7D69B54-5D99-43BD-B917-8BE3D56F44A3}" srcOrd="5" destOrd="0" parTransId="{4D8ACF1B-AF2A-4B8E-92CD-D6BA32F3F749}" sibTransId="{AC855CB3-860E-4710-B976-2D9F33DA98AF}"/>
    <dgm:cxn modelId="{5E11B334-73BC-40FC-B660-9EB320CA905E}" srcId="{52B15244-DE70-45F8-8117-D85F977CB381}" destId="{CF2B70AD-017C-46B5-BBAB-F05CFCC4C758}" srcOrd="0" destOrd="0" parTransId="{E1305C96-4E84-4853-8A9B-4BCF7D5D0F5C}" sibTransId="{7E555EC3-B448-40D4-9E4D-50B6082DB774}"/>
    <dgm:cxn modelId="{FDDD145C-DAA4-4321-8082-F6FE98BF1F2A}" type="presOf" srcId="{7B118A90-C61B-405E-A205-A379BDC4F9E2}" destId="{645FBAD7-3E34-45B6-8C9E-1971D46DD503}" srcOrd="0" destOrd="0" presId="urn:microsoft.com/office/officeart/2005/8/layout/default"/>
    <dgm:cxn modelId="{D9F1F964-4A50-424B-8389-5EE98B1C3AB9}" type="presOf" srcId="{1BF7574B-BABD-4890-BF9B-0FB07334D2D4}" destId="{4C6F219A-DD70-41E5-8BCC-CDB46D52EA1C}" srcOrd="0" destOrd="0" presId="urn:microsoft.com/office/officeart/2005/8/layout/default"/>
    <dgm:cxn modelId="{1CB63767-52A7-413B-BF3B-17F6D4247E5C}" type="presOf" srcId="{6A23991A-DBCE-4F8A-B705-3425A9686C44}" destId="{EEB224EC-B505-427A-9602-106F53E04514}" srcOrd="0" destOrd="0" presId="urn:microsoft.com/office/officeart/2005/8/layout/default"/>
    <dgm:cxn modelId="{3C4F6554-7D09-4D93-BB00-22AC544A6506}" type="presOf" srcId="{7722334B-1526-4AF2-BFEC-EA71280144F8}" destId="{C6CC35AE-4AD9-4DBE-8912-B42C2EE1887D}" srcOrd="0" destOrd="0" presId="urn:microsoft.com/office/officeart/2005/8/layout/default"/>
    <dgm:cxn modelId="{C54A0277-7C2D-4822-B768-F0F7B00C63EC}" type="presOf" srcId="{C7D69B54-5D99-43BD-B917-8BE3D56F44A3}" destId="{0E915676-4068-402D-9D67-74BDF5EA9426}" srcOrd="0" destOrd="0" presId="urn:microsoft.com/office/officeart/2005/8/layout/default"/>
    <dgm:cxn modelId="{DFD4959A-1CC5-4593-A9CD-3DFE72369E2D}" srcId="{52B15244-DE70-45F8-8117-D85F977CB381}" destId="{6A23991A-DBCE-4F8A-B705-3425A9686C44}" srcOrd="4" destOrd="0" parTransId="{9035D438-22DC-499D-B5D6-ADEAE8408F10}" sibTransId="{E072F591-B887-4FF9-A541-BC54B98CCB66}"/>
    <dgm:cxn modelId="{B71434B5-D8F2-4B8C-A6A3-2CC41404B7D3}" srcId="{52B15244-DE70-45F8-8117-D85F977CB381}" destId="{AD9C11F8-0C51-4181-8133-C80ACE1A5341}" srcOrd="1" destOrd="0" parTransId="{8A52CB2E-B9A8-4270-B634-ED49A2ADF27F}" sibTransId="{2ECED33A-FA3B-4FD2-BC79-69C51AD3E53B}"/>
    <dgm:cxn modelId="{55DD2FBA-1453-44A5-84C6-EC3F895C16AE}" srcId="{52B15244-DE70-45F8-8117-D85F977CB381}" destId="{7C784659-F7E2-458A-8D7B-D2D8BEF46C11}" srcOrd="3" destOrd="0" parTransId="{391D9EDB-043F-4167-B0A2-16F00E65E313}" sibTransId="{5529401C-086E-4DA7-90A8-0782C95085FA}"/>
    <dgm:cxn modelId="{755389BD-CAAC-45BE-88CB-805BDA52C33E}" srcId="{52B15244-DE70-45F8-8117-D85F977CB381}" destId="{7B118A90-C61B-405E-A205-A379BDC4F9E2}" srcOrd="6" destOrd="0" parTransId="{8C01E8B5-CCFB-4721-AFCD-50FDEADB175C}" sibTransId="{D172594E-8A88-4260-BBEC-EE07D7B3CBEC}"/>
    <dgm:cxn modelId="{1D0EC4C1-8C9C-4818-B6A8-D4DDF7138323}" type="presOf" srcId="{CF2B70AD-017C-46B5-BBAB-F05CFCC4C758}" destId="{CCEEAE77-A947-44F8-A10F-B4B9BF1BF0AE}" srcOrd="0" destOrd="0" presId="urn:microsoft.com/office/officeart/2005/8/layout/default"/>
    <dgm:cxn modelId="{B3CC10D1-D754-47CB-A68F-5516336C2855}" type="presOf" srcId="{7C784659-F7E2-458A-8D7B-D2D8BEF46C11}" destId="{CEC4002A-20AA-485A-8B9F-99D1522CD270}" srcOrd="0" destOrd="0" presId="urn:microsoft.com/office/officeart/2005/8/layout/default"/>
    <dgm:cxn modelId="{75279DDF-10DD-4B90-B284-335F36C5DB3E}" srcId="{52B15244-DE70-45F8-8117-D85F977CB381}" destId="{7722334B-1526-4AF2-BFEC-EA71280144F8}" srcOrd="7" destOrd="0" parTransId="{280FD645-CB5A-4675-85AB-66C853DACEAF}" sibTransId="{ECF938AF-494A-4DB3-BFEB-3E2C585E6136}"/>
    <dgm:cxn modelId="{91BD10FA-BFAE-4D7F-815F-C5676734569E}" type="presOf" srcId="{52B15244-DE70-45F8-8117-D85F977CB381}" destId="{414700AC-A590-43FB-9CB2-A282525E6CD0}" srcOrd="0" destOrd="0" presId="urn:microsoft.com/office/officeart/2005/8/layout/default"/>
    <dgm:cxn modelId="{4EF8ABFA-9A9A-4254-8FB6-2A313051777B}" type="presOf" srcId="{AD9C11F8-0C51-4181-8133-C80ACE1A5341}" destId="{45C2390E-144A-476E-850A-E1365A365CD3}" srcOrd="0" destOrd="0" presId="urn:microsoft.com/office/officeart/2005/8/layout/default"/>
    <dgm:cxn modelId="{C392B329-08C8-44EE-8C30-ABF7242C6373}" type="presParOf" srcId="{414700AC-A590-43FB-9CB2-A282525E6CD0}" destId="{CCEEAE77-A947-44F8-A10F-B4B9BF1BF0AE}" srcOrd="0" destOrd="0" presId="urn:microsoft.com/office/officeart/2005/8/layout/default"/>
    <dgm:cxn modelId="{0BD0B016-8DB1-40A2-B0D0-C3C7B46BB5A1}" type="presParOf" srcId="{414700AC-A590-43FB-9CB2-A282525E6CD0}" destId="{A0316796-A8F9-49DE-8ACF-63C66314128E}" srcOrd="1" destOrd="0" presId="urn:microsoft.com/office/officeart/2005/8/layout/default"/>
    <dgm:cxn modelId="{891E3279-7B62-4BE4-9B9F-5760F57143A0}" type="presParOf" srcId="{414700AC-A590-43FB-9CB2-A282525E6CD0}" destId="{45C2390E-144A-476E-850A-E1365A365CD3}" srcOrd="2" destOrd="0" presId="urn:microsoft.com/office/officeart/2005/8/layout/default"/>
    <dgm:cxn modelId="{3D693CA2-8C21-4CD5-AF2C-AD89F8970744}" type="presParOf" srcId="{414700AC-A590-43FB-9CB2-A282525E6CD0}" destId="{4871C13D-25BF-49A2-A77A-A8DF2F0202D7}" srcOrd="3" destOrd="0" presId="urn:microsoft.com/office/officeart/2005/8/layout/default"/>
    <dgm:cxn modelId="{781AA55A-7CB9-4CBA-B82B-3463EEBDFF51}" type="presParOf" srcId="{414700AC-A590-43FB-9CB2-A282525E6CD0}" destId="{4C6F219A-DD70-41E5-8BCC-CDB46D52EA1C}" srcOrd="4" destOrd="0" presId="urn:microsoft.com/office/officeart/2005/8/layout/default"/>
    <dgm:cxn modelId="{5D1AC8E0-4A2B-4FFF-AAC1-14B3256E5DCF}" type="presParOf" srcId="{414700AC-A590-43FB-9CB2-A282525E6CD0}" destId="{8DD2F666-A32F-4C28-AB40-8B5C351F195A}" srcOrd="5" destOrd="0" presId="urn:microsoft.com/office/officeart/2005/8/layout/default"/>
    <dgm:cxn modelId="{CB103F49-F910-47B1-8470-6B6228C0C04E}" type="presParOf" srcId="{414700AC-A590-43FB-9CB2-A282525E6CD0}" destId="{CEC4002A-20AA-485A-8B9F-99D1522CD270}" srcOrd="6" destOrd="0" presId="urn:microsoft.com/office/officeart/2005/8/layout/default"/>
    <dgm:cxn modelId="{27157093-D24F-45E1-833A-2C56606F1447}" type="presParOf" srcId="{414700AC-A590-43FB-9CB2-A282525E6CD0}" destId="{BFCC8CFA-0C12-4739-95FB-C0CEBA607984}" srcOrd="7" destOrd="0" presId="urn:microsoft.com/office/officeart/2005/8/layout/default"/>
    <dgm:cxn modelId="{1CF930BF-17F6-404D-9E55-DA43F646B39E}" type="presParOf" srcId="{414700AC-A590-43FB-9CB2-A282525E6CD0}" destId="{EEB224EC-B505-427A-9602-106F53E04514}" srcOrd="8" destOrd="0" presId="urn:microsoft.com/office/officeart/2005/8/layout/default"/>
    <dgm:cxn modelId="{28235816-AC37-4364-9F53-52198F3EAD51}" type="presParOf" srcId="{414700AC-A590-43FB-9CB2-A282525E6CD0}" destId="{1B91B34A-D7E7-4110-9294-9A9F249E82B0}" srcOrd="9" destOrd="0" presId="urn:microsoft.com/office/officeart/2005/8/layout/default"/>
    <dgm:cxn modelId="{6057337B-6D81-41E4-A805-C02479116440}" type="presParOf" srcId="{414700AC-A590-43FB-9CB2-A282525E6CD0}" destId="{0E915676-4068-402D-9D67-74BDF5EA9426}" srcOrd="10" destOrd="0" presId="urn:microsoft.com/office/officeart/2005/8/layout/default"/>
    <dgm:cxn modelId="{033029E4-1EBF-4825-835A-5943C79A098C}" type="presParOf" srcId="{414700AC-A590-43FB-9CB2-A282525E6CD0}" destId="{FB22C836-B5CC-4B9A-BB4A-8CD484A9EEAB}" srcOrd="11" destOrd="0" presId="urn:microsoft.com/office/officeart/2005/8/layout/default"/>
    <dgm:cxn modelId="{0B41FAB5-B2FE-42A2-872E-A5E0337A8286}" type="presParOf" srcId="{414700AC-A590-43FB-9CB2-A282525E6CD0}" destId="{645FBAD7-3E34-45B6-8C9E-1971D46DD503}" srcOrd="12" destOrd="0" presId="urn:microsoft.com/office/officeart/2005/8/layout/default"/>
    <dgm:cxn modelId="{61FA39CC-26A5-4435-BF4F-93423A1222E0}" type="presParOf" srcId="{414700AC-A590-43FB-9CB2-A282525E6CD0}" destId="{0404CD2A-4136-450A-BC4B-55BE8127BFC0}" srcOrd="13" destOrd="0" presId="urn:microsoft.com/office/officeart/2005/8/layout/default"/>
    <dgm:cxn modelId="{9AC89B80-79F6-488B-A6E5-89BA871EF5E0}" type="presParOf" srcId="{414700AC-A590-43FB-9CB2-A282525E6CD0}" destId="{C6CC35AE-4AD9-4DBE-8912-B42C2EE1887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8FC31-AC78-4B34-89FE-7C6DDFD2D10F}">
      <dsp:nvSpPr>
        <dsp:cNvPr id="0" name=""/>
        <dsp:cNvSpPr/>
      </dsp:nvSpPr>
      <dsp:spPr>
        <a:xfrm>
          <a:off x="192497" y="4245"/>
          <a:ext cx="5173086" cy="1747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zh-TW" altLang="en-US" sz="3600" b="1" kern="1200" dirty="0"/>
            <a:t>宣傳及校內收集舊校服</a:t>
          </a:r>
          <a:endParaRPr lang="en-US" sz="36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TW" altLang="en-US" sz="3200" kern="1200" dirty="0"/>
            <a:t>兩星期</a:t>
          </a:r>
          <a:endParaRPr lang="en-US" sz="3200" kern="1200" dirty="0"/>
        </a:p>
      </dsp:txBody>
      <dsp:txXfrm>
        <a:off x="243666" y="55414"/>
        <a:ext cx="5070748" cy="1644696"/>
      </dsp:txXfrm>
    </dsp:sp>
    <dsp:sp modelId="{0AB73184-E724-41D5-A7A6-DA61B302A314}">
      <dsp:nvSpPr>
        <dsp:cNvPr id="0" name=""/>
        <dsp:cNvSpPr/>
      </dsp:nvSpPr>
      <dsp:spPr>
        <a:xfrm>
          <a:off x="5621815" y="516708"/>
          <a:ext cx="617285" cy="722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5621815" y="661129"/>
        <a:ext cx="432100" cy="433265"/>
      </dsp:txXfrm>
    </dsp:sp>
    <dsp:sp modelId="{BFB65ECF-B51E-4109-80E7-10DC8BB88A10}">
      <dsp:nvSpPr>
        <dsp:cNvPr id="0" name=""/>
        <dsp:cNvSpPr/>
      </dsp:nvSpPr>
      <dsp:spPr>
        <a:xfrm>
          <a:off x="6530274" y="4245"/>
          <a:ext cx="4320213" cy="1747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3333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檢查、篩選及分類</a:t>
          </a:r>
          <a:endParaRPr lang="en-HK" altLang="zh-TW" sz="36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 dirty="0"/>
            <a:t>兩天</a:t>
          </a:r>
          <a:endParaRPr lang="en-HK" altLang="zh-TW" sz="3200" kern="1200" dirty="0"/>
        </a:p>
      </dsp:txBody>
      <dsp:txXfrm>
        <a:off x="6581443" y="55414"/>
        <a:ext cx="4217875" cy="1644696"/>
      </dsp:txXfrm>
    </dsp:sp>
    <dsp:sp modelId="{379EC35D-2BA2-4792-B790-02C3F5822F1D}">
      <dsp:nvSpPr>
        <dsp:cNvPr id="0" name=""/>
        <dsp:cNvSpPr/>
      </dsp:nvSpPr>
      <dsp:spPr>
        <a:xfrm rot="5502077">
          <a:off x="8337692" y="1957159"/>
          <a:ext cx="619808" cy="722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-133910"/>
                <a:satOff val="-26845"/>
                <a:lumOff val="257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-133910"/>
                <a:satOff val="-26845"/>
                <a:lumOff val="257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-133910"/>
                <a:satOff val="-26845"/>
                <a:lumOff val="257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-5400000">
        <a:off x="8433723" y="2008350"/>
        <a:ext cx="433265" cy="433866"/>
      </dsp:txXfrm>
    </dsp:sp>
    <dsp:sp modelId="{EAD69BB0-5D85-47B9-9F95-3283F10BE8C0}">
      <dsp:nvSpPr>
        <dsp:cNvPr id="0" name=""/>
        <dsp:cNvSpPr/>
      </dsp:nvSpPr>
      <dsp:spPr>
        <a:xfrm>
          <a:off x="7147909" y="2920215"/>
          <a:ext cx="2911724" cy="1747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67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派發</a:t>
          </a:r>
          <a:endParaRPr lang="en-HK" altLang="zh-TW" sz="36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 dirty="0"/>
            <a:t>家長日</a:t>
          </a:r>
          <a:endParaRPr lang="en-HK" altLang="zh-TW" sz="3200" kern="1200" dirty="0"/>
        </a:p>
      </dsp:txBody>
      <dsp:txXfrm>
        <a:off x="7199078" y="2971384"/>
        <a:ext cx="2809386" cy="1644696"/>
      </dsp:txXfrm>
    </dsp:sp>
    <dsp:sp modelId="{B2E5DE7D-AF90-468C-A0F3-11A1E525EE1F}">
      <dsp:nvSpPr>
        <dsp:cNvPr id="0" name=""/>
        <dsp:cNvSpPr/>
      </dsp:nvSpPr>
      <dsp:spPr>
        <a:xfrm rot="10800000">
          <a:off x="6062454" y="3432678"/>
          <a:ext cx="767054" cy="72210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-267820"/>
                <a:satOff val="-53691"/>
                <a:lumOff val="5148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shade val="90000"/>
                <a:hueOff val="-267820"/>
                <a:satOff val="-53691"/>
                <a:lumOff val="5148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shade val="90000"/>
                <a:hueOff val="-267820"/>
                <a:satOff val="-53691"/>
                <a:lumOff val="5148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 rot="10800000">
        <a:off x="6279086" y="3577099"/>
        <a:ext cx="550422" cy="433265"/>
      </dsp:txXfrm>
    </dsp:sp>
    <dsp:sp modelId="{3272CD87-FED5-4CAB-89A1-A6A3732A4C9F}">
      <dsp:nvSpPr>
        <dsp:cNvPr id="0" name=""/>
        <dsp:cNvSpPr/>
      </dsp:nvSpPr>
      <dsp:spPr>
        <a:xfrm>
          <a:off x="1003704" y="2920215"/>
          <a:ext cx="4696932" cy="17470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收納未被領取的校服</a:t>
          </a:r>
          <a:endParaRPr lang="en-HK" altLang="zh-TW" sz="3600" b="1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3200" kern="1200" dirty="0"/>
            <a:t>一天</a:t>
          </a:r>
          <a:endParaRPr lang="en-HK" altLang="zh-TW" sz="3200" kern="1200" dirty="0"/>
        </a:p>
      </dsp:txBody>
      <dsp:txXfrm>
        <a:off x="1054873" y="2971384"/>
        <a:ext cx="4594594" cy="1644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EAE77-A947-44F8-A10F-B4B9BF1BF0AE}">
      <dsp:nvSpPr>
        <dsp:cNvPr id="0" name=""/>
        <dsp:cNvSpPr/>
      </dsp:nvSpPr>
      <dsp:spPr>
        <a:xfrm>
          <a:off x="1646131" y="1681458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活動目的</a:t>
          </a:r>
          <a:endParaRPr lang="en-US" sz="2400" b="0" kern="1200" dirty="0"/>
        </a:p>
      </dsp:txBody>
      <dsp:txXfrm>
        <a:off x="1646131" y="1681458"/>
        <a:ext cx="1888535" cy="1133121"/>
      </dsp:txXfrm>
    </dsp:sp>
    <dsp:sp modelId="{45C2390E-144A-476E-850A-E1365A365CD3}">
      <dsp:nvSpPr>
        <dsp:cNvPr id="0" name=""/>
        <dsp:cNvSpPr/>
      </dsp:nvSpPr>
      <dsp:spPr>
        <a:xfrm>
          <a:off x="3362217" y="199076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920516"/>
                <a:satOff val="-2642"/>
                <a:lumOff val="-42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920516"/>
                <a:satOff val="-2642"/>
                <a:lumOff val="-42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920516"/>
                <a:satOff val="-2642"/>
                <a:lumOff val="-42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預計成效／目標</a:t>
          </a:r>
          <a:endParaRPr lang="en-US" sz="2400" b="0" kern="1200" dirty="0"/>
        </a:p>
      </dsp:txBody>
      <dsp:txXfrm>
        <a:off x="3362217" y="199076"/>
        <a:ext cx="1888535" cy="1133121"/>
      </dsp:txXfrm>
    </dsp:sp>
    <dsp:sp modelId="{4C6F219A-DD70-41E5-8BCC-CDB46D52EA1C}">
      <dsp:nvSpPr>
        <dsp:cNvPr id="0" name=""/>
        <dsp:cNvSpPr/>
      </dsp:nvSpPr>
      <dsp:spPr>
        <a:xfrm>
          <a:off x="6264532" y="231352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1841033"/>
                <a:satOff val="-5284"/>
                <a:lumOff val="-846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841033"/>
                <a:satOff val="-5284"/>
                <a:lumOff val="-846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841033"/>
                <a:satOff val="-5284"/>
                <a:lumOff val="-846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日期及時間</a:t>
          </a:r>
          <a:endParaRPr lang="en-US" sz="2400" b="0" kern="1200" dirty="0"/>
        </a:p>
      </dsp:txBody>
      <dsp:txXfrm>
        <a:off x="6264532" y="231352"/>
        <a:ext cx="1888535" cy="1133121"/>
      </dsp:txXfrm>
    </dsp:sp>
    <dsp:sp modelId="{CEC4002A-20AA-485A-8B9F-99D1522CD270}">
      <dsp:nvSpPr>
        <dsp:cNvPr id="0" name=""/>
        <dsp:cNvSpPr/>
      </dsp:nvSpPr>
      <dsp:spPr>
        <a:xfrm>
          <a:off x="7985488" y="1464822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2761549"/>
                <a:satOff val="-7926"/>
                <a:lumOff val="-1269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761549"/>
                <a:satOff val="-7926"/>
                <a:lumOff val="-1269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761549"/>
                <a:satOff val="-7926"/>
                <a:lumOff val="-1269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地點</a:t>
          </a:r>
          <a:endParaRPr lang="en-US" sz="2400" b="0" kern="1200" dirty="0"/>
        </a:p>
      </dsp:txBody>
      <dsp:txXfrm>
        <a:off x="7985488" y="1464822"/>
        <a:ext cx="1888535" cy="1133121"/>
      </dsp:txXfrm>
    </dsp:sp>
    <dsp:sp modelId="{EEB224EC-B505-427A-9602-106F53E04514}">
      <dsp:nvSpPr>
        <dsp:cNvPr id="0" name=""/>
        <dsp:cNvSpPr/>
      </dsp:nvSpPr>
      <dsp:spPr>
        <a:xfrm>
          <a:off x="1640708" y="2978329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3682065"/>
                <a:satOff val="-10567"/>
                <a:lumOff val="-169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682065"/>
                <a:satOff val="-10567"/>
                <a:lumOff val="-169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682065"/>
                <a:satOff val="-10567"/>
                <a:lumOff val="-169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對象</a:t>
          </a:r>
          <a:endParaRPr lang="en-US" sz="2400" b="0" kern="1200" dirty="0"/>
        </a:p>
      </dsp:txBody>
      <dsp:txXfrm>
        <a:off x="1640708" y="2978329"/>
        <a:ext cx="1888535" cy="1133121"/>
      </dsp:txXfrm>
    </dsp:sp>
    <dsp:sp modelId="{0E915676-4068-402D-9D67-74BDF5EA9426}">
      <dsp:nvSpPr>
        <dsp:cNvPr id="0" name=""/>
        <dsp:cNvSpPr/>
      </dsp:nvSpPr>
      <dsp:spPr>
        <a:xfrm>
          <a:off x="3617903" y="3629565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4602581"/>
                <a:satOff val="-13209"/>
                <a:lumOff val="-211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4602581"/>
                <a:satOff val="-13209"/>
                <a:lumOff val="-211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4602581"/>
                <a:satOff val="-13209"/>
                <a:lumOff val="-211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kern="1200" dirty="0"/>
            <a:t>內容／流程</a:t>
          </a:r>
          <a:endParaRPr lang="en-US" sz="2400" b="0" kern="1200" dirty="0"/>
        </a:p>
      </dsp:txBody>
      <dsp:txXfrm>
        <a:off x="3617903" y="3629565"/>
        <a:ext cx="1888535" cy="1133121"/>
      </dsp:txXfrm>
    </dsp:sp>
    <dsp:sp modelId="{645FBAD7-3E34-45B6-8C9E-1971D46DD503}">
      <dsp:nvSpPr>
        <dsp:cNvPr id="0" name=""/>
        <dsp:cNvSpPr/>
      </dsp:nvSpPr>
      <dsp:spPr>
        <a:xfrm>
          <a:off x="6036628" y="3601273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5523098"/>
                <a:satOff val="-15851"/>
                <a:lumOff val="-2537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523098"/>
                <a:satOff val="-15851"/>
                <a:lumOff val="-2537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523098"/>
                <a:satOff val="-15851"/>
                <a:lumOff val="-2537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0" kern="1200" dirty="0"/>
            <a:t>所需資源</a:t>
          </a:r>
          <a:endParaRPr lang="en-US" sz="2400" b="0" kern="1200" dirty="0"/>
        </a:p>
      </dsp:txBody>
      <dsp:txXfrm>
        <a:off x="6036628" y="3601273"/>
        <a:ext cx="1888535" cy="1133121"/>
      </dsp:txXfrm>
    </dsp:sp>
    <dsp:sp modelId="{C6CC35AE-4AD9-4DBE-8912-B42C2EE1887D}">
      <dsp:nvSpPr>
        <dsp:cNvPr id="0" name=""/>
        <dsp:cNvSpPr/>
      </dsp:nvSpPr>
      <dsp:spPr>
        <a:xfrm>
          <a:off x="7967778" y="2718592"/>
          <a:ext cx="1888535" cy="1133121"/>
        </a:xfrm>
        <a:prstGeom prst="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0" kern="1200" dirty="0"/>
            <a:t>預期的挑戰</a:t>
          </a:r>
          <a:r>
            <a:rPr lang="zh-TW" altLang="en-US" sz="2400" b="0" kern="1200" dirty="0"/>
            <a:t>及應對方法</a:t>
          </a:r>
          <a:endParaRPr lang="en-US" sz="2400" b="0" kern="1200" dirty="0"/>
        </a:p>
      </dsp:txBody>
      <dsp:txXfrm>
        <a:off x="7967778" y="2718592"/>
        <a:ext cx="1888535" cy="1133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05E15-7AAC-451E-A22C-11DE83C52957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064DA-B331-45B7-BBD4-2920D01DBA46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757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28383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9777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91D79B93-90F4-02B3-9AF5-4F21D48C32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201E0C1-F0C6-2A57-4921-BC3F7E12C2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5B597167-7943-392C-3B31-41421177E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11016DD-305B-43DD-94F7-477A73DAFACF}" type="slidenum">
              <a:rPr lang="en-US" altLang="zh-TW" smtClean="0"/>
              <a:pPr>
                <a:spcBef>
                  <a:spcPct val="0"/>
                </a:spcBef>
              </a:pPr>
              <a:t>16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45628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19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36536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66681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7057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433571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六個校內環境</a:t>
            </a:r>
            <a:r>
              <a:rPr lang="en-HK" altLang="zh-TW" dirty="0"/>
              <a:t>/</a:t>
            </a:r>
            <a:r>
              <a:rPr lang="zh-TW" altLang="en-US" dirty="0"/>
              <a:t>環保問題</a:t>
            </a:r>
            <a:r>
              <a:rPr lang="en-HK" altLang="zh-TW" dirty="0"/>
              <a:t>:</a:t>
            </a:r>
            <a:r>
              <a:rPr lang="zh-TW" altLang="en-US" dirty="0"/>
              <a:t>：</a:t>
            </a:r>
            <a:endParaRPr lang="en-HK" altLang="zh-TW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dirty="0"/>
              <a:t>午餐常有未食用完的食物被丟棄，校內產生不少廚餘 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部分同學仍未養成乾淨回收的習慣，常常將可回收垃圾棄置於一般垃圾箱內。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dirty="0"/>
              <a:t>部分同學沒有自備可重用水樽的習慣，以於小食部購買飲品替代，產生不少即棄器皿 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校內園圃植物種類較為單一，同學普遍對園圃興趣也很低。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dirty="0"/>
              <a:t>放學後</a:t>
            </a:r>
            <a:r>
              <a:rPr lang="en-HK" altLang="zh-TW" dirty="0"/>
              <a:t>, </a:t>
            </a:r>
            <a:r>
              <a:rPr lang="zh-TW" altLang="en-US" dirty="0"/>
              <a:t>不少課室電燈電器未有關掉，往往留待工友處理，浪費了電力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zh-TW" altLang="en-US" dirty="0"/>
              <a:t>洗手間水龍頭常沒關好，也有同學於洗手間內玩水，做成浪費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HK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97295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28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381448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7296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04589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56428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32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20551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6591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3219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6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1185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7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1252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8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1981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554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75061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064DA-B331-45B7-BBD4-2920D01DBA46}" type="slidenum">
              <a:rPr lang="en-HK" smtClean="0"/>
              <a:t>13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59970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2BA5C-EBF9-B723-8B3E-629BE388F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42BB7D-55C1-4661-938D-A57504A8D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CA4F8-08BB-1003-162F-29721CD6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A20F9-600C-3AEE-F991-15F387D0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DA47A-3D6D-C911-F599-F5F571DE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6294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A7F5-E8A3-3600-A183-90D3B3C13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638F4-2610-BF3C-336D-415751749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93E1-DC24-D938-D394-5E75B656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F7642-4594-E56E-CB1E-BADF2B9EE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B02AC-8F94-57AC-24FA-DB32F656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2745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26388-E7B8-45A6-4532-67808FE3F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295BD-9EB3-B5BC-2918-C655CD981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20185-9488-B5C5-3290-3E21E0D6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93BB0-76D7-418A-5234-E6488541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D008-5A7E-2539-C17D-5DFA4AD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1734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26BE2-B233-E8E8-3F2C-21837279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FDB5-98E7-C61B-865C-73FBDC956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74660-6446-C7E0-C541-AC3F858B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DF5C-3C02-49DD-0E48-A0D441B6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FB2D-FEDB-DAA5-DED6-1ED3D71B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6687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EB2B-C803-6A11-CFC6-1DFEF730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8FCDC-4627-1DD9-7CD0-88CE2212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6FA4B-1E5D-B817-4AC8-F9E7E07C8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70E3B-4594-682C-EFEE-6434AEFF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D8EC-CA5F-62BA-969E-7F046D28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910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3D16-6030-02C4-FAD9-4DA227F2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D2005-D33A-D87F-4F8C-1C48B1B79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08182-C395-AE54-8058-43FFC5F38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59BCF-36F8-9478-FF36-ABE0CD7DE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46E9C-7E6A-AB23-331E-1DE45663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7EEE4-A593-55C6-8B2E-6B6DB14B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1557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C3F4-9342-5EDC-7A61-526F4B4D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9812F-4BD6-8EBC-AD5C-9A29FF40D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F7411-4D3F-51FC-4608-CDDEEB04D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FB245-651A-33AE-A9E1-50D62FFFD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6B90C-CB63-2C53-27B6-44A5CFFC4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E4A50-5D01-6D64-A012-1F5436333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3A3711-49B4-DEE2-CA2B-5A1867370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0E9F8-8312-B404-7BE6-A85A4397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2285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3F6E-A9C9-7478-5FFD-C473A9A19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BFB52-C3AF-2C9B-9599-983DA20E0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E61B7-90F1-B734-0BA8-E0D021784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F3A0-BFEB-4ADE-534E-FA456EAD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0313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2B7839-AE82-EAEB-4286-2CE64192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AD418-B390-7179-519A-32293BB7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BEBE9-4A30-10E3-E002-CF2EEF46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100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0E78-D4C0-47B5-6DC1-6797D3B0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2F7E0-E327-6E5E-E778-5B50D5AC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565F9-2A33-5436-96F6-B8B149E1D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83F15-18B2-D8F1-D56C-75E0CD2A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73D78-F9D9-A34C-97FA-44ADC6D5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97B1-E509-0C80-1BD8-811D255A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3446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DED2-6F22-EA84-7B25-431CBDB6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088318-8E15-B79A-CE58-43A6824C6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DE0F36-2116-84B2-E8D0-200810A32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77984-E1CD-3EDD-2009-760379A2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79FE3-FCB9-1285-A3CF-CCCB6EAC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121858-759D-34E3-B075-A49BE8AA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7897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C7970-B34C-5721-7237-98942CE7D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7AAC5-FC8F-0FF1-E76F-CA8FDA9E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3C3F5-9B9B-D6F2-5236-696D4A04C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26BEA-6E76-42A7-9E1A-1CA6B9D608CC}" type="datetimeFigureOut">
              <a:rPr lang="en-HK" smtClean="0"/>
              <a:t>10/2/2026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20B8-26D1-DC97-CBED-85A4BC3C9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A009-6492-5FBE-6374-36A2FEF0E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57B9BE-F66D-411B-BD7C-F7CBD2E0F81D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6802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34" Type="http://schemas.openxmlformats.org/officeDocument/2006/relationships/image" Target="../media/image32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32" Type="http://schemas.openxmlformats.org/officeDocument/2006/relationships/image" Target="../media/image30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svg"/><Relationship Id="rId10" Type="http://schemas.openxmlformats.org/officeDocument/2006/relationships/image" Target="../media/image8.sv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Relationship Id="rId27" Type="http://schemas.openxmlformats.org/officeDocument/2006/relationships/image" Target="../media/image25.png"/><Relationship Id="rId30" Type="http://schemas.openxmlformats.org/officeDocument/2006/relationships/image" Target="../media/image28.svg"/><Relationship Id="rId8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hyperlink" Target="https://school.ecc.org.hk/tc/programmes/gpp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654934">
            <a:off x="998164" y="3982873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" name="Freeform 3"/>
          <p:cNvSpPr/>
          <p:nvPr/>
        </p:nvSpPr>
        <p:spPr>
          <a:xfrm rot="-201506">
            <a:off x="2726990" y="2770866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4" name="Freeform 4"/>
          <p:cNvSpPr/>
          <p:nvPr/>
        </p:nvSpPr>
        <p:spPr>
          <a:xfrm rot="1301662">
            <a:off x="2871017" y="2136045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6" y="0"/>
                </a:lnTo>
                <a:lnTo>
                  <a:pt x="2012016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5" name="Freeform 5"/>
          <p:cNvSpPr/>
          <p:nvPr/>
        </p:nvSpPr>
        <p:spPr>
          <a:xfrm>
            <a:off x="3854919" y="-323227"/>
            <a:ext cx="3846972" cy="2127149"/>
          </a:xfrm>
          <a:custGeom>
            <a:avLst/>
            <a:gdLst/>
            <a:ahLst/>
            <a:cxnLst/>
            <a:rect l="l" t="t" r="r" b="b"/>
            <a:pathLst>
              <a:path w="4103437" h="2268959">
                <a:moveTo>
                  <a:pt x="0" y="0"/>
                </a:moveTo>
                <a:lnTo>
                  <a:pt x="4103437" y="0"/>
                </a:lnTo>
                <a:lnTo>
                  <a:pt x="4103437" y="2268959"/>
                </a:lnTo>
                <a:lnTo>
                  <a:pt x="0" y="2268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6" name="Freeform 6"/>
          <p:cNvSpPr/>
          <p:nvPr/>
        </p:nvSpPr>
        <p:spPr>
          <a:xfrm rot="-984388">
            <a:off x="6108121" y="4106127"/>
            <a:ext cx="1886264" cy="1303880"/>
          </a:xfrm>
          <a:custGeom>
            <a:avLst/>
            <a:gdLst/>
            <a:ahLst/>
            <a:cxnLst/>
            <a:rect l="l" t="t" r="r" b="b"/>
            <a:pathLst>
              <a:path w="2012015" h="1390805">
                <a:moveTo>
                  <a:pt x="0" y="0"/>
                </a:moveTo>
                <a:lnTo>
                  <a:pt x="2012015" y="0"/>
                </a:lnTo>
                <a:lnTo>
                  <a:pt x="2012015" y="1390805"/>
                </a:lnTo>
                <a:lnTo>
                  <a:pt x="0" y="13908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7" name="Freeform 7"/>
          <p:cNvSpPr/>
          <p:nvPr/>
        </p:nvSpPr>
        <p:spPr>
          <a:xfrm rot="-288197" flipH="1">
            <a:off x="4266715" y="3884063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5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5" y="1071200"/>
                </a:lnTo>
                <a:lnTo>
                  <a:pt x="201201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8" name="Freeform 8"/>
          <p:cNvSpPr/>
          <p:nvPr/>
        </p:nvSpPr>
        <p:spPr>
          <a:xfrm>
            <a:off x="4370428" y="6236207"/>
            <a:ext cx="1351140" cy="682202"/>
          </a:xfrm>
          <a:custGeom>
            <a:avLst/>
            <a:gdLst/>
            <a:ahLst/>
            <a:cxnLst/>
            <a:rect l="l" t="t" r="r" b="b"/>
            <a:pathLst>
              <a:path w="1441216" h="727682">
                <a:moveTo>
                  <a:pt x="0" y="0"/>
                </a:moveTo>
                <a:lnTo>
                  <a:pt x="1441216" y="0"/>
                </a:lnTo>
                <a:lnTo>
                  <a:pt x="1441216" y="727682"/>
                </a:lnTo>
                <a:lnTo>
                  <a:pt x="0" y="727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9" name="Freeform 9"/>
          <p:cNvSpPr/>
          <p:nvPr/>
        </p:nvSpPr>
        <p:spPr>
          <a:xfrm rot="-574885">
            <a:off x="4151220" y="2760115"/>
            <a:ext cx="6727754" cy="4650560"/>
          </a:xfrm>
          <a:custGeom>
            <a:avLst/>
            <a:gdLst/>
            <a:ahLst/>
            <a:cxnLst/>
            <a:rect l="l" t="t" r="r" b="b"/>
            <a:pathLst>
              <a:path w="7176271" h="4960597">
                <a:moveTo>
                  <a:pt x="0" y="0"/>
                </a:moveTo>
                <a:lnTo>
                  <a:pt x="7176271" y="0"/>
                </a:lnTo>
                <a:lnTo>
                  <a:pt x="7176271" y="4960598"/>
                </a:lnTo>
                <a:lnTo>
                  <a:pt x="0" y="496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0" name="Freeform 10"/>
          <p:cNvSpPr/>
          <p:nvPr/>
        </p:nvSpPr>
        <p:spPr>
          <a:xfrm rot="10598493">
            <a:off x="7196990" y="2607400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1" name="Freeform 11"/>
          <p:cNvSpPr/>
          <p:nvPr/>
        </p:nvSpPr>
        <p:spPr>
          <a:xfrm rot="-71846">
            <a:off x="4126049" y="2368197"/>
            <a:ext cx="2202952" cy="1218102"/>
          </a:xfrm>
          <a:custGeom>
            <a:avLst/>
            <a:gdLst/>
            <a:ahLst/>
            <a:cxnLst/>
            <a:rect l="l" t="t" r="r" b="b"/>
            <a:pathLst>
              <a:path w="2349815" h="1299309">
                <a:moveTo>
                  <a:pt x="0" y="0"/>
                </a:moveTo>
                <a:lnTo>
                  <a:pt x="2349815" y="0"/>
                </a:lnTo>
                <a:lnTo>
                  <a:pt x="2349815" y="1299309"/>
                </a:lnTo>
                <a:lnTo>
                  <a:pt x="0" y="1299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2" name="Freeform 12"/>
          <p:cNvSpPr/>
          <p:nvPr/>
        </p:nvSpPr>
        <p:spPr>
          <a:xfrm rot="191112" flipH="1">
            <a:off x="5710379" y="2810406"/>
            <a:ext cx="1886264" cy="1004250"/>
          </a:xfrm>
          <a:custGeom>
            <a:avLst/>
            <a:gdLst/>
            <a:ahLst/>
            <a:cxnLst/>
            <a:rect l="l" t="t" r="r" b="b"/>
            <a:pathLst>
              <a:path w="2012015" h="1071200">
                <a:moveTo>
                  <a:pt x="2012016" y="0"/>
                </a:moveTo>
                <a:lnTo>
                  <a:pt x="0" y="0"/>
                </a:lnTo>
                <a:lnTo>
                  <a:pt x="0" y="1071200"/>
                </a:lnTo>
                <a:lnTo>
                  <a:pt x="2012016" y="1071200"/>
                </a:lnTo>
                <a:lnTo>
                  <a:pt x="201201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3" name="Freeform 13"/>
          <p:cNvSpPr/>
          <p:nvPr/>
        </p:nvSpPr>
        <p:spPr>
          <a:xfrm rot="-10800000" flipH="1">
            <a:off x="4246692" y="3129980"/>
            <a:ext cx="2079292" cy="1107018"/>
          </a:xfrm>
          <a:custGeom>
            <a:avLst/>
            <a:gdLst/>
            <a:ahLst/>
            <a:cxnLst/>
            <a:rect l="l" t="t" r="r" b="b"/>
            <a:pathLst>
              <a:path w="2217911" h="1180819">
                <a:moveTo>
                  <a:pt x="2217912" y="0"/>
                </a:moveTo>
                <a:lnTo>
                  <a:pt x="0" y="0"/>
                </a:lnTo>
                <a:lnTo>
                  <a:pt x="0" y="1180820"/>
                </a:lnTo>
                <a:lnTo>
                  <a:pt x="2217912" y="1180820"/>
                </a:lnTo>
                <a:lnTo>
                  <a:pt x="22179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4" name="Freeform 14"/>
          <p:cNvSpPr/>
          <p:nvPr/>
        </p:nvSpPr>
        <p:spPr>
          <a:xfrm rot="-10474436">
            <a:off x="4147954" y="1843981"/>
            <a:ext cx="1438826" cy="795586"/>
          </a:xfrm>
          <a:custGeom>
            <a:avLst/>
            <a:gdLst/>
            <a:ahLst/>
            <a:cxnLst/>
            <a:rect l="l" t="t" r="r" b="b"/>
            <a:pathLst>
              <a:path w="1534748" h="848625">
                <a:moveTo>
                  <a:pt x="0" y="0"/>
                </a:moveTo>
                <a:lnTo>
                  <a:pt x="1534748" y="0"/>
                </a:lnTo>
                <a:lnTo>
                  <a:pt x="1534748" y="848625"/>
                </a:lnTo>
                <a:lnTo>
                  <a:pt x="0" y="848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5" name="Freeform 15"/>
          <p:cNvSpPr/>
          <p:nvPr/>
        </p:nvSpPr>
        <p:spPr>
          <a:xfrm rot="5461356">
            <a:off x="72459" y="1990143"/>
            <a:ext cx="2714358" cy="1500880"/>
          </a:xfrm>
          <a:custGeom>
            <a:avLst/>
            <a:gdLst/>
            <a:ahLst/>
            <a:cxnLst/>
            <a:rect l="l" t="t" r="r" b="b"/>
            <a:pathLst>
              <a:path w="2895315" h="1600939">
                <a:moveTo>
                  <a:pt x="0" y="0"/>
                </a:moveTo>
                <a:lnTo>
                  <a:pt x="2895314" y="0"/>
                </a:lnTo>
                <a:lnTo>
                  <a:pt x="2895314" y="1600939"/>
                </a:lnTo>
                <a:lnTo>
                  <a:pt x="0" y="1600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6" name="Freeform 16"/>
          <p:cNvSpPr/>
          <p:nvPr/>
        </p:nvSpPr>
        <p:spPr>
          <a:xfrm flipH="1">
            <a:off x="1472822" y="4651011"/>
            <a:ext cx="3653801" cy="1945289"/>
          </a:xfrm>
          <a:custGeom>
            <a:avLst/>
            <a:gdLst/>
            <a:ahLst/>
            <a:cxnLst/>
            <a:rect l="l" t="t" r="r" b="b"/>
            <a:pathLst>
              <a:path w="3897388" h="2074975">
                <a:moveTo>
                  <a:pt x="3897387" y="0"/>
                </a:moveTo>
                <a:lnTo>
                  <a:pt x="0" y="0"/>
                </a:lnTo>
                <a:lnTo>
                  <a:pt x="0" y="2074975"/>
                </a:lnTo>
                <a:lnTo>
                  <a:pt x="3897387" y="2074975"/>
                </a:lnTo>
                <a:lnTo>
                  <a:pt x="389738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7" name="Freeform 17"/>
          <p:cNvSpPr/>
          <p:nvPr/>
        </p:nvSpPr>
        <p:spPr>
          <a:xfrm rot="-10800000">
            <a:off x="556346" y="-512341"/>
            <a:ext cx="4250304" cy="2350168"/>
          </a:xfrm>
          <a:custGeom>
            <a:avLst/>
            <a:gdLst/>
            <a:ahLst/>
            <a:cxnLst/>
            <a:rect l="l" t="t" r="r" b="b"/>
            <a:pathLst>
              <a:path w="4533658" h="2506846">
                <a:moveTo>
                  <a:pt x="0" y="0"/>
                </a:moveTo>
                <a:lnTo>
                  <a:pt x="4533658" y="0"/>
                </a:lnTo>
                <a:lnTo>
                  <a:pt x="4533658" y="2506846"/>
                </a:lnTo>
                <a:lnTo>
                  <a:pt x="0" y="2506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8" name="Freeform 18"/>
          <p:cNvSpPr/>
          <p:nvPr/>
        </p:nvSpPr>
        <p:spPr>
          <a:xfrm>
            <a:off x="1911120" y="968897"/>
            <a:ext cx="8391772" cy="4322168"/>
          </a:xfrm>
          <a:custGeom>
            <a:avLst/>
            <a:gdLst/>
            <a:ahLst/>
            <a:cxnLst/>
            <a:rect l="l" t="t" r="r" b="b"/>
            <a:pathLst>
              <a:path w="8951223" h="4610313">
                <a:moveTo>
                  <a:pt x="0" y="0"/>
                </a:moveTo>
                <a:lnTo>
                  <a:pt x="8951222" y="0"/>
                </a:lnTo>
                <a:lnTo>
                  <a:pt x="8951222" y="4610313"/>
                </a:lnTo>
                <a:lnTo>
                  <a:pt x="0" y="4610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43918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19" name="Freeform 19"/>
          <p:cNvSpPr/>
          <p:nvPr/>
        </p:nvSpPr>
        <p:spPr>
          <a:xfrm rot="-449131">
            <a:off x="8363638" y="-364651"/>
            <a:ext cx="2383854" cy="1647840"/>
          </a:xfrm>
          <a:custGeom>
            <a:avLst/>
            <a:gdLst/>
            <a:ahLst/>
            <a:cxnLst/>
            <a:rect l="l" t="t" r="r" b="b"/>
            <a:pathLst>
              <a:path w="2542778" h="1757696">
                <a:moveTo>
                  <a:pt x="0" y="0"/>
                </a:moveTo>
                <a:lnTo>
                  <a:pt x="2542778" y="0"/>
                </a:lnTo>
                <a:lnTo>
                  <a:pt x="2542778" y="1757695"/>
                </a:lnTo>
                <a:lnTo>
                  <a:pt x="0" y="17576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0" name="Freeform 20"/>
          <p:cNvSpPr/>
          <p:nvPr/>
        </p:nvSpPr>
        <p:spPr>
          <a:xfrm rot="-5400000" flipH="1">
            <a:off x="9345756" y="1350648"/>
            <a:ext cx="2444963" cy="1301702"/>
          </a:xfrm>
          <a:custGeom>
            <a:avLst/>
            <a:gdLst/>
            <a:ahLst/>
            <a:cxnLst/>
            <a:rect l="l" t="t" r="r" b="b"/>
            <a:pathLst>
              <a:path w="2607961" h="1388482">
                <a:moveTo>
                  <a:pt x="2607960" y="0"/>
                </a:moveTo>
                <a:lnTo>
                  <a:pt x="0" y="0"/>
                </a:lnTo>
                <a:lnTo>
                  <a:pt x="0" y="1388482"/>
                </a:lnTo>
                <a:lnTo>
                  <a:pt x="2607960" y="1388482"/>
                </a:lnTo>
                <a:lnTo>
                  <a:pt x="260796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1" name="Freeform 21"/>
          <p:cNvSpPr/>
          <p:nvPr/>
        </p:nvSpPr>
        <p:spPr>
          <a:xfrm>
            <a:off x="1789596" y="6077897"/>
            <a:ext cx="8641147" cy="780103"/>
          </a:xfrm>
          <a:custGeom>
            <a:avLst/>
            <a:gdLst/>
            <a:ahLst/>
            <a:cxnLst/>
            <a:rect l="l" t="t" r="r" b="b"/>
            <a:pathLst>
              <a:path w="9217223" h="832110">
                <a:moveTo>
                  <a:pt x="0" y="0"/>
                </a:moveTo>
                <a:lnTo>
                  <a:pt x="9217222" y="0"/>
                </a:lnTo>
                <a:lnTo>
                  <a:pt x="9217222" y="832110"/>
                </a:lnTo>
                <a:lnTo>
                  <a:pt x="0" y="8321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4121" b="-4941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2" name="Freeform 22"/>
          <p:cNvSpPr/>
          <p:nvPr/>
        </p:nvSpPr>
        <p:spPr>
          <a:xfrm>
            <a:off x="4566792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3" name="Freeform 23"/>
          <p:cNvSpPr/>
          <p:nvPr/>
        </p:nvSpPr>
        <p:spPr>
          <a:xfrm>
            <a:off x="2935414" y="6377249"/>
            <a:ext cx="1521028" cy="292868"/>
          </a:xfrm>
          <a:custGeom>
            <a:avLst/>
            <a:gdLst/>
            <a:ahLst/>
            <a:cxnLst/>
            <a:rect l="l" t="t" r="r" b="b"/>
            <a:pathLst>
              <a:path w="1622430" h="312393">
                <a:moveTo>
                  <a:pt x="0" y="0"/>
                </a:moveTo>
                <a:lnTo>
                  <a:pt x="1622429" y="0"/>
                </a:lnTo>
                <a:lnTo>
                  <a:pt x="1622429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4" name="Freeform 24"/>
          <p:cNvSpPr/>
          <p:nvPr/>
        </p:nvSpPr>
        <p:spPr>
          <a:xfrm>
            <a:off x="6241604" y="6383706"/>
            <a:ext cx="1057376" cy="286412"/>
          </a:xfrm>
          <a:custGeom>
            <a:avLst/>
            <a:gdLst/>
            <a:ahLst/>
            <a:cxnLst/>
            <a:rect l="l" t="t" r="r" b="b"/>
            <a:pathLst>
              <a:path w="1127868" h="305506">
                <a:moveTo>
                  <a:pt x="0" y="0"/>
                </a:moveTo>
                <a:lnTo>
                  <a:pt x="1127868" y="0"/>
                </a:lnTo>
                <a:lnTo>
                  <a:pt x="1127868" y="305506"/>
                </a:lnTo>
                <a:lnTo>
                  <a:pt x="0" y="3055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5" name="Freeform 25"/>
          <p:cNvSpPr/>
          <p:nvPr/>
        </p:nvSpPr>
        <p:spPr>
          <a:xfrm>
            <a:off x="7478042" y="6377249"/>
            <a:ext cx="381582" cy="292868"/>
          </a:xfrm>
          <a:custGeom>
            <a:avLst/>
            <a:gdLst/>
            <a:ahLst/>
            <a:cxnLst/>
            <a:rect l="l" t="t" r="r" b="b"/>
            <a:pathLst>
              <a:path w="407021" h="312393">
                <a:moveTo>
                  <a:pt x="0" y="0"/>
                </a:moveTo>
                <a:lnTo>
                  <a:pt x="407021" y="0"/>
                </a:lnTo>
                <a:lnTo>
                  <a:pt x="407021" y="312394"/>
                </a:lnTo>
                <a:lnTo>
                  <a:pt x="0" y="3123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5849" t="-1905" r="-7796" b="-2857"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6" name="TextBox 26"/>
          <p:cNvSpPr txBox="1"/>
          <p:nvPr/>
        </p:nvSpPr>
        <p:spPr>
          <a:xfrm>
            <a:off x="4083945" y="2126304"/>
            <a:ext cx="4557083" cy="729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90"/>
              </a:lnSpc>
              <a:spcBef>
                <a:spcPct val="0"/>
              </a:spcBef>
            </a:pPr>
            <a:r>
              <a:rPr lang="en-US" sz="4350" b="1" dirty="0" err="1">
                <a:solidFill>
                  <a:srgbClr val="056839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Resource Han Rounded TC"/>
                <a:sym typeface="Resource Han Rounded TC"/>
              </a:rPr>
              <a:t>環保風紀計劃</a:t>
            </a:r>
            <a:endParaRPr lang="en-US" sz="4350" b="1" dirty="0">
              <a:solidFill>
                <a:srgbClr val="056839"/>
              </a:solidFill>
              <a:latin typeface="PMingLiU" panose="02020500000000000000" pitchFamily="18" charset="-120"/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27" name="Freeform 27"/>
          <p:cNvSpPr/>
          <p:nvPr/>
        </p:nvSpPr>
        <p:spPr>
          <a:xfrm rot="-1052354">
            <a:off x="6848482" y="-275076"/>
            <a:ext cx="2223264" cy="1536832"/>
          </a:xfrm>
          <a:custGeom>
            <a:avLst/>
            <a:gdLst/>
            <a:ahLst/>
            <a:cxnLst/>
            <a:rect l="l" t="t" r="r" b="b"/>
            <a:pathLst>
              <a:path w="2371482" h="1639287">
                <a:moveTo>
                  <a:pt x="0" y="0"/>
                </a:moveTo>
                <a:lnTo>
                  <a:pt x="2371482" y="0"/>
                </a:lnTo>
                <a:lnTo>
                  <a:pt x="2371482" y="1639287"/>
                </a:lnTo>
                <a:lnTo>
                  <a:pt x="0" y="1639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28" name="TextBox 28"/>
          <p:cNvSpPr txBox="1"/>
          <p:nvPr/>
        </p:nvSpPr>
        <p:spPr>
          <a:xfrm>
            <a:off x="4019890" y="1830765"/>
            <a:ext cx="4877894" cy="288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5730"/>
                </a:solidFill>
                <a:ea typeface="PMingLiU" panose="02020500000000000000" pitchFamily="18" charset="-120"/>
                <a:cs typeface="Resource Han Rounded TC"/>
                <a:sym typeface="Resource Han Rounded TC"/>
              </a:rPr>
              <a:t>Environmental Education </a:t>
            </a:r>
            <a:r>
              <a:rPr lang="en-US" sz="1688" b="1" dirty="0" err="1">
                <a:solidFill>
                  <a:srgbClr val="055730"/>
                </a:solidFill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r>
              <a:rPr lang="en-US" sz="1688" b="1" dirty="0">
                <a:solidFill>
                  <a:srgbClr val="055730"/>
                </a:solidFill>
                <a:ea typeface="PMingLiU" panose="02020500000000000000" pitchFamily="18" charset="-120"/>
                <a:cs typeface="Resource Han Rounded TC"/>
                <a:sym typeface="Resource Han Rounded TC"/>
              </a:rPr>
              <a:t> 2025/26</a:t>
            </a:r>
          </a:p>
        </p:txBody>
      </p:sp>
      <p:sp>
        <p:nvSpPr>
          <p:cNvPr id="29" name="Freeform 29"/>
          <p:cNvSpPr/>
          <p:nvPr/>
        </p:nvSpPr>
        <p:spPr>
          <a:xfrm rot="3591818">
            <a:off x="8754698" y="-51"/>
            <a:ext cx="1581885" cy="1581885"/>
          </a:xfrm>
          <a:custGeom>
            <a:avLst/>
            <a:gdLst/>
            <a:ahLst/>
            <a:cxnLst/>
            <a:rect l="l" t="t" r="r" b="b"/>
            <a:pathLst>
              <a:path w="1687344" h="1687344">
                <a:moveTo>
                  <a:pt x="0" y="0"/>
                </a:moveTo>
                <a:lnTo>
                  <a:pt x="1687345" y="0"/>
                </a:lnTo>
                <a:lnTo>
                  <a:pt x="1687345" y="1687345"/>
                </a:lnTo>
                <a:lnTo>
                  <a:pt x="0" y="16873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0" name="Freeform 30"/>
          <p:cNvSpPr/>
          <p:nvPr/>
        </p:nvSpPr>
        <p:spPr>
          <a:xfrm rot="9391183">
            <a:off x="3595783" y="754289"/>
            <a:ext cx="510563" cy="598901"/>
          </a:xfrm>
          <a:custGeom>
            <a:avLst/>
            <a:gdLst/>
            <a:ahLst/>
            <a:cxnLst/>
            <a:rect l="l" t="t" r="r" b="b"/>
            <a:pathLst>
              <a:path w="544601" h="638828">
                <a:moveTo>
                  <a:pt x="0" y="0"/>
                </a:moveTo>
                <a:lnTo>
                  <a:pt x="544601" y="0"/>
                </a:lnTo>
                <a:lnTo>
                  <a:pt x="544601" y="638828"/>
                </a:lnTo>
                <a:lnTo>
                  <a:pt x="0" y="63882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1" name="Freeform 31"/>
          <p:cNvSpPr/>
          <p:nvPr/>
        </p:nvSpPr>
        <p:spPr>
          <a:xfrm rot="5550597">
            <a:off x="9566280" y="3294039"/>
            <a:ext cx="1886264" cy="1042993"/>
          </a:xfrm>
          <a:custGeom>
            <a:avLst/>
            <a:gdLst/>
            <a:ahLst/>
            <a:cxnLst/>
            <a:rect l="l" t="t" r="r" b="b"/>
            <a:pathLst>
              <a:path w="2012015" h="1112526">
                <a:moveTo>
                  <a:pt x="0" y="0"/>
                </a:moveTo>
                <a:lnTo>
                  <a:pt x="2012015" y="0"/>
                </a:lnTo>
                <a:lnTo>
                  <a:pt x="2012015" y="1112526"/>
                </a:lnTo>
                <a:lnTo>
                  <a:pt x="0" y="111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2" name="Freeform 32"/>
          <p:cNvSpPr/>
          <p:nvPr/>
        </p:nvSpPr>
        <p:spPr>
          <a:xfrm rot="1290567">
            <a:off x="9424043" y="2902686"/>
            <a:ext cx="717976" cy="642589"/>
          </a:xfrm>
          <a:custGeom>
            <a:avLst/>
            <a:gdLst/>
            <a:ahLst/>
            <a:cxnLst/>
            <a:rect l="l" t="t" r="r" b="b"/>
            <a:pathLst>
              <a:path w="765841" h="685428">
                <a:moveTo>
                  <a:pt x="0" y="0"/>
                </a:moveTo>
                <a:lnTo>
                  <a:pt x="765841" y="0"/>
                </a:lnTo>
                <a:lnTo>
                  <a:pt x="765841" y="685427"/>
                </a:lnTo>
                <a:lnTo>
                  <a:pt x="0" y="68542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3" name="Freeform 33"/>
          <p:cNvSpPr/>
          <p:nvPr/>
        </p:nvSpPr>
        <p:spPr>
          <a:xfrm rot="1030743">
            <a:off x="2296653" y="276549"/>
            <a:ext cx="1474064" cy="925589"/>
          </a:xfrm>
          <a:custGeom>
            <a:avLst/>
            <a:gdLst/>
            <a:ahLst/>
            <a:cxnLst/>
            <a:rect l="l" t="t" r="r" b="b"/>
            <a:pathLst>
              <a:path w="1572335" h="987295">
                <a:moveTo>
                  <a:pt x="0" y="0"/>
                </a:moveTo>
                <a:lnTo>
                  <a:pt x="1572335" y="0"/>
                </a:lnTo>
                <a:lnTo>
                  <a:pt x="1572335" y="987295"/>
                </a:lnTo>
                <a:lnTo>
                  <a:pt x="0" y="9872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4" name="Freeform 34"/>
          <p:cNvSpPr/>
          <p:nvPr/>
        </p:nvSpPr>
        <p:spPr>
          <a:xfrm>
            <a:off x="8167007" y="6360050"/>
            <a:ext cx="834310" cy="333724"/>
          </a:xfrm>
          <a:custGeom>
            <a:avLst/>
            <a:gdLst/>
            <a:ahLst/>
            <a:cxnLst/>
            <a:rect l="l" t="t" r="r" b="b"/>
            <a:pathLst>
              <a:path w="889931" h="355972">
                <a:moveTo>
                  <a:pt x="0" y="0"/>
                </a:moveTo>
                <a:lnTo>
                  <a:pt x="889931" y="0"/>
                </a:lnTo>
                <a:lnTo>
                  <a:pt x="889931" y="355972"/>
                </a:lnTo>
                <a:lnTo>
                  <a:pt x="0" y="35597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HK" sz="1688"/>
          </a:p>
        </p:txBody>
      </p:sp>
      <p:sp>
        <p:nvSpPr>
          <p:cNvPr id="35" name="TextBox 35"/>
          <p:cNvSpPr txBox="1"/>
          <p:nvPr/>
        </p:nvSpPr>
        <p:spPr>
          <a:xfrm>
            <a:off x="3676760" y="1280259"/>
            <a:ext cx="4966737" cy="52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  <a:spcBef>
                <a:spcPct val="0"/>
              </a:spcBef>
            </a:pPr>
            <a:r>
              <a:rPr lang="en-US" sz="3218" b="1" dirty="0">
                <a:solidFill>
                  <a:srgbClr val="056839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Resource Han Rounded TC"/>
                <a:sym typeface="Resource Han Rounded TC"/>
              </a:rPr>
              <a:t>2025/26 </a:t>
            </a:r>
            <a:r>
              <a:rPr lang="en-US" sz="3218" b="1" dirty="0" err="1">
                <a:solidFill>
                  <a:srgbClr val="056839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Resource Han Rounded TC"/>
                <a:sym typeface="Resource Han Rounded TC"/>
              </a:rPr>
              <a:t>學年環境教育項目</a:t>
            </a:r>
            <a:endParaRPr lang="en-US" sz="3218" b="1" dirty="0">
              <a:solidFill>
                <a:srgbClr val="056839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551542" y="2792015"/>
            <a:ext cx="3245161" cy="288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3"/>
              </a:lnSpc>
              <a:spcBef>
                <a:spcPct val="0"/>
              </a:spcBef>
            </a:pPr>
            <a:r>
              <a:rPr lang="en-US" sz="1688" b="1" dirty="0">
                <a:solidFill>
                  <a:srgbClr val="056839"/>
                </a:solidFill>
                <a:ea typeface="PMingLiU" panose="02020500000000000000" pitchFamily="18" charset="-120"/>
                <a:cs typeface="Resource Han Rounded TC"/>
                <a:sym typeface="Resource Han Rounded TC"/>
              </a:rPr>
              <a:t>Green Prefect (GP) </a:t>
            </a:r>
            <a:r>
              <a:rPr lang="en-US" sz="1688" b="1" dirty="0" err="1">
                <a:solidFill>
                  <a:srgbClr val="056839"/>
                </a:solidFill>
                <a:ea typeface="PMingLiU" panose="02020500000000000000" pitchFamily="18" charset="-120"/>
                <a:cs typeface="Resource Han Rounded TC"/>
                <a:sym typeface="Resource Han Rounded TC"/>
              </a:rPr>
              <a:t>Programme</a:t>
            </a:r>
            <a:endParaRPr lang="en-US" sz="1688" b="1" dirty="0">
              <a:solidFill>
                <a:srgbClr val="056839"/>
              </a:solidFill>
              <a:ea typeface="PMingLiU" panose="02020500000000000000" pitchFamily="18" charset="-120"/>
              <a:cs typeface="Resource Han Rounded TC"/>
              <a:sym typeface="Resource Han Rounded TC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451182" y="6224593"/>
            <a:ext cx="190791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資助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935414" y="6224593"/>
            <a:ext cx="304564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主辦機構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77531" y="6224592"/>
            <a:ext cx="419689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Organisers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31295" y="6224592"/>
            <a:ext cx="399443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Funded By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174729" y="6224593"/>
            <a:ext cx="289778" cy="93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技術顧問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15280" y="6224592"/>
            <a:ext cx="763317" cy="9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8"/>
              </a:lnSpc>
              <a:spcBef>
                <a:spcPct val="0"/>
              </a:spcBef>
            </a:pPr>
            <a:r>
              <a:rPr lang="en-US" sz="563">
                <a:solidFill>
                  <a:srgbClr val="000000"/>
                </a:solidFill>
                <a:latin typeface="Resource Han Rounded TC"/>
                <a:ea typeface="Resource Han Rounded TC"/>
                <a:cs typeface="Resource Han Rounded TC"/>
                <a:sym typeface="Resource Han Rounded TC"/>
              </a:rPr>
              <a:t>Technical Consultant</a:t>
            </a:r>
          </a:p>
        </p:txBody>
      </p:sp>
      <p:grpSp>
        <p:nvGrpSpPr>
          <p:cNvPr id="43" name="Group 43"/>
          <p:cNvGrpSpPr/>
          <p:nvPr/>
        </p:nvGrpSpPr>
        <p:grpSpPr>
          <a:xfrm rot="351233">
            <a:off x="2360818" y="3605390"/>
            <a:ext cx="1524191" cy="2275388"/>
            <a:chOff x="0" y="0"/>
            <a:chExt cx="2167739" cy="3236106"/>
          </a:xfrm>
        </p:grpSpPr>
        <p:sp>
          <p:nvSpPr>
            <p:cNvPr id="44" name="Freeform 44"/>
            <p:cNvSpPr/>
            <p:nvPr/>
          </p:nvSpPr>
          <p:spPr>
            <a:xfrm rot="164588">
              <a:off x="74054" y="46528"/>
              <a:ext cx="2019631" cy="3143051"/>
            </a:xfrm>
            <a:custGeom>
              <a:avLst/>
              <a:gdLst/>
              <a:ahLst/>
              <a:cxnLst/>
              <a:rect l="l" t="t" r="r" b="b"/>
              <a:pathLst>
                <a:path w="2019631" h="3143051">
                  <a:moveTo>
                    <a:pt x="0" y="0"/>
                  </a:moveTo>
                  <a:lnTo>
                    <a:pt x="2019631" y="0"/>
                  </a:lnTo>
                  <a:lnTo>
                    <a:pt x="2019631" y="3143050"/>
                  </a:lnTo>
                  <a:lnTo>
                    <a:pt x="0" y="3143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 rot="164588">
              <a:off x="874383" y="912330"/>
              <a:ext cx="141436" cy="78578"/>
              <a:chOff x="0" y="0"/>
              <a:chExt cx="191198" cy="10622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 rot="164588">
              <a:off x="1172639" y="926621"/>
              <a:ext cx="141436" cy="78578"/>
              <a:chOff x="0" y="0"/>
              <a:chExt cx="191198" cy="106223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1262" cy="106172"/>
              </a:xfrm>
              <a:custGeom>
                <a:avLst/>
                <a:gdLst/>
                <a:ahLst/>
                <a:cxnLst/>
                <a:rect l="l" t="t" r="r" b="b"/>
                <a:pathLst>
                  <a:path w="191262" h="106172">
                    <a:moveTo>
                      <a:pt x="191262" y="106172"/>
                    </a:moveTo>
                    <a:lnTo>
                      <a:pt x="0" y="106172"/>
                    </a:lnTo>
                    <a:lnTo>
                      <a:pt x="0" y="0"/>
                    </a:lnTo>
                    <a:lnTo>
                      <a:pt x="191262" y="0"/>
                    </a:lnTo>
                    <a:close/>
                  </a:path>
                </a:pathLst>
              </a:custGeom>
              <a:solidFill>
                <a:srgbClr val="E57F14"/>
              </a:solidFill>
            </p:spPr>
            <p:txBody>
              <a:bodyPr/>
              <a:lstStyle/>
              <a:p>
                <a:endParaRPr lang="en-HK" sz="1688"/>
              </a:p>
            </p:txBody>
          </p:sp>
        </p:grpSp>
        <p:sp>
          <p:nvSpPr>
            <p:cNvPr id="49" name="Freeform 49"/>
            <p:cNvSpPr/>
            <p:nvPr/>
          </p:nvSpPr>
          <p:spPr>
            <a:xfrm rot="164588">
              <a:off x="669102" y="1690782"/>
              <a:ext cx="1024028" cy="747878"/>
            </a:xfrm>
            <a:custGeom>
              <a:avLst/>
              <a:gdLst/>
              <a:ahLst/>
              <a:cxnLst/>
              <a:rect l="l" t="t" r="r" b="b"/>
              <a:pathLst>
                <a:path w="1024028" h="747878">
                  <a:moveTo>
                    <a:pt x="0" y="0"/>
                  </a:moveTo>
                  <a:lnTo>
                    <a:pt x="1024027" y="0"/>
                  </a:lnTo>
                  <a:lnTo>
                    <a:pt x="1024027" y="747877"/>
                  </a:lnTo>
                  <a:lnTo>
                    <a:pt x="0" y="747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597670" y="3541589"/>
            <a:ext cx="1710017" cy="2300447"/>
            <a:chOff x="0" y="0"/>
            <a:chExt cx="2432024" cy="3271747"/>
          </a:xfrm>
        </p:grpSpPr>
        <p:sp>
          <p:nvSpPr>
            <p:cNvPr id="51" name="Freeform 51"/>
            <p:cNvSpPr/>
            <p:nvPr/>
          </p:nvSpPr>
          <p:spPr>
            <a:xfrm rot="-262088">
              <a:off x="115358" y="79309"/>
              <a:ext cx="2201308" cy="3113129"/>
            </a:xfrm>
            <a:custGeom>
              <a:avLst/>
              <a:gdLst/>
              <a:ahLst/>
              <a:cxnLst/>
              <a:rect l="l" t="t" r="r" b="b"/>
              <a:pathLst>
                <a:path w="2201308" h="3113129">
                  <a:moveTo>
                    <a:pt x="0" y="0"/>
                  </a:moveTo>
                  <a:lnTo>
                    <a:pt x="2201308" y="0"/>
                  </a:lnTo>
                  <a:lnTo>
                    <a:pt x="2201308" y="3113129"/>
                  </a:lnTo>
                  <a:lnTo>
                    <a:pt x="0" y="3113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  <p:sp>
          <p:nvSpPr>
            <p:cNvPr id="52" name="Freeform 52"/>
            <p:cNvSpPr/>
            <p:nvPr/>
          </p:nvSpPr>
          <p:spPr>
            <a:xfrm rot="-343256">
              <a:off x="829960" y="1860944"/>
              <a:ext cx="216534" cy="204300"/>
            </a:xfrm>
            <a:custGeom>
              <a:avLst/>
              <a:gdLst/>
              <a:ahLst/>
              <a:cxnLst/>
              <a:rect l="l" t="t" r="r" b="b"/>
              <a:pathLst>
                <a:path w="216534" h="204300">
                  <a:moveTo>
                    <a:pt x="0" y="0"/>
                  </a:moveTo>
                  <a:lnTo>
                    <a:pt x="216534" y="0"/>
                  </a:lnTo>
                  <a:lnTo>
                    <a:pt x="216534" y="204299"/>
                  </a:lnTo>
                  <a:lnTo>
                    <a:pt x="0" y="204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-12476" t="-103986" r="-292731" b="-109670"/>
              </a:stretch>
            </a:blipFill>
          </p:spPr>
          <p:txBody>
            <a:bodyPr/>
            <a:lstStyle/>
            <a:p>
              <a:endParaRPr lang="en-HK" sz="1688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709895" y="5562138"/>
            <a:ext cx="4992734" cy="230669"/>
            <a:chOff x="0" y="-30293"/>
            <a:chExt cx="7100778" cy="328062"/>
          </a:xfrm>
        </p:grpSpPr>
        <p:sp>
          <p:nvSpPr>
            <p:cNvPr id="54" name="Freeform 54"/>
            <p:cNvSpPr/>
            <p:nvPr/>
          </p:nvSpPr>
          <p:spPr>
            <a:xfrm>
              <a:off x="1624920" y="0"/>
              <a:ext cx="250925" cy="253692"/>
            </a:xfrm>
            <a:custGeom>
              <a:avLst/>
              <a:gdLst/>
              <a:ahLst/>
              <a:cxnLst/>
              <a:rect l="l" t="t" r="r" b="b"/>
              <a:pathLst>
                <a:path w="250925" h="253692">
                  <a:moveTo>
                    <a:pt x="0" y="0"/>
                  </a:moveTo>
                  <a:lnTo>
                    <a:pt x="250925" y="0"/>
                  </a:lnTo>
                  <a:lnTo>
                    <a:pt x="250925" y="253692"/>
                  </a:lnTo>
                  <a:lnTo>
                    <a:pt x="0" y="253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426704" y="22257"/>
              <a:ext cx="313230" cy="245885"/>
            </a:xfrm>
            <a:custGeom>
              <a:avLst/>
              <a:gdLst/>
              <a:ahLst/>
              <a:cxnLst/>
              <a:rect l="l" t="t" r="r" b="b"/>
              <a:pathLst>
                <a:path w="313230" h="245885">
                  <a:moveTo>
                    <a:pt x="0" y="0"/>
                  </a:moveTo>
                  <a:lnTo>
                    <a:pt x="313230" y="0"/>
                  </a:lnTo>
                  <a:lnTo>
                    <a:pt x="313230" y="245886"/>
                  </a:lnTo>
                  <a:lnTo>
                    <a:pt x="0" y="245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HK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0293"/>
              <a:ext cx="1515776" cy="311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查詢</a:t>
              </a:r>
              <a:r>
                <a:rPr lang="en-US" sz="1400" dirty="0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 Enquiry: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948328" y="-20660"/>
              <a:ext cx="1177139" cy="313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2272 0301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3809104" y="-15845"/>
              <a:ext cx="3291674" cy="313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rgbClr val="000000"/>
                  </a:solidFill>
                  <a:latin typeface="Resource Han Rounded TC"/>
                  <a:ea typeface="Resource Han Rounded TC"/>
                  <a:cs typeface="Resource Han Rounded TC"/>
                  <a:sym typeface="Resource Han Rounded TC"/>
                </a:rPr>
                <a:t>education.cahk@gmail.com</a:t>
              </a:r>
            </a:p>
          </p:txBody>
        </p:sp>
      </p:grpSp>
      <p:sp>
        <p:nvSpPr>
          <p:cNvPr id="59" name="Subtitle 2">
            <a:extLst>
              <a:ext uri="{FF2B5EF4-FFF2-40B4-BE49-F238E27FC236}">
                <a16:creationId xmlns:a16="http://schemas.microsoft.com/office/drawing/2014/main" id="{61F92AEB-E4F7-EA85-DD0B-45100471B014}"/>
              </a:ext>
            </a:extLst>
          </p:cNvPr>
          <p:cNvSpPr txBox="1">
            <a:spLocks/>
          </p:cNvSpPr>
          <p:nvPr/>
        </p:nvSpPr>
        <p:spPr>
          <a:xfrm>
            <a:off x="1816171" y="2850125"/>
            <a:ext cx="9144000" cy="213718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HK" dirty="0"/>
          </a:p>
          <a:p>
            <a:pPr marL="0" indent="0" algn="ctr">
              <a:lnSpc>
                <a:spcPct val="110000"/>
              </a:lnSpc>
              <a:buNone/>
            </a:pPr>
            <a:r>
              <a:rPr lang="zh-TW" altLang="en-US" sz="4000" b="1" dirty="0"/>
              <a:t>培訓工作坊（小學組）</a:t>
            </a:r>
            <a:endParaRPr lang="en-HK" altLang="zh-TW" sz="4000" b="1" dirty="0"/>
          </a:p>
          <a:p>
            <a:pPr marL="0" indent="0" algn="ctr">
              <a:lnSpc>
                <a:spcPct val="160000"/>
              </a:lnSpc>
              <a:buNone/>
            </a:pPr>
            <a:r>
              <a:rPr lang="en-HK" sz="4000" dirty="0"/>
              <a:t>7/2/2026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999E66-23A6-16C5-B92C-CC6F7C44F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70" y="-97247"/>
            <a:ext cx="10515600" cy="1325563"/>
          </a:xfrm>
        </p:spPr>
        <p:txBody>
          <a:bodyPr/>
          <a:lstStyle/>
          <a:p>
            <a:r>
              <a:rPr lang="zh-TW" altLang="en-US" dirty="0"/>
              <a:t>香港電力的來源</a:t>
            </a:r>
            <a:endParaRPr lang="en-US" dirty="0"/>
          </a:p>
        </p:txBody>
      </p:sp>
      <p:pic>
        <p:nvPicPr>
          <p:cNvPr id="4" name="Picture 4" descr="A green pie chart with black text&#10;&#10;AI-generated content may be incorrect.">
            <a:extLst>
              <a:ext uri="{FF2B5EF4-FFF2-40B4-BE49-F238E27FC236}">
                <a16:creationId xmlns:a16="http://schemas.microsoft.com/office/drawing/2014/main" id="{59A8FE08-DD68-A823-8822-773130A05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5" y="1167486"/>
            <a:ext cx="6488774" cy="5474070"/>
          </a:xfrm>
          <a:prstGeom prst="rect">
            <a:avLst/>
          </a:prstGeom>
        </p:spPr>
      </p:pic>
      <p:sp>
        <p:nvSpPr>
          <p:cNvPr id="5" name="Speech Bubble: Rectangle with Corners Rounded 6">
            <a:extLst>
              <a:ext uri="{FF2B5EF4-FFF2-40B4-BE49-F238E27FC236}">
                <a16:creationId xmlns:a16="http://schemas.microsoft.com/office/drawing/2014/main" id="{F2CA006C-AD9C-5EF5-4C5C-A34354D832B1}"/>
              </a:ext>
            </a:extLst>
          </p:cNvPr>
          <p:cNvSpPr/>
          <p:nvPr/>
        </p:nvSpPr>
        <p:spPr>
          <a:xfrm>
            <a:off x="6962639" y="1725298"/>
            <a:ext cx="4606677" cy="1535502"/>
          </a:xfrm>
          <a:prstGeom prst="wedgeRoundRectCallout">
            <a:avLst>
              <a:gd name="adj1" fmla="val -38471"/>
              <a:gd name="adj2" fmla="val 7346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為什麼電力使用愈多代表著碳排放愈高呢？</a:t>
            </a:r>
            <a:endParaRPr lang="en-HK" sz="2800" dirty="0">
              <a:solidFill>
                <a:schemeClr val="tx1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56C72C-3A76-7C8C-D6DD-16C52D77B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170" y="6479676"/>
            <a:ext cx="2064776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: 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香港機電工程署</a:t>
            </a:r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59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BA6628-ECED-85D9-483D-BEFB4BF6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69"/>
          <a:stretch>
            <a:fillRect/>
          </a:stretch>
        </p:blipFill>
        <p:spPr>
          <a:xfrm>
            <a:off x="205040" y="3232583"/>
            <a:ext cx="4395684" cy="2791745"/>
          </a:xfrm>
          <a:prstGeom prst="rect">
            <a:avLst/>
          </a:prstGeom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C94FFDB0-B630-CFF9-C07F-CDD659B35C36}"/>
              </a:ext>
            </a:extLst>
          </p:cNvPr>
          <p:cNvGrpSpPr/>
          <p:nvPr/>
        </p:nvGrpSpPr>
        <p:grpSpPr>
          <a:xfrm>
            <a:off x="6186471" y="0"/>
            <a:ext cx="5686120" cy="6828801"/>
            <a:chOff x="6944720" y="309956"/>
            <a:chExt cx="4834325" cy="6073098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C83F8A9-5208-49B5-CC71-CAA709F15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3269" r="9906" b="1619"/>
            <a:stretch>
              <a:fillRect/>
            </a:stretch>
          </p:blipFill>
          <p:spPr>
            <a:xfrm>
              <a:off x="6944720" y="309956"/>
              <a:ext cx="4829642" cy="607309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4714C4C-8A83-EF00-B2AC-0A1E781B76C8}"/>
                </a:ext>
              </a:extLst>
            </p:cNvPr>
            <p:cNvSpPr/>
            <p:nvPr/>
          </p:nvSpPr>
          <p:spPr>
            <a:xfrm>
              <a:off x="10736826" y="875922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284116A-F9DA-0002-AD57-AD9732427A23}"/>
                </a:ext>
              </a:extLst>
            </p:cNvPr>
            <p:cNvSpPr/>
            <p:nvPr/>
          </p:nvSpPr>
          <p:spPr>
            <a:xfrm>
              <a:off x="10736826" y="1807126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CE8E5D8-3F04-7055-9ECA-440EDF42D6B7}"/>
                </a:ext>
              </a:extLst>
            </p:cNvPr>
            <p:cNvSpPr/>
            <p:nvPr/>
          </p:nvSpPr>
          <p:spPr>
            <a:xfrm>
              <a:off x="10736826" y="2850512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05921FC-75CC-A1F2-637D-554E8F1F2C75}"/>
                </a:ext>
              </a:extLst>
            </p:cNvPr>
            <p:cNvSpPr/>
            <p:nvPr/>
          </p:nvSpPr>
          <p:spPr>
            <a:xfrm>
              <a:off x="10736826" y="3817516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71C67FD-D8A0-9CBA-5814-CC71772331EC}"/>
                </a:ext>
              </a:extLst>
            </p:cNvPr>
            <p:cNvSpPr/>
            <p:nvPr/>
          </p:nvSpPr>
          <p:spPr>
            <a:xfrm>
              <a:off x="10732143" y="4758049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FA1CDC0-F4A3-47D9-BD56-079D16C74195}"/>
                </a:ext>
              </a:extLst>
            </p:cNvPr>
            <p:cNvSpPr/>
            <p:nvPr/>
          </p:nvSpPr>
          <p:spPr>
            <a:xfrm>
              <a:off x="10734368" y="5698582"/>
              <a:ext cx="1042219" cy="668593"/>
            </a:xfrm>
            <a:prstGeom prst="rect">
              <a:avLst/>
            </a:prstGeom>
            <a:solidFill>
              <a:srgbClr val="7E4A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59B3E0C-6725-A4D8-22AC-27F590C9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18" y="143667"/>
            <a:ext cx="5558832" cy="132556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電器的選擇與使用習慣</a:t>
            </a:r>
            <a:endParaRPr 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8E6EFE-581D-B385-B1A5-410AA732C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3663" y="1779016"/>
            <a:ext cx="5749413" cy="2037827"/>
          </a:xfrm>
        </p:spPr>
        <p:txBody>
          <a:bodyPr/>
          <a:lstStyle/>
          <a:p>
            <a:r>
              <a:rPr lang="zh-TW" altLang="en-US" sz="2800" dirty="0"/>
              <a:t>留心電器的功率</a:t>
            </a:r>
            <a:r>
              <a:rPr lang="zh-TW" altLang="en-US" dirty="0"/>
              <a:t>（</a:t>
            </a:r>
            <a:r>
              <a:rPr lang="zh-TW" altLang="en-US" sz="2800" dirty="0"/>
              <a:t>火數</a:t>
            </a:r>
            <a:r>
              <a:rPr lang="en-US" altLang="zh-TW" sz="2800" dirty="0"/>
              <a:t>WATTS</a:t>
            </a:r>
            <a:r>
              <a:rPr lang="zh-TW" altLang="en-US" sz="2800" dirty="0"/>
              <a:t>）</a:t>
            </a:r>
            <a:endParaRPr lang="en-US" altLang="zh-TW" dirty="0"/>
          </a:p>
          <a:p>
            <a:r>
              <a:rPr lang="zh-TW" altLang="en-US" sz="2800" dirty="0">
                <a:solidFill>
                  <a:srgbClr val="00B050"/>
                </a:solidFill>
              </a:rPr>
              <a:t>操作時間長短</a:t>
            </a:r>
            <a:r>
              <a:rPr lang="zh-TW" altLang="en-US" sz="2800" dirty="0"/>
              <a:t>是關鍵</a:t>
            </a:r>
            <a:endParaRPr lang="en-US" dirty="0"/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31925746-7C6D-FB30-F031-B09D0F4E7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418" y="6598923"/>
            <a:ext cx="2458064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algn="r">
              <a:spcBef>
                <a:spcPct val="50000"/>
              </a:spcBef>
              <a:buNone/>
            </a:pPr>
            <a:r>
              <a:rPr lang="zh-TW" altLang="en-US" sz="1200" dirty="0"/>
              <a:t>資料</a:t>
            </a:r>
            <a:r>
              <a:rPr lang="zh-TW" altLang="en-US" sz="1200" dirty="0">
                <a:latin typeface="Tahoma" panose="020B0604030504040204" pitchFamily="34" charset="0"/>
              </a:rPr>
              <a:t>來源：低碳部屋（長春社）</a:t>
            </a:r>
            <a:r>
              <a:rPr lang="en-HK" altLang="zh-TW" sz="1200" dirty="0">
                <a:latin typeface="Tahoma" panose="020B0604030504040204" pitchFamily="34" charset="0"/>
              </a:rPr>
              <a:t> </a:t>
            </a:r>
            <a:endParaRPr lang="en-US" altLang="zh-TW" sz="1200" dirty="0">
              <a:latin typeface="Tahoma" panose="020B060403050404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E84C91C-FD8C-41B2-AB43-BB0EC1025715}"/>
              </a:ext>
            </a:extLst>
          </p:cNvPr>
          <p:cNvSpPr txBox="1"/>
          <p:nvPr/>
        </p:nvSpPr>
        <p:spPr bwMode="auto">
          <a:xfrm>
            <a:off x="8492293" y="6150150"/>
            <a:ext cx="1008062" cy="477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1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EC46EFE-8BF4-1617-D0D4-A4C75767BE1F}"/>
              </a:ext>
            </a:extLst>
          </p:cNvPr>
          <p:cNvSpPr txBox="1"/>
          <p:nvPr/>
        </p:nvSpPr>
        <p:spPr bwMode="auto">
          <a:xfrm>
            <a:off x="8492294" y="2967274"/>
            <a:ext cx="1008063" cy="476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2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5B6AC4-58D4-7672-6870-96AAB9EA6815}"/>
              </a:ext>
            </a:extLst>
          </p:cNvPr>
          <p:cNvSpPr txBox="1"/>
          <p:nvPr/>
        </p:nvSpPr>
        <p:spPr bwMode="auto">
          <a:xfrm>
            <a:off x="8492292" y="738721"/>
            <a:ext cx="1008063" cy="476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3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E12BB0-078C-C04C-271F-A0C051760A60}"/>
              </a:ext>
            </a:extLst>
          </p:cNvPr>
          <p:cNvSpPr txBox="1"/>
          <p:nvPr/>
        </p:nvSpPr>
        <p:spPr bwMode="auto">
          <a:xfrm>
            <a:off x="8492294" y="4030456"/>
            <a:ext cx="1008062" cy="4778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4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18B843-5A0A-4287-62CB-F0CB3AE8B6A6}"/>
              </a:ext>
            </a:extLst>
          </p:cNvPr>
          <p:cNvSpPr txBox="1"/>
          <p:nvPr/>
        </p:nvSpPr>
        <p:spPr bwMode="auto">
          <a:xfrm>
            <a:off x="8492294" y="5139358"/>
            <a:ext cx="1008063" cy="476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5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0681848-52D8-0A27-436E-A19926A26AB6}"/>
              </a:ext>
            </a:extLst>
          </p:cNvPr>
          <p:cNvSpPr txBox="1"/>
          <p:nvPr/>
        </p:nvSpPr>
        <p:spPr bwMode="auto">
          <a:xfrm>
            <a:off x="8492293" y="1787285"/>
            <a:ext cx="1008063" cy="4778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>
                <a:solidFill>
                  <a:srgbClr val="FF0000"/>
                </a:solidFill>
              </a:rPr>
              <a:t>6</a:t>
            </a:r>
            <a:endParaRPr lang="zh-TW" altLang="en-US" sz="2500" b="1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6190BF5-FC67-5166-9A3B-D3E9578DFDA3}"/>
              </a:ext>
            </a:extLst>
          </p:cNvPr>
          <p:cNvSpPr txBox="1"/>
          <p:nvPr/>
        </p:nvSpPr>
        <p:spPr bwMode="auto">
          <a:xfrm>
            <a:off x="10707994" y="6121101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15W</a:t>
            </a:r>
            <a:endParaRPr lang="zh-TW" altLang="en-US" sz="2500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A77DDF4-9269-229E-7AAC-981160909BD1}"/>
              </a:ext>
            </a:extLst>
          </p:cNvPr>
          <p:cNvSpPr txBox="1"/>
          <p:nvPr/>
        </p:nvSpPr>
        <p:spPr bwMode="auto">
          <a:xfrm>
            <a:off x="10694529" y="2893227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66W</a:t>
            </a:r>
            <a:endParaRPr lang="zh-TW" altLang="en-US" sz="2500" b="1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B48F789-10BD-60CB-55C0-B07FB97E24F2}"/>
              </a:ext>
            </a:extLst>
          </p:cNvPr>
          <p:cNvSpPr txBox="1"/>
          <p:nvPr/>
        </p:nvSpPr>
        <p:spPr bwMode="auto">
          <a:xfrm>
            <a:off x="10690336" y="736899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130W</a:t>
            </a:r>
            <a:endParaRPr lang="zh-TW" altLang="en-US" sz="2500" b="1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AAEFECF-A0AD-C7DC-D1ED-2BEA9AA06E91}"/>
              </a:ext>
            </a:extLst>
          </p:cNvPr>
          <p:cNvSpPr txBox="1"/>
          <p:nvPr/>
        </p:nvSpPr>
        <p:spPr bwMode="auto">
          <a:xfrm>
            <a:off x="10632518" y="4021632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400W</a:t>
            </a:r>
            <a:endParaRPr lang="zh-TW" altLang="en-US" sz="2500" b="1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C804C7D-09B6-6AEF-AA32-9BBC615BCFAA}"/>
              </a:ext>
            </a:extLst>
          </p:cNvPr>
          <p:cNvSpPr txBox="1"/>
          <p:nvPr/>
        </p:nvSpPr>
        <p:spPr bwMode="auto">
          <a:xfrm>
            <a:off x="10707994" y="5126857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500W</a:t>
            </a:r>
            <a:endParaRPr lang="zh-TW" altLang="en-US" sz="2500" b="1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BA5A881-9017-C21E-260D-EADB64F513DA}"/>
              </a:ext>
            </a:extLst>
          </p:cNvPr>
          <p:cNvSpPr txBox="1"/>
          <p:nvPr/>
        </p:nvSpPr>
        <p:spPr bwMode="auto">
          <a:xfrm>
            <a:off x="10707994" y="1729339"/>
            <a:ext cx="1008062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3737">
              <a:defRPr/>
            </a:pPr>
            <a:r>
              <a:rPr lang="en-US" altLang="zh-TW" sz="2500" b="1" dirty="0"/>
              <a:t>900W</a:t>
            </a:r>
            <a:endParaRPr lang="zh-TW" altLang="en-US" sz="2500" b="1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858FFE0-F258-2103-7F2F-C9375769B81F}"/>
              </a:ext>
            </a:extLst>
          </p:cNvPr>
          <p:cNvSpPr txBox="1"/>
          <p:nvPr/>
        </p:nvSpPr>
        <p:spPr>
          <a:xfrm>
            <a:off x="10477378" y="120611"/>
            <a:ext cx="1275626" cy="276999"/>
          </a:xfrm>
          <a:prstGeom prst="rect">
            <a:avLst/>
          </a:prstGeom>
          <a:solidFill>
            <a:srgbClr val="9D9EA2"/>
          </a:solidFill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平均電功率（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DF0A1C7-BFC6-9457-2EE1-A34C6E859862}"/>
              </a:ext>
            </a:extLst>
          </p:cNvPr>
          <p:cNvSpPr/>
          <p:nvPr/>
        </p:nvSpPr>
        <p:spPr>
          <a:xfrm>
            <a:off x="551420" y="4104141"/>
            <a:ext cx="1003135" cy="312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2BCD3-C7D0-5CE8-FCBA-A084B784D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443691"/>
            <a:ext cx="843513" cy="10287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C972C5-B753-072B-7CB6-A8392BB84D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763" r="10348"/>
          <a:stretch>
            <a:fillRect/>
          </a:stretch>
        </p:blipFill>
        <p:spPr>
          <a:xfrm>
            <a:off x="6420125" y="5957185"/>
            <a:ext cx="1008061" cy="826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4D0208-CA6A-341C-0CF4-2186BC966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481" y="4866145"/>
            <a:ext cx="921516" cy="9052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D31DFF-82DF-810A-6AAA-CAD6C95F15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685" t="4054" r="10180" b="8924"/>
          <a:stretch>
            <a:fillRect/>
          </a:stretch>
        </p:blipFill>
        <p:spPr>
          <a:xfrm>
            <a:off x="6587613" y="462589"/>
            <a:ext cx="695675" cy="8827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20A904-1639-52C0-9D4B-D5797D209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3572" y="3705277"/>
            <a:ext cx="1317333" cy="975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42AAEEB-DD2E-4165-7E29-68C8CA877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350" t="3563" r="22749" b="7185"/>
          <a:stretch>
            <a:fillRect/>
          </a:stretch>
        </p:blipFill>
        <p:spPr>
          <a:xfrm>
            <a:off x="6587613" y="2637231"/>
            <a:ext cx="729038" cy="9471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F70EF1A-C1B4-7DF9-CBA4-C9AA7EE0776F}"/>
              </a:ext>
            </a:extLst>
          </p:cNvPr>
          <p:cNvSpPr txBox="1"/>
          <p:nvPr/>
        </p:nvSpPr>
        <p:spPr>
          <a:xfrm>
            <a:off x="5521440" y="700903"/>
            <a:ext cx="66241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雪櫃</a:t>
            </a:r>
            <a:endParaRPr lang="en-HK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8F254E-9481-50C5-8044-962D4E8F2F1B}"/>
              </a:ext>
            </a:extLst>
          </p:cNvPr>
          <p:cNvSpPr txBox="1"/>
          <p:nvPr/>
        </p:nvSpPr>
        <p:spPr>
          <a:xfrm>
            <a:off x="5266563" y="1841538"/>
            <a:ext cx="914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冷氣機</a:t>
            </a:r>
            <a:endParaRPr lang="en-HK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A9DB4D-B381-B884-DEE3-D818F4BD5A99}"/>
              </a:ext>
            </a:extLst>
          </p:cNvPr>
          <p:cNvSpPr txBox="1"/>
          <p:nvPr/>
        </p:nvSpPr>
        <p:spPr>
          <a:xfrm>
            <a:off x="5261696" y="2911773"/>
            <a:ext cx="914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電風扇</a:t>
            </a:r>
            <a:endParaRPr lang="en-HK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63F193-E494-2A2D-AE6E-6310F3B8B207}"/>
              </a:ext>
            </a:extLst>
          </p:cNvPr>
          <p:cNvSpPr txBox="1"/>
          <p:nvPr/>
        </p:nvSpPr>
        <p:spPr>
          <a:xfrm>
            <a:off x="5261696" y="3992272"/>
            <a:ext cx="9144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吸塵機</a:t>
            </a:r>
            <a:endParaRPr lang="en-HK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212342-C128-2981-8491-A22A1DDB19C4}"/>
              </a:ext>
            </a:extLst>
          </p:cNvPr>
          <p:cNvSpPr txBox="1"/>
          <p:nvPr/>
        </p:nvSpPr>
        <p:spPr>
          <a:xfrm>
            <a:off x="5164840" y="5128558"/>
            <a:ext cx="101581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電飯煲</a:t>
            </a:r>
            <a:endParaRPr lang="en-HK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4E9205-E388-98D1-D23C-BAB083BDE8E4}"/>
              </a:ext>
            </a:extLst>
          </p:cNvPr>
          <p:cNvSpPr txBox="1"/>
          <p:nvPr/>
        </p:nvSpPr>
        <p:spPr>
          <a:xfrm>
            <a:off x="4689280" y="6174962"/>
            <a:ext cx="148681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手機充電器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52220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 autoUpdateAnimBg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82F9E9-5D71-69EA-AA18-D909DA07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6" y="126061"/>
            <a:ext cx="10515600" cy="1325563"/>
          </a:xfrm>
        </p:spPr>
        <p:txBody>
          <a:bodyPr/>
          <a:lstStyle/>
          <a:p>
            <a:r>
              <a:rPr lang="zh-TW" altLang="en-US" b="1" dirty="0"/>
              <a:t>照明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69A528-86A8-7588-AEDD-F42F784B4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987"/>
            <a:ext cx="7909389" cy="3199541"/>
          </a:xfrm>
        </p:spPr>
        <p:txBody>
          <a:bodyPr>
            <a:normAutofit/>
          </a:bodyPr>
          <a:lstStyle/>
          <a:p>
            <a:r>
              <a:rPr lang="en-US" altLang="zh-TW" sz="3200" dirty="0"/>
              <a:t>LED </a:t>
            </a:r>
            <a:r>
              <a:rPr lang="zh-TW" altLang="en-US" sz="3200" dirty="0"/>
              <a:t>與慳電膽</a:t>
            </a:r>
            <a:r>
              <a:rPr lang="en-HK" altLang="zh-TW" sz="3200" dirty="0"/>
              <a:t>/</a:t>
            </a:r>
            <a:r>
              <a:rPr lang="zh-TW" altLang="en-US" sz="3200" dirty="0"/>
              <a:t>光管</a:t>
            </a:r>
            <a:endParaRPr lang="en-US" altLang="zh-TW" sz="3200" dirty="0"/>
          </a:p>
          <a:p>
            <a:pPr lvl="1"/>
            <a:r>
              <a:rPr lang="zh-TW" altLang="en-US" sz="2800" dirty="0">
                <a:latin typeface="+mn-ea"/>
              </a:rPr>
              <a:t>電力開支：</a:t>
            </a:r>
            <a:r>
              <a:rPr lang="en-US" altLang="zh-TW" sz="2800" dirty="0">
                <a:latin typeface="+mn-ea"/>
              </a:rPr>
              <a:t>~80%</a:t>
            </a:r>
            <a:r>
              <a:rPr lang="zh-TW" altLang="en-US" sz="2800" dirty="0">
                <a:latin typeface="+mn-ea"/>
              </a:rPr>
              <a:t>↓</a:t>
            </a:r>
            <a:endParaRPr lang="en-US" altLang="zh-TW" sz="2800" dirty="0">
              <a:latin typeface="+mn-ea"/>
            </a:endParaRPr>
          </a:p>
          <a:p>
            <a:r>
              <a:rPr lang="zh-TW" altLang="en-US" sz="3200" dirty="0"/>
              <a:t>光暗度調整型號</a:t>
            </a:r>
            <a:endParaRPr lang="en-US" altLang="zh-TW" sz="3200" dirty="0"/>
          </a:p>
          <a:p>
            <a:r>
              <a:rPr lang="zh-TW" altLang="en-US" sz="3200" dirty="0"/>
              <a:t>啟動時間較短</a:t>
            </a:r>
            <a:endParaRPr lang="en-US" altLang="zh-TW" sz="3200" dirty="0"/>
          </a:p>
          <a:p>
            <a:r>
              <a:rPr lang="zh-TW" altLang="en-US" sz="3200" dirty="0"/>
              <a:t>慳電膽具水銀成份 → 須</a:t>
            </a:r>
            <a:r>
              <a:rPr lang="zh-TW" altLang="en-US" sz="3200" dirty="0">
                <a:solidFill>
                  <a:srgbClr val="00B050"/>
                </a:solidFill>
              </a:rPr>
              <a:t>正確棄置</a:t>
            </a:r>
            <a:endParaRPr lang="en-US" altLang="zh-TW" sz="3200" dirty="0">
              <a:solidFill>
                <a:srgbClr val="00B050"/>
              </a:solidFill>
            </a:endParaRPr>
          </a:p>
        </p:txBody>
      </p:sp>
      <p:pic>
        <p:nvPicPr>
          <p:cNvPr id="8" name="Picture 3" descr="low energy bulb.jpg">
            <a:extLst>
              <a:ext uri="{FF2B5EF4-FFF2-40B4-BE49-F238E27FC236}">
                <a16:creationId xmlns:a16="http://schemas.microsoft.com/office/drawing/2014/main" id="{6EDCEFA1-1116-0386-683B-AD6533072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946" y="497301"/>
            <a:ext cx="1737867" cy="173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B779859-8667-5343-0747-C997AC5D77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35" r="10416"/>
          <a:stretch/>
        </p:blipFill>
        <p:spPr>
          <a:xfrm>
            <a:off x="9989494" y="229459"/>
            <a:ext cx="1970715" cy="319954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B57A294-A0E1-CCB1-CE20-886B43EA1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813" y="317073"/>
            <a:ext cx="1940407" cy="2280333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C1DF9FA-B472-230C-F932-1EB2C7D825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39" r="3859"/>
          <a:stretch/>
        </p:blipFill>
        <p:spPr>
          <a:xfrm>
            <a:off x="3785419" y="4455583"/>
            <a:ext cx="1571702" cy="2276356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41C0899-1813-0509-EF41-A9273CB17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9027" y="4432146"/>
            <a:ext cx="2857147" cy="2269362"/>
          </a:xfrm>
          <a:prstGeom prst="rect">
            <a:avLst/>
          </a:prstGeom>
        </p:spPr>
      </p:pic>
      <p:sp>
        <p:nvSpPr>
          <p:cNvPr id="13" name="Arrow: Down 1">
            <a:extLst>
              <a:ext uri="{FF2B5EF4-FFF2-40B4-BE49-F238E27FC236}">
                <a16:creationId xmlns:a16="http://schemas.microsoft.com/office/drawing/2014/main" id="{1747E08B-FFD8-DF7A-9F37-3C62B14F1AF6}"/>
              </a:ext>
            </a:extLst>
          </p:cNvPr>
          <p:cNvSpPr/>
          <p:nvPr/>
        </p:nvSpPr>
        <p:spPr>
          <a:xfrm rot="2722054">
            <a:off x="5130980" y="4035244"/>
            <a:ext cx="452284" cy="3774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4" name="Arrow: Down 3">
            <a:extLst>
              <a:ext uri="{FF2B5EF4-FFF2-40B4-BE49-F238E27FC236}">
                <a16:creationId xmlns:a16="http://schemas.microsoft.com/office/drawing/2014/main" id="{A99399C5-8FA2-4656-66EA-2BF7330659B6}"/>
              </a:ext>
            </a:extLst>
          </p:cNvPr>
          <p:cNvSpPr/>
          <p:nvPr/>
        </p:nvSpPr>
        <p:spPr>
          <a:xfrm rot="18803923">
            <a:off x="6665403" y="4015239"/>
            <a:ext cx="452284" cy="37749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17479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2509C6A-D02F-5410-D9E0-CE5703067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581" y="1218550"/>
            <a:ext cx="2749880" cy="3001213"/>
          </a:xfrm>
          <a:prstGeom prst="rect">
            <a:avLst/>
          </a:prstGeom>
        </p:spPr>
      </p:pic>
      <p:pic>
        <p:nvPicPr>
          <p:cNvPr id="10" name="Picture 7" descr="A air conditioner with steam coming out of it&#10;&#10;AI-generated content may be incorrect.">
            <a:extLst>
              <a:ext uri="{FF2B5EF4-FFF2-40B4-BE49-F238E27FC236}">
                <a16:creationId xmlns:a16="http://schemas.microsoft.com/office/drawing/2014/main" id="{1D62A0D0-FD4A-7368-7EB1-2093F3F62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76" y="2048022"/>
            <a:ext cx="3963174" cy="2387907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134F5C4D-2BEC-2369-0FC3-6FAB8BD12922}"/>
              </a:ext>
            </a:extLst>
          </p:cNvPr>
          <p:cNvSpPr txBox="1"/>
          <p:nvPr/>
        </p:nvSpPr>
        <p:spPr bwMode="auto">
          <a:xfrm>
            <a:off x="150197" y="5657745"/>
            <a:ext cx="594580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913737">
              <a:defRPr/>
            </a:pPr>
            <a:r>
              <a:rPr lang="zh-TW" altLang="en-US" sz="2400" dirty="0"/>
              <a:t>以</a:t>
            </a:r>
            <a:r>
              <a:rPr lang="en-US" altLang="zh-TW" sz="2400" dirty="0"/>
              <a:t>24-25.5°C</a:t>
            </a:r>
            <a:r>
              <a:rPr lang="zh-TW" altLang="en-US" sz="2400" dirty="0"/>
              <a:t>為設定溫度，兩者配合運用</a:t>
            </a:r>
            <a:endParaRPr lang="en-US" altLang="zh-TW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F93C9-1901-9F97-DC1D-AC0AA8AE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8" y="365125"/>
            <a:ext cx="10515600" cy="1325563"/>
          </a:xfrm>
        </p:spPr>
        <p:txBody>
          <a:bodyPr/>
          <a:lstStyle/>
          <a:p>
            <a:r>
              <a:rPr lang="zh-TW" altLang="en-US" dirty="0"/>
              <a:t>電器的使用</a:t>
            </a:r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3F023-31E7-6CCF-90A9-7F07C851CF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8" r="4602"/>
          <a:stretch/>
        </p:blipFill>
        <p:spPr>
          <a:xfrm>
            <a:off x="8876132" y="561865"/>
            <a:ext cx="3020663" cy="268978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F49074E-C1DA-5D11-E92D-AFEC8DFBD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105" y="3911600"/>
            <a:ext cx="3505372" cy="2686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8C87F-E44A-54CC-C3B3-E501D9CDB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83" y="398094"/>
            <a:ext cx="2663948" cy="34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6A6E80AF-98E6-8648-CB97-B813C418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2" b="18242"/>
          <a:stretch/>
        </p:blipFill>
        <p:spPr bwMode="auto">
          <a:xfrm>
            <a:off x="-2" y="3058701"/>
            <a:ext cx="12191998" cy="3799299"/>
          </a:xfrm>
          <a:prstGeom prst="triangle">
            <a:avLst>
              <a:gd name="adj" fmla="val 4983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E1583C9-A0FE-06F9-2A4E-760DE6F2A39F}"/>
              </a:ext>
            </a:extLst>
          </p:cNvPr>
          <p:cNvSpPr txBox="1"/>
          <p:nvPr/>
        </p:nvSpPr>
        <p:spPr>
          <a:xfrm>
            <a:off x="5213265" y="4019542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食</a:t>
            </a:r>
            <a:endParaRPr lang="en-US" sz="11500" b="1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9DB65ED-D11F-9B2A-700D-ABEC8212E446}"/>
              </a:ext>
            </a:extLst>
          </p:cNvPr>
          <p:cNvCxnSpPr>
            <a:cxnSpLocks/>
          </p:cNvCxnSpPr>
          <p:nvPr/>
        </p:nvCxnSpPr>
        <p:spPr>
          <a:xfrm flipV="1">
            <a:off x="-2" y="3057832"/>
            <a:ext cx="6115664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1B3C24E-FE26-A496-9F21-76D214C80BB0}"/>
              </a:ext>
            </a:extLst>
          </p:cNvPr>
          <p:cNvCxnSpPr>
            <a:cxnSpLocks/>
          </p:cNvCxnSpPr>
          <p:nvPr/>
        </p:nvCxnSpPr>
        <p:spPr>
          <a:xfrm flipH="1" flipV="1">
            <a:off x="6125493" y="3057832"/>
            <a:ext cx="6066503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36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Content Placeholder 11">
            <a:extLst>
              <a:ext uri="{FF2B5EF4-FFF2-40B4-BE49-F238E27FC236}">
                <a16:creationId xmlns:a16="http://schemas.microsoft.com/office/drawing/2014/main" id="{2283664D-EDE5-133A-700C-EC624A497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030" y="3164879"/>
            <a:ext cx="4643438" cy="2744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當造食物的好處：</a:t>
            </a:r>
            <a:endParaRPr lang="en-HK" altLang="zh-TW" dirty="0"/>
          </a:p>
          <a:p>
            <a:pPr marL="0" indent="0">
              <a:buNone/>
            </a:pPr>
            <a:endParaRPr lang="en-HK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減少食物里程的碳排放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減少存倉／冷藏的碳排放</a:t>
            </a:r>
            <a:endParaRPr lang="en-HK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新鮮程度與營養值較佳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145B9-5768-B1C9-3410-5A80875E7277}"/>
              </a:ext>
            </a:extLst>
          </p:cNvPr>
          <p:cNvSpPr txBox="1"/>
          <p:nvPr/>
        </p:nvSpPr>
        <p:spPr>
          <a:xfrm>
            <a:off x="10399425" y="6375236"/>
            <a:ext cx="1704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資料來源</a:t>
            </a:r>
            <a:r>
              <a:rPr lang="en-HK" altLang="zh-TW" sz="1200" dirty="0"/>
              <a:t>: </a:t>
            </a:r>
            <a:r>
              <a:rPr lang="zh-TW" altLang="en-US" sz="1200" dirty="0"/>
              <a:t>低碳生活館</a:t>
            </a:r>
            <a:endParaRPr lang="en-HK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7CFF1-0285-45D0-0031-E0C11AE5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208" y="693290"/>
            <a:ext cx="2553056" cy="1714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21BC9-51D0-4D14-8027-28FF9FDFB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77" y="3143636"/>
            <a:ext cx="2572109" cy="1829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3CE82-81FD-04BA-F890-6A66520C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63" y="3143636"/>
            <a:ext cx="2714082" cy="1829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1B4BBC-2446-0559-08D9-DA2F0F04D6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795"/>
          <a:stretch>
            <a:fillRect/>
          </a:stretch>
        </p:blipFill>
        <p:spPr>
          <a:xfrm>
            <a:off x="399750" y="681800"/>
            <a:ext cx="2714082" cy="173771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0654B2F-4F0D-AFC2-7682-07DEAD3B8ABF}"/>
              </a:ext>
            </a:extLst>
          </p:cNvPr>
          <p:cNvSpPr/>
          <p:nvPr/>
        </p:nvSpPr>
        <p:spPr>
          <a:xfrm>
            <a:off x="6704211" y="693290"/>
            <a:ext cx="399700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不時不食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514AA5-3F5F-2A75-1520-22D969584DFF}"/>
              </a:ext>
            </a:extLst>
          </p:cNvPr>
          <p:cNvSpPr/>
          <p:nvPr/>
        </p:nvSpPr>
        <p:spPr>
          <a:xfrm>
            <a:off x="6430157" y="2013569"/>
            <a:ext cx="4905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按季節時令選擇食物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117CD594-9729-FB36-B2A5-F840C40F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429" y="187357"/>
            <a:ext cx="8193139" cy="91645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/>
            <a:r>
              <a:rPr lang="zh-TW" altLang="en-US" dirty="0"/>
              <a:t>食得要綠</a:t>
            </a:r>
            <a:r>
              <a:rPr lang="en-US" altLang="zh-TW" dirty="0"/>
              <a:t> </a:t>
            </a:r>
            <a:r>
              <a:rPr lang="zh-TW" altLang="en-US" dirty="0"/>
              <a:t>，多菜少肉！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B112C-3BF7-9580-64D5-21CB5D8F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678" y="1381128"/>
            <a:ext cx="5970639" cy="50057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 algn="ctr" eaLnBrk="1" hangingPunct="1">
              <a:buNone/>
            </a:pPr>
            <a:r>
              <a:rPr lang="zh-TW" altLang="en-US" dirty="0">
                <a:latin typeface="+mj-ea"/>
                <a:ea typeface="+mj-ea"/>
              </a:rPr>
              <a:t>畜牧業佔全球總碳放量的</a:t>
            </a:r>
            <a:r>
              <a:rPr lang="en-US" altLang="zh-TW" b="1" dirty="0">
                <a:solidFill>
                  <a:srgbClr val="00B050"/>
                </a:solidFill>
                <a:latin typeface="Aptos (本文)"/>
                <a:ea typeface="+mj-ea"/>
              </a:rPr>
              <a:t>19.6%</a:t>
            </a:r>
            <a:r>
              <a:rPr lang="zh-TW" altLang="en-US" dirty="0">
                <a:latin typeface="Aptos (本文)"/>
                <a:ea typeface="+mj-ea"/>
              </a:rPr>
              <a:t> </a:t>
            </a:r>
            <a:r>
              <a:rPr lang="en-US" altLang="zh-TW" dirty="0">
                <a:latin typeface="Aptos (本文)"/>
                <a:ea typeface="+mj-ea"/>
              </a:rPr>
              <a:t> </a:t>
            </a:r>
            <a:r>
              <a:rPr lang="en-US" altLang="zh-TW" dirty="0">
                <a:latin typeface="+mj-ea"/>
                <a:ea typeface="+mj-ea"/>
              </a:rPr>
              <a:t>(</a:t>
            </a:r>
            <a:r>
              <a:rPr lang="en-US" altLang="zh-TW" dirty="0">
                <a:latin typeface="Aptos (本文)"/>
                <a:ea typeface="+mj-ea"/>
              </a:rPr>
              <a:t>2021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</p:txBody>
      </p:sp>
      <p:pic>
        <p:nvPicPr>
          <p:cNvPr id="4" name="Picture 3" descr="A person feeding pigs in a farm&#10;&#10;AI-generated content may be incorrect.">
            <a:extLst>
              <a:ext uri="{FF2B5EF4-FFF2-40B4-BE49-F238E27FC236}">
                <a16:creationId xmlns:a16="http://schemas.microsoft.com/office/drawing/2014/main" id="{7859B413-0FBF-70C9-0D61-1CC15F4A4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47" y="2046637"/>
            <a:ext cx="4666527" cy="2460383"/>
          </a:xfrm>
          <a:prstGeom prst="rect">
            <a:avLst/>
          </a:prstGeom>
        </p:spPr>
      </p:pic>
      <p:sp>
        <p:nvSpPr>
          <p:cNvPr id="5" name="文字方塊 5">
            <a:extLst>
              <a:ext uri="{FF2B5EF4-FFF2-40B4-BE49-F238E27FC236}">
                <a16:creationId xmlns:a16="http://schemas.microsoft.com/office/drawing/2014/main" id="{6423F02E-C41E-6B91-DD77-A931E093D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2995" y="6415218"/>
            <a:ext cx="3024654" cy="2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02" tIns="41451" rIns="82902" bIns="4145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zh-TW" altLang="en-US" sz="1200" dirty="0">
                <a:latin typeface="+mj-ea"/>
                <a:ea typeface="+mj-ea"/>
              </a:rPr>
              <a:t>資料來源：</a:t>
            </a:r>
            <a:r>
              <a:rPr lang="en-HK" altLang="zh-TW" sz="1200" dirty="0">
                <a:latin typeface="+mj-ea"/>
                <a:ea typeface="+mj-ea"/>
              </a:rPr>
              <a:t>The Breakthrough Institute</a:t>
            </a:r>
            <a:r>
              <a:rPr lang="en-US" altLang="zh-TW" sz="1200" dirty="0">
                <a:latin typeface="+mj-ea"/>
                <a:ea typeface="+mj-ea"/>
              </a:rPr>
              <a:t>; </a:t>
            </a:r>
            <a:r>
              <a:rPr lang="zh-TW" altLang="en-US" sz="1200" dirty="0">
                <a:latin typeface="+mj-ea"/>
                <a:ea typeface="+mj-ea"/>
              </a:rPr>
              <a:t>聯合國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F4151CC3-915A-2D58-7DF1-85BACD329164}"/>
              </a:ext>
            </a:extLst>
          </p:cNvPr>
          <p:cNvSpPr txBox="1">
            <a:spLocks/>
          </p:cNvSpPr>
          <p:nvPr/>
        </p:nvSpPr>
        <p:spPr>
          <a:xfrm>
            <a:off x="6485254" y="2159014"/>
            <a:ext cx="4560592" cy="916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dirty="0"/>
              <a:t>改變飲食習慣可以減少多少個人的碳排放？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A170CCC2-D0C4-F425-B981-1A16084469EB}"/>
              </a:ext>
            </a:extLst>
          </p:cNvPr>
          <p:cNvSpPr txBox="1">
            <a:spLocks/>
          </p:cNvSpPr>
          <p:nvPr/>
        </p:nvSpPr>
        <p:spPr>
          <a:xfrm>
            <a:off x="6500699" y="4534021"/>
            <a:ext cx="1178295" cy="529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000" dirty="0"/>
              <a:t>素食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DB9B450-2AF0-A7FE-F0EE-B659DC1B6539}"/>
              </a:ext>
            </a:extLst>
          </p:cNvPr>
          <p:cNvSpPr txBox="1">
            <a:spLocks/>
          </p:cNvSpPr>
          <p:nvPr/>
        </p:nvSpPr>
        <p:spPr>
          <a:xfrm>
            <a:off x="9747008" y="4534021"/>
            <a:ext cx="1178295" cy="529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TW" altLang="en-US" sz="2000" dirty="0"/>
              <a:t>全素</a:t>
            </a:r>
          </a:p>
        </p:txBody>
      </p:sp>
      <p:sp>
        <p:nvSpPr>
          <p:cNvPr id="15" name="Rectangle: Rounded Corners 8">
            <a:extLst>
              <a:ext uri="{FF2B5EF4-FFF2-40B4-BE49-F238E27FC236}">
                <a16:creationId xmlns:a16="http://schemas.microsoft.com/office/drawing/2014/main" id="{3DEE75CE-8E54-CB13-9519-FB5C145E360F}"/>
              </a:ext>
            </a:extLst>
          </p:cNvPr>
          <p:cNvSpPr/>
          <p:nvPr/>
        </p:nvSpPr>
        <p:spPr>
          <a:xfrm rot="334090">
            <a:off x="4549338" y="4985539"/>
            <a:ext cx="3459565" cy="982666"/>
          </a:xfrm>
          <a:prstGeom prst="star7">
            <a:avLst>
              <a:gd name="adj" fmla="val 35468"/>
              <a:gd name="hf" fmla="val 102572"/>
              <a:gd name="vf" fmla="val 1052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</a:t>
            </a:r>
            <a:r>
              <a:rPr lang="zh-TW" altLang="en-US" sz="2400" dirty="0">
                <a:solidFill>
                  <a:schemeClr val="tx1"/>
                </a:solidFill>
              </a:rPr>
              <a:t>約</a:t>
            </a:r>
            <a:r>
              <a:rPr lang="en-HK" altLang="zh-TW" sz="2400" dirty="0">
                <a:solidFill>
                  <a:schemeClr val="tx1"/>
                </a:solidFill>
              </a:rPr>
              <a:t>1.5</a:t>
            </a:r>
            <a:r>
              <a:rPr lang="zh-TW" altLang="en-US" sz="2400" dirty="0">
                <a:solidFill>
                  <a:schemeClr val="tx1"/>
                </a:solidFill>
              </a:rPr>
              <a:t>公噸</a:t>
            </a:r>
            <a:endParaRPr lang="en-HK" sz="2000" i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BC0450F4-3E59-C973-D22F-D73DF5F27CE6}"/>
              </a:ext>
            </a:extLst>
          </p:cNvPr>
          <p:cNvSpPr/>
          <p:nvPr/>
        </p:nvSpPr>
        <p:spPr>
          <a:xfrm rot="21317747">
            <a:off x="8876119" y="5160684"/>
            <a:ext cx="3238404" cy="982666"/>
          </a:xfrm>
          <a:prstGeom prst="star7">
            <a:avLst>
              <a:gd name="adj" fmla="val 35468"/>
              <a:gd name="hf" fmla="val 102572"/>
              <a:gd name="vf" fmla="val 10521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</a:t>
            </a:r>
            <a:r>
              <a:rPr lang="zh-TW" altLang="en-US" sz="2400" dirty="0">
                <a:solidFill>
                  <a:schemeClr val="tx1"/>
                </a:solidFill>
              </a:rPr>
              <a:t>約</a:t>
            </a:r>
            <a:r>
              <a:rPr lang="en-US" altLang="zh-TW" sz="2400" dirty="0">
                <a:solidFill>
                  <a:schemeClr val="tx1"/>
                </a:solidFill>
              </a:rPr>
              <a:t>2.1</a:t>
            </a:r>
            <a:r>
              <a:rPr lang="zh-TW" altLang="en-US" sz="2400" dirty="0">
                <a:solidFill>
                  <a:schemeClr val="tx1"/>
                </a:solidFill>
              </a:rPr>
              <a:t>公噸</a:t>
            </a:r>
            <a:endParaRPr lang="en-HK" sz="2000" i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D8AF6-F86D-4601-C0F7-79157230D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228" y="3156370"/>
            <a:ext cx="2079235" cy="1350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23DD2-C533-DE5A-377E-F68B0D29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42" y="3103913"/>
            <a:ext cx="1856343" cy="135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9">
            <a:extLst>
              <a:ext uri="{FF2B5EF4-FFF2-40B4-BE49-F238E27FC236}">
                <a16:creationId xmlns:a16="http://schemas.microsoft.com/office/drawing/2014/main" id="{C26D34A8-444E-9BD4-84A1-423F5A448318}"/>
              </a:ext>
            </a:extLst>
          </p:cNvPr>
          <p:cNvGrpSpPr/>
          <p:nvPr/>
        </p:nvGrpSpPr>
        <p:grpSpPr>
          <a:xfrm>
            <a:off x="6105830" y="-11486"/>
            <a:ext cx="6096001" cy="6857132"/>
            <a:chOff x="6115662" y="-1"/>
            <a:chExt cx="6096001" cy="685713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828DDD55-5D38-0F0A-C06B-C4A3A65B0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1" r="17131"/>
            <a:stretch/>
          </p:blipFill>
          <p:spPr bwMode="auto">
            <a:xfrm>
              <a:off x="6115662" y="-1"/>
              <a:ext cx="6096001" cy="68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直角三角形 18">
              <a:extLst>
                <a:ext uri="{FF2B5EF4-FFF2-40B4-BE49-F238E27FC236}">
                  <a16:creationId xmlns:a16="http://schemas.microsoft.com/office/drawing/2014/main" id="{490B64E1-3259-EF83-70B9-76F2B55716A2}"/>
                </a:ext>
              </a:extLst>
            </p:cNvPr>
            <p:cNvSpPr/>
            <p:nvPr/>
          </p:nvSpPr>
          <p:spPr>
            <a:xfrm>
              <a:off x="6115663" y="3126658"/>
              <a:ext cx="5997680" cy="373047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477EFC-E941-C267-7325-5F24D1EA9162}"/>
              </a:ext>
            </a:extLst>
          </p:cNvPr>
          <p:cNvSpPr txBox="1"/>
          <p:nvPr/>
        </p:nvSpPr>
        <p:spPr>
          <a:xfrm>
            <a:off x="8903106" y="1637093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行</a:t>
            </a:r>
            <a:endParaRPr lang="en-US" sz="11500" b="1" dirty="0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1B3C24E-FE26-A496-9F21-76D214C80BB0}"/>
              </a:ext>
            </a:extLst>
          </p:cNvPr>
          <p:cNvCxnSpPr>
            <a:cxnSpLocks/>
          </p:cNvCxnSpPr>
          <p:nvPr/>
        </p:nvCxnSpPr>
        <p:spPr>
          <a:xfrm flipH="1" flipV="1">
            <a:off x="6125493" y="3057832"/>
            <a:ext cx="6066503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3EB09C-CCFB-0E69-23DA-36766811F098}"/>
              </a:ext>
            </a:extLst>
          </p:cNvPr>
          <p:cNvCxnSpPr>
            <a:cxnSpLocks/>
          </p:cNvCxnSpPr>
          <p:nvPr/>
        </p:nvCxnSpPr>
        <p:spPr>
          <a:xfrm>
            <a:off x="6105830" y="-1"/>
            <a:ext cx="0" cy="305783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7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17C44FA-EF37-5F3F-C37E-626BCA0DF1E6}"/>
              </a:ext>
            </a:extLst>
          </p:cNvPr>
          <p:cNvSpPr txBox="1">
            <a:spLocks/>
          </p:cNvSpPr>
          <p:nvPr/>
        </p:nvSpPr>
        <p:spPr>
          <a:xfrm>
            <a:off x="2170102" y="198976"/>
            <a:ext cx="7835716" cy="678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zh-TW" altLang="en-US" dirty="0">
                <a:latin typeface="+mj-ea"/>
                <a:ea typeface="+mj-ea"/>
                <a:cs typeface="Times New Roman" panose="02020603050405020304" pitchFamily="18" charset="0"/>
              </a:rPr>
              <a:t>交通排放的佔全球</a:t>
            </a:r>
            <a:r>
              <a:rPr lang="zh-TW" altLang="en-US" dirty="0">
                <a:latin typeface="+mj-ea"/>
                <a:ea typeface="+mj-ea"/>
              </a:rPr>
              <a:t>人為溫室氣體</a:t>
            </a:r>
            <a:r>
              <a:rPr lang="en-US" altLang="zh-TW" dirty="0">
                <a:latin typeface="Aptos (本文)"/>
                <a:ea typeface="+mj-ea"/>
              </a:rPr>
              <a:t>15%</a:t>
            </a:r>
            <a:r>
              <a:rPr lang="en-US" altLang="zh-TW" dirty="0">
                <a:latin typeface="+mj-ea"/>
                <a:ea typeface="+mj-ea"/>
              </a:rPr>
              <a:t> (</a:t>
            </a:r>
            <a:r>
              <a:rPr lang="en-US" altLang="zh-TW" dirty="0">
                <a:latin typeface="Aptos (本文)"/>
                <a:ea typeface="+mj-ea"/>
              </a:rPr>
              <a:t>2023</a:t>
            </a:r>
            <a:r>
              <a:rPr lang="en-US" altLang="zh-TW" dirty="0">
                <a:latin typeface="+mj-ea"/>
                <a:ea typeface="+mj-ea"/>
              </a:rPr>
              <a:t>)</a:t>
            </a:r>
          </a:p>
        </p:txBody>
      </p:sp>
      <p:sp>
        <p:nvSpPr>
          <p:cNvPr id="5" name="文字方塊 5">
            <a:extLst>
              <a:ext uri="{FF2B5EF4-FFF2-40B4-BE49-F238E27FC236}">
                <a16:creationId xmlns:a16="http://schemas.microsoft.com/office/drawing/2014/main" id="{02D1AD65-755A-18C8-EBE1-29A4E7801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2583" y="6548637"/>
            <a:ext cx="2761944" cy="2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02" tIns="41451" rIns="82902" bIns="41451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zh-TW" altLang="en-US" sz="1200" dirty="0">
                <a:ea typeface="細明體" panose="02020509000000000000" pitchFamily="49" charset="-120"/>
              </a:rPr>
              <a:t>資料來源：</a:t>
            </a:r>
            <a:r>
              <a:rPr lang="en-HK" altLang="zh-TW" sz="1200" dirty="0">
                <a:ea typeface="細明體" panose="02020509000000000000" pitchFamily="49" charset="-120"/>
              </a:rPr>
              <a:t>Statista</a:t>
            </a:r>
            <a:endParaRPr lang="zh-TW" altLang="en-US" sz="1200" dirty="0">
              <a:ea typeface="細明體" panose="02020509000000000000" pitchFamily="49" charset="-120"/>
            </a:endParaRPr>
          </a:p>
        </p:txBody>
      </p:sp>
      <p:pic>
        <p:nvPicPr>
          <p:cNvPr id="11" name="Picture 18" descr="A train on the tracks&#10;&#10;AI-generated content may be incorrect.">
            <a:extLst>
              <a:ext uri="{FF2B5EF4-FFF2-40B4-BE49-F238E27FC236}">
                <a16:creationId xmlns:a16="http://schemas.microsoft.com/office/drawing/2014/main" id="{531D5B05-819D-904A-0AEB-ADD11F23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624" y="4563922"/>
            <a:ext cx="3005666" cy="209510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Picture 5" descr="A white double decker bus on a street&#10;&#10;AI-generated content may be incorrect.">
            <a:extLst>
              <a:ext uri="{FF2B5EF4-FFF2-40B4-BE49-F238E27FC236}">
                <a16:creationId xmlns:a16="http://schemas.microsoft.com/office/drawing/2014/main" id="{DE23D2AB-0F0F-3429-15C9-740D64FDD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469" y="2578049"/>
            <a:ext cx="2740525" cy="177369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3A6F5B-795C-B77C-750B-C295313BDE4A}"/>
              </a:ext>
            </a:extLst>
          </p:cNvPr>
          <p:cNvSpPr txBox="1">
            <a:spLocks/>
          </p:cNvSpPr>
          <p:nvPr/>
        </p:nvSpPr>
        <p:spPr>
          <a:xfrm>
            <a:off x="6757431" y="1034753"/>
            <a:ext cx="3916124" cy="1459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/>
              <a:t>盡量使用大型集體運輸</a:t>
            </a:r>
            <a:endParaRPr lang="en-HK" altLang="zh-TW" sz="2400" dirty="0"/>
          </a:p>
          <a:p>
            <a:r>
              <a:rPr lang="zh-TW" altLang="en-US" sz="2400" dirty="0"/>
              <a:t>減少長途空中旅遊的次數</a:t>
            </a:r>
            <a:endParaRPr lang="en-HK" altLang="zh-TW" sz="2400" dirty="0"/>
          </a:p>
          <a:p>
            <a:r>
              <a:rPr lang="zh-TW" altLang="en-US" sz="2400" dirty="0"/>
              <a:t>使用少碳排放的交通工具</a:t>
            </a:r>
            <a:endParaRPr lang="en-US" altLang="zh-TW" sz="2400" dirty="0"/>
          </a:p>
        </p:txBody>
      </p:sp>
      <p:pic>
        <p:nvPicPr>
          <p:cNvPr id="4" name="Picture 6" descr="A person riding a bicycle on a road&#10;&#10;AI-generated content may be incorrect.">
            <a:extLst>
              <a:ext uri="{FF2B5EF4-FFF2-40B4-BE49-F238E27FC236}">
                <a16:creationId xmlns:a16="http://schemas.microsoft.com/office/drawing/2014/main" id="{9F39F85C-FB05-B4E7-24F9-7DDADE3A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391" y="4696651"/>
            <a:ext cx="2549689" cy="175881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5" name="Picture 8" descr="A white airplane flying in the sky&#10;&#10;AI-generated content may be incorrect.">
            <a:extLst>
              <a:ext uri="{FF2B5EF4-FFF2-40B4-BE49-F238E27FC236}">
                <a16:creationId xmlns:a16="http://schemas.microsoft.com/office/drawing/2014/main" id="{6C0C683A-052D-D455-A734-EA5A727C6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407" y="3630880"/>
            <a:ext cx="3152821" cy="167582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6" name="Picture 12" descr="A cruise ship in the water&#10;&#10;AI-generated content may be incorrect.">
            <a:extLst>
              <a:ext uri="{FF2B5EF4-FFF2-40B4-BE49-F238E27FC236}">
                <a16:creationId xmlns:a16="http://schemas.microsoft.com/office/drawing/2014/main" id="{E196950A-A3BD-219F-7730-3D425586D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68" y="1213573"/>
            <a:ext cx="2464149" cy="145580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F6DF2-9B15-D675-9619-F7A59C5F5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77" y="1288621"/>
            <a:ext cx="3063245" cy="194445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C9C7B1-4D19-CB18-9313-2B0429465C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4474" y="4042238"/>
            <a:ext cx="2428903" cy="17142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66B0D-A633-3767-F26A-58824C972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546" y="2578048"/>
            <a:ext cx="2552981" cy="185558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55577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EADC89-F1CF-002E-93E3-EB36EAA6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3" y="266802"/>
            <a:ext cx="10515600" cy="1325563"/>
          </a:xfrm>
        </p:spPr>
        <p:txBody>
          <a:bodyPr/>
          <a:lstStyle/>
          <a:p>
            <a:r>
              <a:rPr lang="zh-TW" altLang="en-US" dirty="0"/>
              <a:t>低碳生活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9AF988-3708-65EC-399E-33DFC6987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75" y="1592365"/>
            <a:ext cx="7332406" cy="1782814"/>
          </a:xfrm>
        </p:spPr>
        <p:txBody>
          <a:bodyPr/>
          <a:lstStyle/>
          <a:p>
            <a:r>
              <a:rPr lang="zh-TW" altLang="en-US" b="1" dirty="0"/>
              <a:t>避免</a:t>
            </a:r>
            <a:r>
              <a:rPr lang="en-US" altLang="zh-TW" b="1" dirty="0"/>
              <a:t>/</a:t>
            </a:r>
            <a:r>
              <a:rPr lang="zh-TW" altLang="en-US" b="1" dirty="0"/>
              <a:t>減少</a:t>
            </a:r>
            <a:r>
              <a:rPr lang="zh-TW" altLang="en-US" dirty="0"/>
              <a:t>參與高度碳排放的活動</a:t>
            </a:r>
          </a:p>
          <a:p>
            <a:r>
              <a:rPr lang="zh-TW" altLang="en-US" dirty="0"/>
              <a:t>購置</a:t>
            </a:r>
            <a:r>
              <a:rPr lang="en-US" altLang="zh-TW" dirty="0"/>
              <a:t>/</a:t>
            </a:r>
            <a:r>
              <a:rPr lang="zh-TW" altLang="en-US" dirty="0"/>
              <a:t>使用產品或服務時，</a:t>
            </a:r>
            <a:r>
              <a:rPr lang="zh-TW" altLang="en-US" b="1" dirty="0"/>
              <a:t>選取碳足印較低者</a:t>
            </a:r>
          </a:p>
          <a:p>
            <a:r>
              <a:rPr lang="zh-TW" altLang="en-US" b="1" dirty="0">
                <a:solidFill>
                  <a:srgbClr val="00B050"/>
                </a:solidFill>
              </a:rPr>
              <a:t>減少不必要的能源消耗</a:t>
            </a:r>
          </a:p>
        </p:txBody>
      </p:sp>
      <p:pic>
        <p:nvPicPr>
          <p:cNvPr id="4" name="Picture 8" descr="A plane flying in the sky&#10;&#10;AI-generated content may be incorrect.">
            <a:extLst>
              <a:ext uri="{FF2B5EF4-FFF2-40B4-BE49-F238E27FC236}">
                <a16:creationId xmlns:a16="http://schemas.microsoft.com/office/drawing/2014/main" id="{D84C50DC-CDC7-D887-DDC1-5C7AFF9A1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583" y="163405"/>
            <a:ext cx="2898317" cy="194526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Picture 12" descr="A bowl of food on a table&#10;&#10;AI-generated content may be incorrect.">
            <a:extLst>
              <a:ext uri="{FF2B5EF4-FFF2-40B4-BE49-F238E27FC236}">
                <a16:creationId xmlns:a16="http://schemas.microsoft.com/office/drawing/2014/main" id="{B76C1A8C-5460-F1AB-D983-88E052F3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9015" y="4570245"/>
            <a:ext cx="4336642" cy="182784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14" descr="A person packing a package&#10;&#10;AI-generated content may be incorrect.">
            <a:extLst>
              <a:ext uri="{FF2B5EF4-FFF2-40B4-BE49-F238E27FC236}">
                <a16:creationId xmlns:a16="http://schemas.microsoft.com/office/drawing/2014/main" id="{C14E0714-299F-B8E9-709E-538F6F05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817" y="2341840"/>
            <a:ext cx="3166423" cy="2076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Picture 16" descr="A store with shelves of food&#10;&#10;AI-generated content may be incorrect.">
            <a:extLst>
              <a:ext uri="{FF2B5EF4-FFF2-40B4-BE49-F238E27FC236}">
                <a16:creationId xmlns:a16="http://schemas.microsoft.com/office/drawing/2014/main" id="{7F2E4EB5-535E-CC65-45EA-E3BBED62B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70" y="3683873"/>
            <a:ext cx="3382892" cy="251719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ABC96-1C0E-700C-B601-CB09AF445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>
            <a:fillRect/>
          </a:stretch>
        </p:blipFill>
        <p:spPr>
          <a:xfrm>
            <a:off x="4076851" y="3582934"/>
            <a:ext cx="3369704" cy="2517193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963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8D588D-49BA-5018-C887-CE3E57FC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26" y="372028"/>
            <a:ext cx="4352661" cy="1136258"/>
          </a:xfrm>
        </p:spPr>
        <p:txBody>
          <a:bodyPr/>
          <a:lstStyle/>
          <a:p>
            <a:r>
              <a:rPr lang="zh-TW" altLang="en-US" sz="4400" b="1" dirty="0"/>
              <a:t>內容</a:t>
            </a: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0CA3DE-1DE4-2143-7504-58DD22818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015"/>
            <a:ext cx="10124768" cy="81039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2400" dirty="0"/>
              <a:t>目標</a:t>
            </a:r>
            <a:r>
              <a:rPr lang="en-HK" altLang="zh-TW" sz="2400" dirty="0"/>
              <a:t>: </a:t>
            </a:r>
            <a:r>
              <a:rPr lang="zh-TW" altLang="en-US" sz="2400" dirty="0"/>
              <a:t>讓環保風紀深入了解低碳概念，為校內推廣做好準備</a:t>
            </a:r>
            <a:endParaRPr lang="en-HK" altLang="zh-TW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F6F916-9857-4A38-C16A-E5641A2B1EA0}"/>
              </a:ext>
            </a:extLst>
          </p:cNvPr>
          <p:cNvSpPr txBox="1"/>
          <p:nvPr/>
        </p:nvSpPr>
        <p:spPr>
          <a:xfrm>
            <a:off x="1035425" y="2519745"/>
            <a:ext cx="7269478" cy="3258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碳足印及低碳生活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如何籌備環保推廣活動？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腦震盪練習（一）：設計環境推廣活動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如何設計吸引的海報／標語？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800" dirty="0"/>
              <a:t>腦震盪練習（二）：海報／標語設計</a:t>
            </a:r>
          </a:p>
        </p:txBody>
      </p:sp>
    </p:spTree>
    <p:extLst>
      <p:ext uri="{BB962C8B-B14F-4D97-AF65-F5344CB8AC3E}">
        <p14:creationId xmlns:p14="http://schemas.microsoft.com/office/powerpoint/2010/main" val="2702554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5F8A0-E16D-91EB-E89F-3E05FC9F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671" y="3618271"/>
            <a:ext cx="8790040" cy="1848464"/>
          </a:xfrm>
        </p:spPr>
        <p:txBody>
          <a:bodyPr>
            <a:normAutofit/>
          </a:bodyPr>
          <a:lstStyle/>
          <a:p>
            <a:pPr algn="r"/>
            <a:r>
              <a:rPr lang="zh-TW" altLang="en-US" sz="6000" b="1" dirty="0"/>
              <a:t>如何籌備環保推廣活動？</a:t>
            </a:r>
          </a:p>
        </p:txBody>
      </p:sp>
    </p:spTree>
    <p:extLst>
      <p:ext uri="{BB962C8B-B14F-4D97-AF65-F5344CB8AC3E}">
        <p14:creationId xmlns:p14="http://schemas.microsoft.com/office/powerpoint/2010/main" val="123097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美工圖案, 動畫卡通, 圖形, 表情符號 的圖片&#10;&#10;AI 產生的內容可能不正確。">
            <a:extLst>
              <a:ext uri="{FF2B5EF4-FFF2-40B4-BE49-F238E27FC236}">
                <a16:creationId xmlns:a16="http://schemas.microsoft.com/office/drawing/2014/main" id="{C513B957-6401-264E-0315-C9A64C9EF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83" y="1690688"/>
            <a:ext cx="7684433" cy="474519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3BE9C9-7FD2-2619-4DEE-F5317B39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zh-TW" altLang="en-US" dirty="0"/>
              <a:t>活動主題／目的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12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263BD-E431-CAB4-5B8F-180BA8C5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例子：舊校服回收 </a:t>
            </a:r>
            <a:r>
              <a:rPr lang="en-US" altLang="zh-TW" dirty="0"/>
              <a:t>– </a:t>
            </a:r>
            <a:r>
              <a:rPr lang="zh-TW" altLang="en-US" dirty="0"/>
              <a:t>活動流程設計</a:t>
            </a:r>
            <a:endParaRPr 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A48DD8F-9CB2-9FB0-77AC-01D164C1B2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1964818"/>
              </p:ext>
            </p:extLst>
          </p:nvPr>
        </p:nvGraphicFramePr>
        <p:xfrm>
          <a:off x="699836" y="1825625"/>
          <a:ext cx="1104298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0941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88C3BC-170D-9776-8110-81FEA114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8" y="165719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例子：舊服承傳 </a:t>
            </a:r>
            <a:r>
              <a:rPr lang="en-US" altLang="zh-TW" dirty="0"/>
              <a:t>– </a:t>
            </a:r>
            <a:r>
              <a:rPr lang="zh-TW" altLang="en-US" b="1" dirty="0"/>
              <a:t>活動計劃書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4339F43-F694-54D8-0689-B5C98ABE53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7877241"/>
                  </p:ext>
                </p:extLst>
              </p:nvPr>
            </p:nvGraphicFramePr>
            <p:xfrm>
              <a:off x="409265" y="1408015"/>
              <a:ext cx="11373469" cy="5044187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158224">
                      <a:extLst>
                        <a:ext uri="{9D8B030D-6E8A-4147-A177-3AD203B41FA5}">
                          <a16:colId xmlns:a16="http://schemas.microsoft.com/office/drawing/2014/main" val="1319190334"/>
                        </a:ext>
                      </a:extLst>
                    </a:gridCol>
                    <a:gridCol w="2057115">
                      <a:extLst>
                        <a:ext uri="{9D8B030D-6E8A-4147-A177-3AD203B41FA5}">
                          <a16:colId xmlns:a16="http://schemas.microsoft.com/office/drawing/2014/main" val="1338436258"/>
                        </a:ext>
                      </a:extLst>
                    </a:gridCol>
                    <a:gridCol w="8158130">
                      <a:extLst>
                        <a:ext uri="{9D8B030D-6E8A-4147-A177-3AD203B41FA5}">
                          <a16:colId xmlns:a16="http://schemas.microsoft.com/office/drawing/2014/main" val="67825639"/>
                        </a:ext>
                      </a:extLst>
                    </a:gridCol>
                  </a:tblGrid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活動目的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減少浪費資源</a:t>
                          </a:r>
                          <a:endParaRPr lang="en-US" altLang="zh-TW" sz="2400" b="0" dirty="0"/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培養環保責任感</a:t>
                          </a:r>
                          <a:endParaRPr lang="en-HK" altLang="zh-TW" sz="2400" b="0" dirty="0"/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加強同學與家長對學校的歸屬感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9477155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活動預計成效／目標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TW" alt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積存的舊校服量減至原有的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endParaRPr lang="zh-TW" alt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7388702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日期及時間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>
                            <a:highlight>
                              <a:srgbClr val="FFFF00"/>
                            </a:highligh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家長日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327714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地點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禮堂／有蓋操場</a:t>
                          </a:r>
                          <a:endParaRPr lang="en-US" sz="2400" b="0" dirty="0"/>
                        </a:p>
                      </a:txBody>
                      <a:tcPr>
                        <a:solidFill>
                          <a:srgbClr val="D0E1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4836514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1" dirty="0"/>
                            <a:t>對象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全校同學及家長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9350192"/>
                      </a:ext>
                    </a:extLst>
                  </a:tr>
                  <a:tr h="54094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1" dirty="0"/>
                            <a:t>資源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場地及空間</a:t>
                          </a:r>
                          <a:endParaRPr lang="en-US" sz="2400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0" dirty="0"/>
                            <a:t>儲物室（作儲物用）、禮堂／有蓋操場（作活動用）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3626509"/>
                      </a:ext>
                    </a:extLst>
                  </a:tr>
                  <a:tr h="540946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人力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環保風紀、老師、校工、家教會義工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9907137"/>
                      </a:ext>
                    </a:extLst>
                  </a:tr>
                  <a:tr h="540946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物資</a:t>
                          </a:r>
                          <a:endParaRPr lang="en-US" sz="2400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收集箱、環保袋、分類工具、指示牌 </a:t>
                          </a:r>
                          <a:r>
                            <a:rPr lang="en-US" altLang="zh-TW" sz="2400" b="0" dirty="0"/>
                            <a:t>…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16632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格 6">
                <a:extLst>
                  <a:ext uri="{FF2B5EF4-FFF2-40B4-BE49-F238E27FC236}">
                    <a16:creationId xmlns:a16="http://schemas.microsoft.com/office/drawing/2014/main" id="{54339F43-F694-54D8-0689-B5C98ABE538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7877241"/>
                  </p:ext>
                </p:extLst>
              </p:nvPr>
            </p:nvGraphicFramePr>
            <p:xfrm>
              <a:off x="409265" y="1408015"/>
              <a:ext cx="11373469" cy="5044187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1158224">
                      <a:extLst>
                        <a:ext uri="{9D8B030D-6E8A-4147-A177-3AD203B41FA5}">
                          <a16:colId xmlns:a16="http://schemas.microsoft.com/office/drawing/2014/main" val="1319190334"/>
                        </a:ext>
                      </a:extLst>
                    </a:gridCol>
                    <a:gridCol w="2057115">
                      <a:extLst>
                        <a:ext uri="{9D8B030D-6E8A-4147-A177-3AD203B41FA5}">
                          <a16:colId xmlns:a16="http://schemas.microsoft.com/office/drawing/2014/main" val="1338436258"/>
                        </a:ext>
                      </a:extLst>
                    </a:gridCol>
                    <a:gridCol w="8158130">
                      <a:extLst>
                        <a:ext uri="{9D8B030D-6E8A-4147-A177-3AD203B41FA5}">
                          <a16:colId xmlns:a16="http://schemas.microsoft.com/office/drawing/2014/main" val="67825639"/>
                        </a:ext>
                      </a:extLst>
                    </a:gridCol>
                  </a:tblGrid>
                  <a:tr h="11887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活動目的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減少浪費資源</a:t>
                          </a:r>
                          <a:endParaRPr lang="en-US" altLang="zh-TW" sz="2400" b="0" dirty="0"/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培養環保責任感</a:t>
                          </a:r>
                          <a:endParaRPr lang="en-HK" altLang="zh-TW" sz="2400" b="0" dirty="0"/>
                        </a:p>
                        <a:p>
                          <a:pPr marL="342900" indent="-342900">
                            <a:buFont typeface="Arial" panose="020B0604020202020204" pitchFamily="34" charset="0"/>
                            <a:buChar char="•"/>
                          </a:pPr>
                          <a:r>
                            <a:rPr lang="zh-TW" altLang="en-US" sz="2400" b="0" dirty="0"/>
                            <a:t>加強同學與家長對學校的歸屬感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9477155"/>
                      </a:ext>
                    </a:extLst>
                  </a:tr>
                  <a:tr h="60979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活動預計成效／目標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TW" alt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9537" t="-200990" r="-149" b="-5376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7388702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日期及時間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>
                            <a:highlight>
                              <a:srgbClr val="FFFF00"/>
                            </a:highlight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家長日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0327714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zh-TW" altLang="en-US" sz="2400" b="1" dirty="0"/>
                            <a:t>地點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禮堂／有蓋操場</a:t>
                          </a:r>
                          <a:endParaRPr lang="en-US" sz="2400" b="0" dirty="0"/>
                        </a:p>
                      </a:txBody>
                      <a:tcPr>
                        <a:solidFill>
                          <a:srgbClr val="D0E1C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4836514"/>
                      </a:ext>
                    </a:extLst>
                  </a:tr>
                  <a:tr h="540946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1" dirty="0"/>
                            <a:t>對象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 sz="2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全校同學及家長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9350192"/>
                      </a:ext>
                    </a:extLst>
                  </a:tr>
                  <a:tr h="540946"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1" dirty="0"/>
                            <a:t>資源</a:t>
                          </a: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場地及空間</a:t>
                          </a:r>
                          <a:endParaRPr lang="en-US" sz="2400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TW" altLang="en-US" sz="2400" b="0" dirty="0"/>
                            <a:t>儲物室（作儲物用）、禮堂／有蓋操場（作活動用）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3626509"/>
                      </a:ext>
                    </a:extLst>
                  </a:tr>
                  <a:tr h="540946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人力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環保風紀、老師、校工、家教會義工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9907137"/>
                      </a:ext>
                    </a:extLst>
                  </a:tr>
                  <a:tr h="540946"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4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i="1" dirty="0"/>
                            <a:t>物資</a:t>
                          </a:r>
                          <a:endParaRPr lang="en-US" sz="2400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zh-TW" altLang="en-US" sz="2400" b="0" dirty="0"/>
                            <a:t>收集箱、環保袋、分類工具、指示牌 </a:t>
                          </a:r>
                          <a:r>
                            <a:rPr lang="en-US" altLang="zh-TW" sz="2400" b="0" dirty="0"/>
                            <a:t>…</a:t>
                          </a:r>
                          <a:endParaRPr lang="en-US" sz="24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166323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圖片 21">
            <a:extLst>
              <a:ext uri="{FF2B5EF4-FFF2-40B4-BE49-F238E27FC236}">
                <a16:creationId xmlns:a16="http://schemas.microsoft.com/office/drawing/2014/main" id="{EC222366-6485-DA09-B25B-F39D20DCC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462" y="3265939"/>
            <a:ext cx="1981372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43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4339F43-F694-54D8-0689-B5C98ABE5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013875"/>
              </p:ext>
            </p:extLst>
          </p:nvPr>
        </p:nvGraphicFramePr>
        <p:xfrm>
          <a:off x="492021" y="1313764"/>
          <a:ext cx="10986837" cy="53949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57827">
                  <a:extLst>
                    <a:ext uri="{9D8B030D-6E8A-4147-A177-3AD203B41FA5}">
                      <a16:colId xmlns:a16="http://schemas.microsoft.com/office/drawing/2014/main" val="1319190334"/>
                    </a:ext>
                  </a:extLst>
                </a:gridCol>
                <a:gridCol w="2117558">
                  <a:extLst>
                    <a:ext uri="{9D8B030D-6E8A-4147-A177-3AD203B41FA5}">
                      <a16:colId xmlns:a16="http://schemas.microsoft.com/office/drawing/2014/main" val="1599479258"/>
                    </a:ext>
                  </a:extLst>
                </a:gridCol>
                <a:gridCol w="7411452">
                  <a:extLst>
                    <a:ext uri="{9D8B030D-6E8A-4147-A177-3AD203B41FA5}">
                      <a16:colId xmlns:a16="http://schemas.microsoft.com/office/drawing/2014/main" val="67825639"/>
                    </a:ext>
                  </a:extLst>
                </a:gridCol>
              </a:tblGrid>
              <a:tr h="54094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/>
                        <a:t>職責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="0" i="1" dirty="0"/>
                        <a:t>派發前</a:t>
                      </a:r>
                      <a:endParaRPr lang="en-US" altLang="zh-TW" sz="2400" b="0" i="1" dirty="0"/>
                    </a:p>
                    <a:p>
                      <a:r>
                        <a:rPr lang="zh-TW" altLang="en-US" sz="2400" b="0" i="1" dirty="0"/>
                        <a:t>（收集期間）</a:t>
                      </a:r>
                      <a:endParaRPr lang="en-US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dirty="0"/>
                        <a:t>宣傳</a:t>
                      </a:r>
                      <a:endParaRPr lang="en-US" altLang="zh-TW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dirty="0"/>
                        <a:t>巡視收集箱</a:t>
                      </a:r>
                      <a:endParaRPr lang="en-US" altLang="zh-TW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b="0" dirty="0"/>
                        <a:t>檢查、篩選、分類並收集至儲存倉</a:t>
                      </a:r>
                      <a:endParaRPr lang="en-US" altLang="zh-TW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626509"/>
                  </a:ext>
                </a:extLst>
              </a:tr>
              <a:tr h="54094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b="0" i="1" dirty="0"/>
                        <a:t>派發日</a:t>
                      </a:r>
                      <a:endParaRPr lang="en-US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dirty="0"/>
                        <a:t>場地佈置</a:t>
                      </a:r>
                      <a:endParaRPr lang="en-US" altLang="zh-TW" sz="2400" b="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dirty="0"/>
                        <a:t>記錄回收數量</a:t>
                      </a:r>
                      <a:endParaRPr lang="en-US" altLang="zh-TW" sz="2400" b="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dirty="0"/>
                        <a:t>維持秩序</a:t>
                      </a:r>
                      <a:endParaRPr lang="en-US" altLang="zh-TW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31590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i="1" dirty="0"/>
                        <a:t>派發後</a:t>
                      </a:r>
                      <a:endParaRPr lang="en-US" altLang="zh-TW" sz="2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dirty="0"/>
                        <a:t>檢查、篩選、分類並收集至儲存倉</a:t>
                      </a:r>
                      <a:endParaRPr lang="en-US" altLang="zh-TW" sz="2400" b="0" dirty="0"/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2400" b="0" dirty="0"/>
                        <a:t>留待下次派發</a:t>
                      </a:r>
                      <a:endParaRPr lang="en-US" altLang="zh-TW" sz="2400" b="0" dirty="0"/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zh-TW" altLang="en-US" sz="2400" b="0" dirty="0"/>
                        <a:t>與社福團體合作，利用舊校服布料升級再造</a:t>
                      </a:r>
                      <a:endParaRPr lang="en-US" altLang="zh-TW" sz="2400" b="0" dirty="0"/>
                    </a:p>
                    <a:p>
                      <a:pPr marL="1371600" marR="0" lvl="2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zh-TW" altLang="en-US" sz="2400" b="0" dirty="0"/>
                        <a:t>例如縫製成「環保購物袋」再分發給社區</a:t>
                      </a:r>
                      <a:endParaRPr lang="en-US" altLang="zh-TW" sz="2400" b="0" dirty="0"/>
                    </a:p>
                    <a:p>
                      <a:pPr marL="1371600" marR="0" lvl="2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zh-TW" altLang="en-US" sz="2400" b="0" dirty="0"/>
                        <a:t>部分殘舊校服去除校章用作抹布</a:t>
                      </a:r>
                      <a:r>
                        <a:rPr lang="en-US" altLang="zh-TW" sz="2400" b="0" dirty="0"/>
                        <a:t>/</a:t>
                      </a:r>
                      <a:r>
                        <a:rPr lang="zh-TW" altLang="en-US" sz="2400" b="0" dirty="0"/>
                        <a:t>棄置</a:t>
                      </a:r>
                      <a:endParaRPr lang="en-US" altLang="zh-TW" sz="2400" b="0" dirty="0"/>
                    </a:p>
                    <a:p>
                      <a:pPr marL="1371600" marR="0" lvl="2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zh-TW" altLang="en-US" sz="2400" b="0" dirty="0"/>
                        <a:t>利用校章部分製作紀念品，如筆記本封面、相框裝飾等</a:t>
                      </a:r>
                      <a:endParaRPr lang="en-US" altLang="zh-TW" sz="2400" b="0" dirty="0"/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b="0" dirty="0"/>
                        <a:t>問卷調查及檢討活動成效</a:t>
                      </a:r>
                      <a:endParaRPr lang="en-US" altLang="zh-TW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056846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3D4799AC-A60F-DE5F-EF44-A8372CAB6FA1}"/>
              </a:ext>
            </a:extLst>
          </p:cNvPr>
          <p:cNvSpPr txBox="1">
            <a:spLocks/>
          </p:cNvSpPr>
          <p:nvPr/>
        </p:nvSpPr>
        <p:spPr>
          <a:xfrm>
            <a:off x="302213" y="1381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例子：舊服承傳 </a:t>
            </a:r>
            <a:r>
              <a:rPr lang="en-US" altLang="zh-TW" dirty="0"/>
              <a:t>– </a:t>
            </a:r>
            <a:r>
              <a:rPr lang="zh-TW" altLang="en-US" dirty="0"/>
              <a:t>活動計劃書（續）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24507FA-C314-D929-0DBA-548355755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9338" y="1376178"/>
            <a:ext cx="2644183" cy="184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7465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FAC3DA-C3C9-BACF-536B-7A1EF36F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63" y="214695"/>
            <a:ext cx="11000874" cy="1325563"/>
          </a:xfrm>
        </p:spPr>
        <p:txBody>
          <a:bodyPr/>
          <a:lstStyle/>
          <a:p>
            <a:r>
              <a:rPr lang="zh-TW" altLang="en-US" dirty="0"/>
              <a:t>例子：舊服承傳 </a:t>
            </a:r>
            <a:r>
              <a:rPr lang="en-US" altLang="zh-TW" dirty="0"/>
              <a:t>–</a:t>
            </a:r>
            <a:r>
              <a:rPr lang="zh-TW" altLang="en-US" dirty="0"/>
              <a:t> 預期的挑戰及應對方法</a:t>
            </a:r>
            <a:endParaRPr 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9DC78F1-8EB9-F1D0-82EA-1EDE02BFE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202745"/>
              </p:ext>
            </p:extLst>
          </p:nvPr>
        </p:nvGraphicFramePr>
        <p:xfrm>
          <a:off x="702488" y="1712995"/>
          <a:ext cx="10787024" cy="37490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489891">
                  <a:extLst>
                    <a:ext uri="{9D8B030D-6E8A-4147-A177-3AD203B41FA5}">
                      <a16:colId xmlns:a16="http://schemas.microsoft.com/office/drawing/2014/main" val="2783128406"/>
                    </a:ext>
                  </a:extLst>
                </a:gridCol>
                <a:gridCol w="8297133">
                  <a:extLst>
                    <a:ext uri="{9D8B030D-6E8A-4147-A177-3AD203B41FA5}">
                      <a16:colId xmlns:a16="http://schemas.microsoft.com/office/drawing/2014/main" val="1990047115"/>
                    </a:ext>
                  </a:extLst>
                </a:gridCol>
              </a:tblGrid>
              <a:tr h="13252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預期的挑戰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</a:rPr>
                        <a:t>應對方法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625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場面混亂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舊校服可按類別及尺碼分類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安排環保風紀維持秩序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52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校服積存太多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dirty="0"/>
                        <a:t>將校服積存於合適的地方，如儲物室，以防造成阻塞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67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事前及事後準備工作冗長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安排更多環保風紀協助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全校招募其他同學作義工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299828"/>
                  </a:ext>
                </a:extLst>
              </a:tr>
              <a:tr h="341939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zh-TW" altLang="en-US" sz="2400" dirty="0"/>
                        <a:t>活動後剩餘大量物資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留待下次使用</a:t>
                      </a:r>
                      <a:endParaRPr lang="en-US" altLang="zh-TW" sz="2400" dirty="0"/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/>
                        <a:t>透過事後檢討，了解物資用量，以免下次活動再次有過多物資剩餘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193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435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1CE0D-A06B-864D-2069-F0AEA8C6E6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>
            <a:fillRect/>
          </a:stretch>
        </p:blipFill>
        <p:spPr>
          <a:xfrm>
            <a:off x="20" y="46328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B3D5D-E075-E937-8653-B170ED789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3" y="1825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腦震盪練習（一）：設計環境推廣活動</a:t>
            </a:r>
            <a:endParaRPr lang="en-HK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DD4081B-2B9D-7B63-480A-B1AB91EBF9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221391"/>
              </p:ext>
            </p:extLst>
          </p:nvPr>
        </p:nvGraphicFramePr>
        <p:xfrm>
          <a:off x="1351934" y="2010493"/>
          <a:ext cx="11068665" cy="482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F7B9A625-A653-2F34-7862-EB075B51D92D}"/>
              </a:ext>
            </a:extLst>
          </p:cNvPr>
          <p:cNvSpPr/>
          <p:nvPr/>
        </p:nvSpPr>
        <p:spPr>
          <a:xfrm>
            <a:off x="855408" y="1170038"/>
            <a:ext cx="7639218" cy="6971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</a:rPr>
              <a:t>任務：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設計一項校內環保推廣活動，並為活動命名</a:t>
            </a:r>
            <a:endParaRPr lang="en-HK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FA687B4-8E35-BD62-4B17-9604AFAE0D23}"/>
              </a:ext>
            </a:extLst>
          </p:cNvPr>
          <p:cNvSpPr/>
          <p:nvPr/>
        </p:nvSpPr>
        <p:spPr>
          <a:xfrm>
            <a:off x="5914101" y="3286016"/>
            <a:ext cx="2271252" cy="22712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accent4">
                    <a:lumMod val="50000"/>
                  </a:schemeClr>
                </a:solidFill>
              </a:rPr>
              <a:t>校內環保問題（每組抽一張）</a:t>
            </a:r>
            <a:endParaRPr lang="en-HK" altLang="zh-TW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D272514E-9A88-309E-9D09-C096AFB8EC65}"/>
              </a:ext>
            </a:extLst>
          </p:cNvPr>
          <p:cNvSpPr/>
          <p:nvPr/>
        </p:nvSpPr>
        <p:spPr>
          <a:xfrm>
            <a:off x="855408" y="1972281"/>
            <a:ext cx="3257214" cy="6971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</a:rPr>
              <a:t>討論時間：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20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422EE487-388D-E191-FD1F-4618FC1A7F14}"/>
              </a:ext>
            </a:extLst>
          </p:cNvPr>
          <p:cNvSpPr/>
          <p:nvPr/>
        </p:nvSpPr>
        <p:spPr>
          <a:xfrm>
            <a:off x="855408" y="2778185"/>
            <a:ext cx="3257214" cy="6971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匯報時間：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每組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6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AE172-FC2E-68B9-D690-9E05BE47D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681037"/>
            <a:ext cx="4375028" cy="56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4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15F8A0-E16D-91EB-E89F-3E05FC9F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18271"/>
            <a:ext cx="9969911" cy="1848464"/>
          </a:xfrm>
        </p:spPr>
        <p:txBody>
          <a:bodyPr>
            <a:normAutofit/>
          </a:bodyPr>
          <a:lstStyle/>
          <a:p>
            <a:pPr algn="r"/>
            <a:r>
              <a:rPr lang="zh-TW" altLang="en-US" sz="6000" b="1" dirty="0"/>
              <a:t>如何設計吸引的海報／標語？</a:t>
            </a:r>
          </a:p>
        </p:txBody>
      </p:sp>
    </p:spTree>
    <p:extLst>
      <p:ext uri="{BB962C8B-B14F-4D97-AF65-F5344CB8AC3E}">
        <p14:creationId xmlns:p14="http://schemas.microsoft.com/office/powerpoint/2010/main" val="3120184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9A4E86-4CA8-F44B-EBDC-9F920639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43" y="-4332"/>
            <a:ext cx="10515600" cy="1325563"/>
          </a:xfrm>
        </p:spPr>
        <p:txBody>
          <a:bodyPr/>
          <a:lstStyle/>
          <a:p>
            <a:r>
              <a:rPr lang="zh-TW" altLang="en-US" dirty="0"/>
              <a:t>設計時的考慮因素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6F79C0-D039-12B1-4242-2147B5FAC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67" y="1443044"/>
            <a:ext cx="4154367" cy="4351338"/>
          </a:xfrm>
        </p:spPr>
        <p:txBody>
          <a:bodyPr/>
          <a:lstStyle/>
          <a:p>
            <a:r>
              <a:rPr lang="zh-TW" altLang="en-US" dirty="0"/>
              <a:t>宣傳目的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用海報或是標語？</a:t>
            </a:r>
            <a:endParaRPr lang="en-US" altLang="zh-TW" dirty="0"/>
          </a:p>
          <a:p>
            <a:r>
              <a:rPr lang="zh-TW" altLang="en-US" dirty="0"/>
              <a:t>海報／標語的擺放位置</a:t>
            </a:r>
          </a:p>
          <a:p>
            <a:r>
              <a:rPr lang="zh-TW" altLang="en-US" dirty="0"/>
              <a:t>實際大小（</a:t>
            </a:r>
            <a:r>
              <a:rPr lang="en-US" dirty="0"/>
              <a:t>A1, A2, A3, A4, A5）</a:t>
            </a:r>
          </a:p>
          <a:p>
            <a:r>
              <a:rPr lang="zh-TW" altLang="en-US" dirty="0"/>
              <a:t>圖片與文字的比例</a:t>
            </a:r>
            <a:endParaRPr lang="en-US" altLang="zh-TW" dirty="0"/>
          </a:p>
          <a:p>
            <a:r>
              <a:rPr lang="zh-TW" altLang="en-US" dirty="0"/>
              <a:t>資訊量的控制</a:t>
            </a:r>
            <a:endParaRPr lang="en-US" altLang="zh-TW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TW" altLang="en-US" dirty="0"/>
              <a:t>適當地使用二維碼</a:t>
            </a:r>
            <a:endParaRPr lang="en-US" altLang="zh-TW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47E88C-7924-6BDD-573D-AF2AFF7A8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760" y="194680"/>
            <a:ext cx="3494597" cy="3972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811C1-D3F7-DF42-51F1-9471FA37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3" y="1163446"/>
            <a:ext cx="4414247" cy="5517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899E2-CA25-38AF-5902-BD95A0A348C4}"/>
              </a:ext>
            </a:extLst>
          </p:cNvPr>
          <p:cNvSpPr txBox="1"/>
          <p:nvPr/>
        </p:nvSpPr>
        <p:spPr>
          <a:xfrm>
            <a:off x="9276272" y="6440174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600" dirty="0"/>
              <a:t>圖片來源</a:t>
            </a:r>
            <a:r>
              <a:rPr lang="en-HK" altLang="zh-TW" sz="1600" dirty="0"/>
              <a:t>: </a:t>
            </a:r>
            <a:r>
              <a:rPr lang="zh-TW" altLang="en-US" sz="1600" dirty="0"/>
              <a:t>水務署及長春社</a:t>
            </a:r>
            <a:endParaRPr lang="en-HK" sz="1600" dirty="0"/>
          </a:p>
        </p:txBody>
      </p:sp>
    </p:spTree>
    <p:extLst>
      <p:ext uri="{BB962C8B-B14F-4D97-AF65-F5344CB8AC3E}">
        <p14:creationId xmlns:p14="http://schemas.microsoft.com/office/powerpoint/2010/main" val="2772507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>
            <a:extLst>
              <a:ext uri="{FF2B5EF4-FFF2-40B4-BE49-F238E27FC236}">
                <a16:creationId xmlns:a16="http://schemas.microsoft.com/office/drawing/2014/main" id="{6A5EAE96-BC01-1517-DDEE-DB908671BC7C}"/>
              </a:ext>
            </a:extLst>
          </p:cNvPr>
          <p:cNvGrpSpPr/>
          <p:nvPr/>
        </p:nvGrpSpPr>
        <p:grpSpPr>
          <a:xfrm>
            <a:off x="3208077" y="1317491"/>
            <a:ext cx="5007725" cy="4842295"/>
            <a:chOff x="2997058" y="1877128"/>
            <a:chExt cx="5007725" cy="48422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6FA46D-B02B-29E2-4EC6-2E2424FDA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111"/>
            <a:stretch/>
          </p:blipFill>
          <p:spPr>
            <a:xfrm>
              <a:off x="2997058" y="1877128"/>
              <a:ext cx="5007725" cy="48422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C8C72D-6A3A-0714-7D67-4083FE4BD258}"/>
                </a:ext>
              </a:extLst>
            </p:cNvPr>
            <p:cNvSpPr txBox="1"/>
            <p:nvPr/>
          </p:nvSpPr>
          <p:spPr>
            <a:xfrm>
              <a:off x="3258928" y="2134630"/>
              <a:ext cx="1404020" cy="738664"/>
            </a:xfrm>
            <a:custGeom>
              <a:avLst/>
              <a:gdLst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502343 w 1502343"/>
                <a:gd name="connsiteY2" fmla="*/ 738664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502343"/>
                <a:gd name="connsiteY0" fmla="*/ 0 h 738664"/>
                <a:gd name="connsiteX1" fmla="*/ 1502343 w 1502343"/>
                <a:gd name="connsiteY1" fmla="*/ 0 h 738664"/>
                <a:gd name="connsiteX2" fmla="*/ 1345027 w 1502343"/>
                <a:gd name="connsiteY2" fmla="*/ 640341 h 738664"/>
                <a:gd name="connsiteX3" fmla="*/ 0 w 1502343"/>
                <a:gd name="connsiteY3" fmla="*/ 738664 h 738664"/>
                <a:gd name="connsiteX4" fmla="*/ 0 w 1502343"/>
                <a:gd name="connsiteY4" fmla="*/ 0 h 738664"/>
                <a:gd name="connsiteX0" fmla="*/ 0 w 1404020"/>
                <a:gd name="connsiteY0" fmla="*/ 0 h 738664"/>
                <a:gd name="connsiteX1" fmla="*/ 1404020 w 1404020"/>
                <a:gd name="connsiteY1" fmla="*/ 39329 h 738664"/>
                <a:gd name="connsiteX2" fmla="*/ 1345027 w 1404020"/>
                <a:gd name="connsiteY2" fmla="*/ 640341 h 738664"/>
                <a:gd name="connsiteX3" fmla="*/ 0 w 1404020"/>
                <a:gd name="connsiteY3" fmla="*/ 738664 h 738664"/>
                <a:gd name="connsiteX4" fmla="*/ 0 w 1404020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020" h="738664">
                  <a:moveTo>
                    <a:pt x="0" y="0"/>
                  </a:moveTo>
                  <a:lnTo>
                    <a:pt x="1404020" y="39329"/>
                  </a:lnTo>
                  <a:lnTo>
                    <a:pt x="1345027" y="640341"/>
                  </a:lnTo>
                  <a:lnTo>
                    <a:pt x="0" y="7386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/>
                <a:t>一氧化二氮</a:t>
              </a:r>
              <a:endParaRPr lang="en-US" altLang="zh-TW" sz="1400" b="1" dirty="0"/>
            </a:p>
            <a:p>
              <a:pPr algn="ctr"/>
              <a:r>
                <a:rPr lang="en-US" altLang="zh-TW" sz="1400" b="1" dirty="0"/>
                <a:t>(Nitrous oxide) (N</a:t>
              </a:r>
              <a:r>
                <a:rPr lang="en-US" altLang="zh-TW" sz="1400" b="1" baseline="-25000" dirty="0"/>
                <a:t>2</a:t>
              </a:r>
              <a:r>
                <a:rPr lang="en-US" altLang="zh-TW" sz="1400" b="1" dirty="0"/>
                <a:t>O)</a:t>
              </a:r>
              <a:endParaRPr lang="en-HK" sz="14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288A54-1829-BF3E-7B1A-C36A47568F66}"/>
                </a:ext>
              </a:extLst>
            </p:cNvPr>
            <p:cNvSpPr txBox="1"/>
            <p:nvPr/>
          </p:nvSpPr>
          <p:spPr>
            <a:xfrm>
              <a:off x="4554611" y="1931712"/>
              <a:ext cx="3401339" cy="523220"/>
            </a:xfrm>
            <a:prstGeom prst="rect">
              <a:avLst/>
            </a:prstGeom>
            <a:solidFill>
              <a:srgbClr val="F5F6F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/>
                <a:t>氫氟碳化物（</a:t>
              </a:r>
              <a:r>
                <a:rPr lang="en-US" altLang="zh-TW" sz="1400" b="1" dirty="0"/>
                <a:t>HFC</a:t>
              </a:r>
              <a:r>
                <a:rPr lang="zh-TW" altLang="en-US" sz="1400" b="1" dirty="0"/>
                <a:t>），全氟化碳（</a:t>
              </a:r>
              <a:r>
                <a:rPr lang="en-US" altLang="zh-TW" sz="1400" b="1" dirty="0"/>
                <a:t>PFC</a:t>
              </a:r>
              <a:r>
                <a:rPr lang="zh-TW" altLang="en-US" sz="1400" b="1" dirty="0"/>
                <a:t>），六氟化硫（</a:t>
              </a:r>
              <a:r>
                <a:rPr lang="en-US" altLang="zh-TW" sz="1400" b="1" dirty="0"/>
                <a:t>SF</a:t>
              </a:r>
              <a:r>
                <a:rPr lang="en-US" altLang="zh-TW" sz="1400" b="1" baseline="-25000" dirty="0"/>
                <a:t>6</a:t>
              </a:r>
              <a:r>
                <a:rPr lang="zh-TW" altLang="en-US" sz="1400" b="1" dirty="0"/>
                <a:t>）</a:t>
              </a:r>
              <a:endParaRPr lang="en-US" altLang="zh-TW" sz="1400" b="1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6D1F4BA-448E-B1E8-4609-5C04B260F08B}"/>
                </a:ext>
              </a:extLst>
            </p:cNvPr>
            <p:cNvSpPr/>
            <p:nvPr/>
          </p:nvSpPr>
          <p:spPr>
            <a:xfrm>
              <a:off x="5601720" y="4558077"/>
              <a:ext cx="1404785" cy="790671"/>
            </a:xfrm>
            <a:prstGeom prst="rect">
              <a:avLst/>
            </a:prstGeom>
            <a:solidFill>
              <a:srgbClr val="0572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74%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89C593A-E8DA-57A7-1F67-6EB67808DDC5}"/>
                </a:ext>
              </a:extLst>
            </p:cNvPr>
            <p:cNvSpPr/>
            <p:nvPr/>
          </p:nvSpPr>
          <p:spPr>
            <a:xfrm>
              <a:off x="5582056" y="5348749"/>
              <a:ext cx="1182538" cy="344128"/>
            </a:xfrm>
            <a:prstGeom prst="rect">
              <a:avLst/>
            </a:prstGeom>
            <a:solidFill>
              <a:srgbClr val="026C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3CE7943-AC80-B172-79C4-ABD79D11B519}"/>
                </a:ext>
              </a:extLst>
            </p:cNvPr>
            <p:cNvSpPr/>
            <p:nvPr/>
          </p:nvSpPr>
          <p:spPr>
            <a:xfrm>
              <a:off x="3851754" y="3598717"/>
              <a:ext cx="898756" cy="378552"/>
            </a:xfrm>
            <a:prstGeom prst="rect">
              <a:avLst/>
            </a:prstGeom>
            <a:solidFill>
              <a:srgbClr val="43B0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19%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C11EBF6B-8A55-F0CB-AB14-5154D74B90C6}"/>
                </a:ext>
              </a:extLst>
            </p:cNvPr>
            <p:cNvSpPr/>
            <p:nvPr/>
          </p:nvSpPr>
          <p:spPr>
            <a:xfrm>
              <a:off x="4713403" y="2890562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95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b="1" dirty="0">
                  <a:solidFill>
                    <a:schemeClr val="bg1"/>
                  </a:solidFill>
                </a:rPr>
                <a:t>4%</a:t>
              </a:r>
            </a:p>
          </p:txBody>
        </p:sp>
        <p:sp>
          <p:nvSpPr>
            <p:cNvPr id="31" name="矩形 26">
              <a:extLst>
                <a:ext uri="{FF2B5EF4-FFF2-40B4-BE49-F238E27FC236}">
                  <a16:creationId xmlns:a16="http://schemas.microsoft.com/office/drawing/2014/main" id="{1CAF7666-559D-0F63-B676-7C8B5096406A}"/>
                </a:ext>
              </a:extLst>
            </p:cNvPr>
            <p:cNvSpPr/>
            <p:nvPr/>
          </p:nvSpPr>
          <p:spPr>
            <a:xfrm>
              <a:off x="5075071" y="2706201"/>
              <a:ext cx="473076" cy="368721"/>
            </a:xfrm>
            <a:custGeom>
              <a:avLst/>
              <a:gdLst>
                <a:gd name="connsiteX0" fmla="*/ 0 w 453412"/>
                <a:gd name="connsiteY0" fmla="*/ 0 h 378552"/>
                <a:gd name="connsiteX1" fmla="*/ 453412 w 453412"/>
                <a:gd name="connsiteY1" fmla="*/ 0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453412"/>
                <a:gd name="connsiteY0" fmla="*/ 0 h 378552"/>
                <a:gd name="connsiteX1" fmla="*/ 335425 w 453412"/>
                <a:gd name="connsiteY1" fmla="*/ 19664 h 378552"/>
                <a:gd name="connsiteX2" fmla="*/ 453412 w 453412"/>
                <a:gd name="connsiteY2" fmla="*/ 378552 h 378552"/>
                <a:gd name="connsiteX3" fmla="*/ 0 w 453412"/>
                <a:gd name="connsiteY3" fmla="*/ 378552 h 378552"/>
                <a:gd name="connsiteX4" fmla="*/ 0 w 453412"/>
                <a:gd name="connsiteY4" fmla="*/ 0 h 378552"/>
                <a:gd name="connsiteX0" fmla="*/ 0 w 364922"/>
                <a:gd name="connsiteY0" fmla="*/ 0 h 388385"/>
                <a:gd name="connsiteX1" fmla="*/ 335425 w 364922"/>
                <a:gd name="connsiteY1" fmla="*/ 19664 h 388385"/>
                <a:gd name="connsiteX2" fmla="*/ 364922 w 364922"/>
                <a:gd name="connsiteY2" fmla="*/ 388385 h 388385"/>
                <a:gd name="connsiteX3" fmla="*/ 0 w 364922"/>
                <a:gd name="connsiteY3" fmla="*/ 378552 h 388385"/>
                <a:gd name="connsiteX4" fmla="*/ 0 w 364922"/>
                <a:gd name="connsiteY4" fmla="*/ 0 h 388385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08154 w 473076"/>
                <a:gd name="connsiteY3" fmla="*/ 358888 h 368721"/>
                <a:gd name="connsiteX4" fmla="*/ 0 w 473076"/>
                <a:gd name="connsiteY4" fmla="*/ 0 h 368721"/>
                <a:gd name="connsiteX0" fmla="*/ 0 w 473076"/>
                <a:gd name="connsiteY0" fmla="*/ 0 h 368721"/>
                <a:gd name="connsiteX1" fmla="*/ 443579 w 473076"/>
                <a:gd name="connsiteY1" fmla="*/ 0 h 368721"/>
                <a:gd name="connsiteX2" fmla="*/ 473076 w 473076"/>
                <a:gd name="connsiteY2" fmla="*/ 368721 h 368721"/>
                <a:gd name="connsiteX3" fmla="*/ 137651 w 473076"/>
                <a:gd name="connsiteY3" fmla="*/ 339223 h 368721"/>
                <a:gd name="connsiteX4" fmla="*/ 0 w 473076"/>
                <a:gd name="connsiteY4" fmla="*/ 0 h 368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3076" h="368721">
                  <a:moveTo>
                    <a:pt x="0" y="0"/>
                  </a:moveTo>
                  <a:lnTo>
                    <a:pt x="443579" y="0"/>
                  </a:lnTo>
                  <a:lnTo>
                    <a:pt x="473076" y="368721"/>
                  </a:lnTo>
                  <a:lnTo>
                    <a:pt x="137651" y="33922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bg1"/>
                  </a:solidFill>
                </a:rPr>
                <a:t>3%</a:t>
              </a:r>
            </a:p>
          </p:txBody>
        </p:sp>
      </p:grpSp>
      <p:sp>
        <p:nvSpPr>
          <p:cNvPr id="4" name="Text Box 12">
            <a:extLst>
              <a:ext uri="{FF2B5EF4-FFF2-40B4-BE49-F238E27FC236}">
                <a16:creationId xmlns:a16="http://schemas.microsoft.com/office/drawing/2014/main" id="{88854E6D-564F-641A-EA46-2BCDD9AA9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910" y="6581775"/>
            <a:ext cx="4032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0" tIns="45687" rIns="91370" bIns="456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zh-TW" altLang="en-US" sz="1200" dirty="0">
                <a:latin typeface="+mj-ea"/>
                <a:ea typeface="+mj-ea"/>
              </a:rPr>
              <a:t>資料來源</a:t>
            </a:r>
            <a:r>
              <a:rPr lang="en-US" altLang="zh-TW" sz="1200" dirty="0">
                <a:latin typeface="+mj-ea"/>
                <a:ea typeface="+mj-ea"/>
              </a:rPr>
              <a:t>: </a:t>
            </a:r>
            <a:r>
              <a:rPr lang="en-HK" altLang="zh-TW" sz="1200" dirty="0">
                <a:latin typeface="+mj-ea"/>
                <a:ea typeface="+mj-ea"/>
              </a:rPr>
              <a:t>Centre for Climate &amp; Energy Solutions (2023)</a:t>
            </a:r>
            <a:endParaRPr lang="en-US" altLang="zh-TW" sz="1200" dirty="0"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439A8-034F-C7D6-4EB5-4A2377F48AA0}"/>
              </a:ext>
            </a:extLst>
          </p:cNvPr>
          <p:cNvSpPr txBox="1"/>
          <p:nvPr/>
        </p:nvSpPr>
        <p:spPr>
          <a:xfrm>
            <a:off x="635983" y="1134724"/>
            <a:ext cx="19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甲烷</a:t>
            </a:r>
            <a:endParaRPr lang="en-US" altLang="zh-TW" b="1" dirty="0"/>
          </a:p>
          <a:p>
            <a:pPr algn="ctr"/>
            <a:r>
              <a:rPr lang="en-US" b="1" dirty="0"/>
              <a:t>(Methane) (CH</a:t>
            </a:r>
            <a:r>
              <a:rPr lang="en-US" b="1" baseline="-25000" dirty="0"/>
              <a:t>4</a:t>
            </a:r>
            <a:r>
              <a:rPr lang="en-US" b="1" dirty="0"/>
              <a:t>)</a:t>
            </a:r>
            <a:endParaRPr lang="en-HK" b="1" dirty="0"/>
          </a:p>
        </p:txBody>
      </p:sp>
      <p:pic>
        <p:nvPicPr>
          <p:cNvPr id="8" name="Picture 7" descr="A large tree stumps in a forest&#10;&#10;AI-generated content may be incorrect.">
            <a:extLst>
              <a:ext uri="{FF2B5EF4-FFF2-40B4-BE49-F238E27FC236}">
                <a16:creationId xmlns:a16="http://schemas.microsoft.com/office/drawing/2014/main" id="{086D4E78-3779-077A-ABAD-0A028704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309" y="4721356"/>
            <a:ext cx="2711451" cy="1783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3BE82E-D95C-C1A0-82D5-45870AB83789}"/>
              </a:ext>
            </a:extLst>
          </p:cNvPr>
          <p:cNvSpPr txBox="1"/>
          <p:nvPr/>
        </p:nvSpPr>
        <p:spPr>
          <a:xfrm>
            <a:off x="8653401" y="634176"/>
            <a:ext cx="307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/>
              <a:t>二氧化碳</a:t>
            </a:r>
            <a:endParaRPr lang="en-US" altLang="zh-TW" b="1" dirty="0"/>
          </a:p>
          <a:p>
            <a:pPr algn="ctr"/>
            <a:r>
              <a:rPr lang="en-HK" b="1" dirty="0"/>
              <a:t>(Carbon Dioxide) (CO</a:t>
            </a:r>
            <a:r>
              <a:rPr lang="en-US" altLang="zh-TW" sz="1800" b="1" baseline="-25000" dirty="0"/>
              <a:t>2</a:t>
            </a:r>
            <a:r>
              <a:rPr lang="en-HK" b="1" dirty="0"/>
              <a:t>)</a:t>
            </a:r>
          </a:p>
        </p:txBody>
      </p:sp>
      <p:pic>
        <p:nvPicPr>
          <p:cNvPr id="10" name="Picture 6" descr="堆填區.jpg">
            <a:extLst>
              <a:ext uri="{FF2B5EF4-FFF2-40B4-BE49-F238E27FC236}">
                <a16:creationId xmlns:a16="http://schemas.microsoft.com/office/drawing/2014/main" id="{2D761180-6B37-9685-7EDF-4F597D216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96" y="2062239"/>
            <a:ext cx="2538956" cy="135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8C4F8-E20D-C0D2-8BA7-610384C44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96" y="3738639"/>
            <a:ext cx="2538956" cy="1714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8F2CB3-F699-9ECB-FC44-BB1E1F242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881" y="1318853"/>
            <a:ext cx="2524136" cy="1603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D8384-7989-71E4-E78B-DB0653DCF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736" y="3066654"/>
            <a:ext cx="2381368" cy="157765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5B5AFC-7020-E238-0544-942FD0645DD4}"/>
              </a:ext>
            </a:extLst>
          </p:cNvPr>
          <p:cNvCxnSpPr>
            <a:cxnSpLocks/>
          </p:cNvCxnSpPr>
          <p:nvPr/>
        </p:nvCxnSpPr>
        <p:spPr>
          <a:xfrm flipV="1">
            <a:off x="6975613" y="1397828"/>
            <a:ext cx="1849702" cy="2072830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B7D49BC-C9E1-4E57-E737-BA22792A02D4}"/>
              </a:ext>
            </a:extLst>
          </p:cNvPr>
          <p:cNvSpPr/>
          <p:nvPr/>
        </p:nvSpPr>
        <p:spPr>
          <a:xfrm>
            <a:off x="487352" y="5736452"/>
            <a:ext cx="3495013" cy="743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</a:rPr>
              <a:t>那什麼是碳排放呢</a:t>
            </a:r>
            <a:r>
              <a:rPr lang="en-HK" altLang="zh-TW" sz="2400" dirty="0">
                <a:solidFill>
                  <a:schemeClr val="tx1"/>
                </a:solidFill>
              </a:rPr>
              <a:t>?</a:t>
            </a:r>
            <a:endParaRPr lang="en-HK" sz="2400" dirty="0">
              <a:solidFill>
                <a:schemeClr val="tx1"/>
              </a:solidFill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B2D18116-5A3E-2CDE-40B3-49EDCD09E70A}"/>
              </a:ext>
            </a:extLst>
          </p:cNvPr>
          <p:cNvSpPr txBox="1">
            <a:spLocks/>
          </p:cNvSpPr>
          <p:nvPr/>
        </p:nvSpPr>
        <p:spPr>
          <a:xfrm>
            <a:off x="239865" y="237595"/>
            <a:ext cx="7882253" cy="719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全球人為溫室氣體的排放 </a:t>
            </a:r>
            <a:r>
              <a:rPr lang="en-US" altLang="zh-TW" b="1" dirty="0"/>
              <a:t>(2023)</a:t>
            </a:r>
            <a:endParaRPr 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78066FA-4E33-4962-2E11-DFFFEB6BBA98}"/>
              </a:ext>
            </a:extLst>
          </p:cNvPr>
          <p:cNvSpPr txBox="1"/>
          <p:nvPr/>
        </p:nvSpPr>
        <p:spPr>
          <a:xfrm>
            <a:off x="6559291" y="2777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1" name="Straight Connector 32">
            <a:extLst>
              <a:ext uri="{FF2B5EF4-FFF2-40B4-BE49-F238E27FC236}">
                <a16:creationId xmlns:a16="http://schemas.microsoft.com/office/drawing/2014/main" id="{BB6B79ED-80E8-9401-246B-50A7D8B2D53A}"/>
              </a:ext>
            </a:extLst>
          </p:cNvPr>
          <p:cNvCxnSpPr>
            <a:cxnSpLocks/>
          </p:cNvCxnSpPr>
          <p:nvPr/>
        </p:nvCxnSpPr>
        <p:spPr>
          <a:xfrm flipH="1" flipV="1">
            <a:off x="2563780" y="1708698"/>
            <a:ext cx="1789727" cy="1188713"/>
          </a:xfrm>
          <a:prstGeom prst="line">
            <a:avLst/>
          </a:prstGeom>
          <a:ln w="3810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3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E4BBDB-EC3A-814E-DA7F-2334DCF4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74" y="281922"/>
            <a:ext cx="10515600" cy="1325563"/>
          </a:xfrm>
        </p:spPr>
        <p:txBody>
          <a:bodyPr/>
          <a:lstStyle/>
          <a:p>
            <a:r>
              <a:rPr lang="zh-TW" altLang="en-US" dirty="0"/>
              <a:t>顏色的運用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C4CDA0-E5E7-7595-24D6-B8D2433C9D11}"/>
              </a:ext>
            </a:extLst>
          </p:cNvPr>
          <p:cNvSpPr txBox="1">
            <a:spLocks/>
          </p:cNvSpPr>
          <p:nvPr/>
        </p:nvSpPr>
        <p:spPr>
          <a:xfrm>
            <a:off x="769374" y="5033129"/>
            <a:ext cx="3033250" cy="1347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242424"/>
                </a:solidFill>
                <a:latin typeface="+mj-ea"/>
                <a:ea typeface="+mj-ea"/>
              </a:rPr>
              <a:t>刺激開心、樂觀、活力的情緒</a:t>
            </a:r>
            <a:endParaRPr lang="en-US" altLang="zh-TW" sz="2400" dirty="0">
              <a:solidFill>
                <a:srgbClr val="242424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242424"/>
                </a:solidFill>
                <a:latin typeface="+mj-ea"/>
                <a:ea typeface="+mj-ea"/>
              </a:rPr>
              <a:t>會刺激注意力</a:t>
            </a:r>
          </a:p>
          <a:p>
            <a:endParaRPr lang="en-HK" sz="2400" dirty="0"/>
          </a:p>
        </p:txBody>
      </p:sp>
      <p:pic>
        <p:nvPicPr>
          <p:cNvPr id="8" name="Picture 5" descr="A drawing of a sad drop of water&#10;&#10;AI-generated content may be incorrect.">
            <a:extLst>
              <a:ext uri="{FF2B5EF4-FFF2-40B4-BE49-F238E27FC236}">
                <a16:creationId xmlns:a16="http://schemas.microsoft.com/office/drawing/2014/main" id="{B053D36A-6356-7685-E735-48DDDAB47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13" y="281922"/>
            <a:ext cx="3088452" cy="43163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7608C5-15BB-86AB-0C8E-258A628AB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32" y="5094940"/>
            <a:ext cx="3473986" cy="15665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242424"/>
                </a:solidFill>
                <a:latin typeface="+mj-ea"/>
                <a:ea typeface="+mj-ea"/>
              </a:rPr>
              <a:t>有安撫、冷靜的效果</a:t>
            </a:r>
            <a:endParaRPr lang="en-US" altLang="zh-TW" sz="2400" dirty="0">
              <a:solidFill>
                <a:srgbClr val="242424"/>
              </a:solidFill>
              <a:latin typeface="+mj-ea"/>
              <a:ea typeface="+mj-ea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400" dirty="0">
                <a:solidFill>
                  <a:srgbClr val="242424"/>
                </a:solidFill>
                <a:latin typeface="+mj-ea"/>
                <a:ea typeface="+mj-ea"/>
              </a:rPr>
              <a:t>散發出悲傷的味道</a:t>
            </a:r>
            <a:endParaRPr lang="en-HK" altLang="zh-TW" sz="2400" dirty="0">
              <a:solidFill>
                <a:srgbClr val="242424"/>
              </a:solidFill>
              <a:latin typeface="+mj-ea"/>
              <a:ea typeface="+mj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23F05-6DE0-9B82-CDCF-7A188FB38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548" y="1548079"/>
            <a:ext cx="3088452" cy="3044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D74C93-7A70-7FF6-EB88-EAA6BD5C8761}"/>
              </a:ext>
            </a:extLst>
          </p:cNvPr>
          <p:cNvSpPr txBox="1"/>
          <p:nvPr/>
        </p:nvSpPr>
        <p:spPr>
          <a:xfrm>
            <a:off x="769374" y="1960879"/>
            <a:ext cx="141224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暖</a:t>
            </a:r>
            <a:r>
              <a:rPr lang="zh-TW" altLang="en-US" sz="3200" b="1" dirty="0">
                <a:solidFill>
                  <a:srgbClr val="FFC000"/>
                </a:solidFill>
              </a:rPr>
              <a:t>色</a:t>
            </a:r>
            <a:r>
              <a:rPr lang="zh-TW" altLang="en-US" sz="3200" b="1" dirty="0">
                <a:solidFill>
                  <a:srgbClr val="FFFF00"/>
                </a:solidFill>
              </a:rPr>
              <a:t>調</a:t>
            </a:r>
            <a:endParaRPr lang="en-HK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6274E-EDA3-AC17-326B-7D0AE7AEF2AE}"/>
              </a:ext>
            </a:extLst>
          </p:cNvPr>
          <p:cNvSpPr txBox="1"/>
          <p:nvPr/>
        </p:nvSpPr>
        <p:spPr>
          <a:xfrm>
            <a:off x="6519934" y="3759199"/>
            <a:ext cx="1412240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</a:rPr>
              <a:t>冷</a:t>
            </a:r>
            <a:r>
              <a:rPr lang="zh-TW" altLang="en-US" sz="3200" b="1" dirty="0">
                <a:solidFill>
                  <a:schemeClr val="accent5"/>
                </a:solidFill>
              </a:rPr>
              <a:t>色</a:t>
            </a:r>
            <a:r>
              <a:rPr lang="zh-TW" altLang="en-US" sz="3200" b="1" dirty="0">
                <a:solidFill>
                  <a:schemeClr val="accent6"/>
                </a:solidFill>
              </a:rPr>
              <a:t>調</a:t>
            </a:r>
            <a:endParaRPr lang="en-HK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97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E4BBDB-EC3A-814E-DA7F-2334DCF4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7" y="161675"/>
            <a:ext cx="10515600" cy="1325563"/>
          </a:xfrm>
        </p:spPr>
        <p:txBody>
          <a:bodyPr/>
          <a:lstStyle/>
          <a:p>
            <a:r>
              <a:rPr lang="zh-TW" altLang="en-US" dirty="0"/>
              <a:t>文字大小、排版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31EF65-6A96-F59E-D0DD-C64F1C32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7361" y="1340529"/>
            <a:ext cx="5038072" cy="3752305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可考慮的因素：</a:t>
            </a:r>
            <a:endParaRPr lang="en-US" altLang="zh-TW" sz="32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/>
              <a:t>觀看距離</a:t>
            </a:r>
            <a:endParaRPr lang="en-US" altLang="zh-TW" sz="28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/>
              <a:t>決定所需突顯的內容</a:t>
            </a:r>
            <a:endParaRPr lang="en-US" altLang="zh-TW" sz="2800" dirty="0"/>
          </a:p>
          <a:p>
            <a:pPr marL="914400" lvl="1" indent="-457200">
              <a:buFont typeface="+mj-lt"/>
              <a:buAutoNum type="arabicPeriod"/>
            </a:pPr>
            <a:r>
              <a:rPr lang="zh-TW" altLang="en-US" sz="2800" dirty="0"/>
              <a:t>標題與內文字體大小按重要性安排</a:t>
            </a:r>
            <a:endParaRPr lang="en-US" altLang="zh-TW" sz="2800" dirty="0"/>
          </a:p>
          <a:p>
            <a:r>
              <a:rPr lang="zh-TW" altLang="en-US" sz="3200" dirty="0"/>
              <a:t>文字盡量避免與圖片重疊</a:t>
            </a:r>
            <a:endParaRPr lang="en-US" sz="3200" dirty="0"/>
          </a:p>
        </p:txBody>
      </p:sp>
      <p:pic>
        <p:nvPicPr>
          <p:cNvPr id="8" name="Picture 3" descr="A poster with people drawing on paper&#10;&#10;AI-generated content may be incorrect.">
            <a:extLst>
              <a:ext uri="{FF2B5EF4-FFF2-40B4-BE49-F238E27FC236}">
                <a16:creationId xmlns:a16="http://schemas.microsoft.com/office/drawing/2014/main" id="{4D9A12CF-8C41-834C-8812-4B320EFD0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739" y="1487238"/>
            <a:ext cx="4171798" cy="521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47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BE7641-7D31-62BD-3C78-745B69A049E1}"/>
              </a:ext>
            </a:extLst>
          </p:cNvPr>
          <p:cNvSpPr txBox="1">
            <a:spLocks/>
          </p:cNvSpPr>
          <p:nvPr/>
        </p:nvSpPr>
        <p:spPr>
          <a:xfrm>
            <a:off x="838198" y="5812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腦震盪練習（二）：海報／標語設計</a:t>
            </a:r>
            <a:endParaRPr lang="en-HK" dirty="0"/>
          </a:p>
        </p:txBody>
      </p: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DC8125A9-E24F-86D9-0EF1-2DEA57332416}"/>
              </a:ext>
            </a:extLst>
          </p:cNvPr>
          <p:cNvSpPr/>
          <p:nvPr/>
        </p:nvSpPr>
        <p:spPr>
          <a:xfrm>
            <a:off x="1111044" y="1849534"/>
            <a:ext cx="8750711" cy="1386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</a:rPr>
              <a:t>任務：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就上一節討論的活動，在</a:t>
            </a:r>
            <a:r>
              <a:rPr lang="en-US" altLang="zh-TW" sz="2400" dirty="0">
                <a:solidFill>
                  <a:schemeClr val="accent4">
                    <a:lumMod val="50000"/>
                  </a:schemeClr>
                </a:solidFill>
              </a:rPr>
              <a:t>A3</a:t>
            </a:r>
            <a:r>
              <a:rPr lang="zh-TW" altLang="en-US" sz="2400" dirty="0">
                <a:solidFill>
                  <a:schemeClr val="accent4">
                    <a:lumMod val="50000"/>
                  </a:schemeClr>
                </a:solidFill>
              </a:rPr>
              <a:t>紙上設計一張海報／標語，以張貼在學校壁報板</a:t>
            </a:r>
            <a:endParaRPr lang="en-HK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48696FDF-C381-9449-ADC6-DD1C90F7C7CF}"/>
              </a:ext>
            </a:extLst>
          </p:cNvPr>
          <p:cNvSpPr/>
          <p:nvPr/>
        </p:nvSpPr>
        <p:spPr>
          <a:xfrm>
            <a:off x="1111044" y="3577591"/>
            <a:ext cx="3198713" cy="698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</a:rPr>
              <a:t>討論時間：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20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EE05DF2B-CFE8-1FAA-580A-134A7A417D25}"/>
              </a:ext>
            </a:extLst>
          </p:cNvPr>
          <p:cNvSpPr/>
          <p:nvPr/>
        </p:nvSpPr>
        <p:spPr>
          <a:xfrm>
            <a:off x="1111044" y="4616315"/>
            <a:ext cx="3198713" cy="698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chemeClr val="accent5">
                    <a:lumMod val="50000"/>
                  </a:schemeClr>
                </a:solidFill>
              </a:rPr>
              <a:t>匯報時間：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每組</a:t>
            </a:r>
            <a:r>
              <a:rPr lang="en-US" altLang="zh-TW" sz="24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zh-TW" altLang="en-US" sz="2400" dirty="0">
                <a:solidFill>
                  <a:schemeClr val="accent5">
                    <a:lumMod val="50000"/>
                  </a:schemeClr>
                </a:solidFill>
              </a:rPr>
              <a:t>分鐘</a:t>
            </a:r>
            <a:endParaRPr lang="en-HK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3" descr="A poster with people drawing on paper&#10;&#10;AI-generated content may be incorrect.">
            <a:extLst>
              <a:ext uri="{FF2B5EF4-FFF2-40B4-BE49-F238E27FC236}">
                <a16:creationId xmlns:a16="http://schemas.microsoft.com/office/drawing/2014/main" id="{A6782913-FEB2-87C8-28A0-1DB57EAD6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601" y="3429000"/>
            <a:ext cx="2379593" cy="2971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E3CC2-2B46-48BC-83C6-50BC30B1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778" y="3364941"/>
            <a:ext cx="2670787" cy="30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FDA1-78FD-CC9F-DB86-D137CE5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60" y="110962"/>
            <a:ext cx="10515600" cy="1325563"/>
          </a:xfrm>
        </p:spPr>
        <p:txBody>
          <a:bodyPr/>
          <a:lstStyle/>
          <a:p>
            <a:r>
              <a:rPr lang="zh-TW" altLang="en-US" dirty="0"/>
              <a:t>環保風紀計劃參考資料</a:t>
            </a:r>
            <a:endParaRPr lang="en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7BCCD-1859-0B17-0E5C-00E213E54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308" y="1407706"/>
            <a:ext cx="3178543" cy="448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A5C21D-8D5E-F3D3-5AD5-F55D26841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84" y="1378129"/>
            <a:ext cx="3170619" cy="4482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CA23DC-FCFD-86C4-9BC0-A3319C8D2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238357"/>
            <a:ext cx="5373737" cy="34034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D25AA5-A308-CEAC-BDAC-91703E1C89B8}"/>
              </a:ext>
            </a:extLst>
          </p:cNvPr>
          <p:cNvSpPr txBox="1"/>
          <p:nvPr/>
        </p:nvSpPr>
        <p:spPr>
          <a:xfrm>
            <a:off x="2488683" y="5956925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計劃手冊</a:t>
            </a:r>
            <a:endParaRPr lang="en-HK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6CB616-FD23-3F5B-947F-544D1799692E}"/>
              </a:ext>
            </a:extLst>
          </p:cNvPr>
          <p:cNvSpPr txBox="1"/>
          <p:nvPr/>
        </p:nvSpPr>
        <p:spPr>
          <a:xfrm>
            <a:off x="8572600" y="3641850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經驗分享片段</a:t>
            </a:r>
            <a:endParaRPr lang="en-HK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DDC809-D23B-DBF2-DACB-28B2EA22B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655" y="4588994"/>
            <a:ext cx="1943371" cy="19243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4483B3-78BC-DCAA-7C86-6F38369A1FD9}"/>
              </a:ext>
            </a:extLst>
          </p:cNvPr>
          <p:cNvSpPr txBox="1"/>
          <p:nvPr/>
        </p:nvSpPr>
        <p:spPr>
          <a:xfrm>
            <a:off x="8572600" y="4122706"/>
            <a:ext cx="16662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計劃網站</a:t>
            </a:r>
            <a:endParaRPr lang="en-HK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8176E4-8D87-15AD-091F-61F3FF486D8F}"/>
              </a:ext>
            </a:extLst>
          </p:cNvPr>
          <p:cNvSpPr txBox="1"/>
          <p:nvPr/>
        </p:nvSpPr>
        <p:spPr>
          <a:xfrm>
            <a:off x="6917325" y="6413711"/>
            <a:ext cx="5274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https://school.ecc.org.hk/tc/programmes/gpp.html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62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A0FD-47F6-3D95-8DA5-86C6600A6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58" y="2685537"/>
            <a:ext cx="10515600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zh-TW" altLang="en-US" dirty="0"/>
              <a:t>完</a:t>
            </a: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495124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F492B9-9488-DA11-DB4E-FDCD1706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498"/>
            <a:ext cx="10515600" cy="1325563"/>
          </a:xfrm>
        </p:spPr>
        <p:txBody>
          <a:bodyPr/>
          <a:lstStyle/>
          <a:p>
            <a:r>
              <a:rPr lang="zh-TW" altLang="en-US" dirty="0"/>
              <a:t>香港的全年平均氣溫變化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11035D-4445-F1DD-9B1C-9F9672C14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58" y="1745061"/>
            <a:ext cx="4295274" cy="4029743"/>
          </a:xfrm>
        </p:spPr>
        <p:txBody>
          <a:bodyPr/>
          <a:lstStyle/>
          <a:p>
            <a:r>
              <a:rPr lang="zh-TW" altLang="en-US" dirty="0"/>
              <a:t>香港平均溫度正在上升</a:t>
            </a:r>
            <a:endParaRPr lang="en-US" altLang="zh-TW" dirty="0"/>
          </a:p>
          <a:p>
            <a:r>
              <a:rPr lang="zh-TW" altLang="en-US" sz="2800" dirty="0">
                <a:solidFill>
                  <a:srgbClr val="FF0000"/>
                </a:solidFill>
              </a:rPr>
              <a:t>紅色斜線呢</a:t>
            </a:r>
            <a:r>
              <a:rPr lang="en-HK" altLang="zh-TW" sz="2800" dirty="0">
                <a:solidFill>
                  <a:srgbClr val="FF0000"/>
                </a:solidFill>
              </a:rPr>
              <a:t>?</a:t>
            </a:r>
          </a:p>
          <a:p>
            <a:endParaRPr lang="en-HK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18B29C-5BA3-7581-240B-C5BEEA37B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3765" y="6354409"/>
            <a:ext cx="1708236" cy="2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7" rIns="91370" bIns="45687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9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defTabSz="911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資料來源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: 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香港天文台</a:t>
            </a:r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3" descr="A graph with blue lines and red text&#10;&#10;AI-generated content may be incorrect.">
            <a:extLst>
              <a:ext uri="{FF2B5EF4-FFF2-40B4-BE49-F238E27FC236}">
                <a16:creationId xmlns:a16="http://schemas.microsoft.com/office/drawing/2014/main" id="{248AC328-291B-380B-AE7A-50DA2041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474" y="1745061"/>
            <a:ext cx="7058526" cy="4611202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53E76C5-EEE8-15CB-A487-BFDF11C52044}"/>
              </a:ext>
            </a:extLst>
          </p:cNvPr>
          <p:cNvSpPr/>
          <p:nvPr/>
        </p:nvSpPr>
        <p:spPr>
          <a:xfrm>
            <a:off x="607595" y="3552822"/>
            <a:ext cx="4114800" cy="995680"/>
          </a:xfrm>
          <a:prstGeom prst="flowChartTerminator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b="1" dirty="0">
                <a:solidFill>
                  <a:schemeClr val="tx1"/>
                </a:solidFill>
              </a:rPr>
              <a:t>1995</a:t>
            </a:r>
            <a:r>
              <a:rPr lang="zh-TW" altLang="en-US" b="1" dirty="0">
                <a:solidFill>
                  <a:schemeClr val="tx1"/>
                </a:solidFill>
              </a:rPr>
              <a:t>年後溫度上升比預期更快</a:t>
            </a:r>
            <a:endParaRPr lang="en-HK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2BE02CF-DB07-5E87-A6A1-732891934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2740" y="157697"/>
            <a:ext cx="2506122" cy="1928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2F456-6BFB-5275-84A1-AC5504335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57" y="1514729"/>
            <a:ext cx="3320358" cy="2250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5B444B-DBA0-79FF-858E-08A38330CB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515"/>
          <a:stretch>
            <a:fillRect/>
          </a:stretch>
        </p:blipFill>
        <p:spPr>
          <a:xfrm>
            <a:off x="8149686" y="4410921"/>
            <a:ext cx="3618235" cy="2203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6ACFB-91D2-0357-8792-1ABA02C20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291" y="3888611"/>
            <a:ext cx="3465325" cy="23102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E9F607-9E87-966B-524B-9EB45D06F8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7352" y="4739650"/>
            <a:ext cx="2791595" cy="1976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5AF177-C1B9-34A6-C9AF-6FD1624E9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6654" y="2487459"/>
            <a:ext cx="1938691" cy="19676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4DAD91-9CAE-4202-EE9F-2A09C22490CC}"/>
              </a:ext>
            </a:extLst>
          </p:cNvPr>
          <p:cNvSpPr txBox="1"/>
          <p:nvPr/>
        </p:nvSpPr>
        <p:spPr>
          <a:xfrm>
            <a:off x="8766467" y="3940513"/>
            <a:ext cx="300145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兩極冰川與高山積雪融化</a:t>
            </a:r>
            <a:endParaRPr lang="en-H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839E7-7256-2C02-6FFC-1FBD5BDAABDE}"/>
              </a:ext>
            </a:extLst>
          </p:cNvPr>
          <p:cNvSpPr txBox="1"/>
          <p:nvPr/>
        </p:nvSpPr>
        <p:spPr>
          <a:xfrm>
            <a:off x="7342827" y="123180"/>
            <a:ext cx="13430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農作物失收</a:t>
            </a:r>
            <a:endParaRPr lang="en-HK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0E198E-6691-90E6-7110-FD61B31ACB34}"/>
              </a:ext>
            </a:extLst>
          </p:cNvPr>
          <p:cNvSpPr txBox="1"/>
          <p:nvPr/>
        </p:nvSpPr>
        <p:spPr>
          <a:xfrm>
            <a:off x="6402523" y="5968127"/>
            <a:ext cx="138262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乾旱與</a:t>
            </a:r>
            <a:endParaRPr lang="en-US" altLang="zh-TW" dirty="0"/>
          </a:p>
          <a:p>
            <a:pPr algn="ctr"/>
            <a:r>
              <a:rPr lang="zh-TW" altLang="en-US" dirty="0"/>
              <a:t>水資源危機</a:t>
            </a:r>
            <a:endParaRPr lang="en-H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6EEC37-9C6D-7386-5557-36FF5880724E}"/>
              </a:ext>
            </a:extLst>
          </p:cNvPr>
          <p:cNvSpPr txBox="1"/>
          <p:nvPr/>
        </p:nvSpPr>
        <p:spPr>
          <a:xfrm>
            <a:off x="218291" y="6245126"/>
            <a:ext cx="13430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天災頻繁</a:t>
            </a:r>
            <a:endParaRPr lang="en-HK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0B3675-D04D-25DA-4B90-D5D7B6C90C29}"/>
              </a:ext>
            </a:extLst>
          </p:cNvPr>
          <p:cNvSpPr txBox="1"/>
          <p:nvPr/>
        </p:nvSpPr>
        <p:spPr>
          <a:xfrm>
            <a:off x="2102698" y="1110293"/>
            <a:ext cx="184465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氣候難民的出現</a:t>
            </a:r>
            <a:endParaRPr lang="en-HK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3792C1-8A6A-73E4-1187-F7C177B9C4A0}"/>
              </a:ext>
            </a:extLst>
          </p:cNvPr>
          <p:cNvCxnSpPr>
            <a:cxnSpLocks/>
          </p:cNvCxnSpPr>
          <p:nvPr/>
        </p:nvCxnSpPr>
        <p:spPr>
          <a:xfrm flipH="1" flipV="1">
            <a:off x="3746123" y="2651760"/>
            <a:ext cx="1236819" cy="1276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22EAED-9374-D5F9-9847-3F70D403F40B}"/>
              </a:ext>
            </a:extLst>
          </p:cNvPr>
          <p:cNvCxnSpPr>
            <a:cxnSpLocks/>
          </p:cNvCxnSpPr>
          <p:nvPr/>
        </p:nvCxnSpPr>
        <p:spPr>
          <a:xfrm flipH="1">
            <a:off x="3746123" y="3877749"/>
            <a:ext cx="1194167" cy="5434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796D77-A1C8-4FDE-1C67-CA8CB595129C}"/>
              </a:ext>
            </a:extLst>
          </p:cNvPr>
          <p:cNvCxnSpPr>
            <a:cxnSpLocks/>
          </p:cNvCxnSpPr>
          <p:nvPr/>
        </p:nvCxnSpPr>
        <p:spPr>
          <a:xfrm flipH="1">
            <a:off x="5816163" y="4480312"/>
            <a:ext cx="232152" cy="2293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0E6A5DC-F376-97D3-9EFF-C594967B8DAC}"/>
              </a:ext>
            </a:extLst>
          </p:cNvPr>
          <p:cNvCxnSpPr>
            <a:cxnSpLocks/>
          </p:cNvCxnSpPr>
          <p:nvPr/>
        </p:nvCxnSpPr>
        <p:spPr>
          <a:xfrm flipV="1">
            <a:off x="7159266" y="2550421"/>
            <a:ext cx="761150" cy="3350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69026A3-D86E-063C-812E-EBF7938D0BB7}"/>
              </a:ext>
            </a:extLst>
          </p:cNvPr>
          <p:cNvCxnSpPr>
            <a:cxnSpLocks/>
          </p:cNvCxnSpPr>
          <p:nvPr/>
        </p:nvCxnSpPr>
        <p:spPr>
          <a:xfrm flipH="1" flipV="1">
            <a:off x="5816163" y="2153903"/>
            <a:ext cx="205940" cy="265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16BE05-A240-D7F4-1D38-82F9265C8C64}"/>
              </a:ext>
            </a:extLst>
          </p:cNvPr>
          <p:cNvCxnSpPr>
            <a:cxnSpLocks/>
          </p:cNvCxnSpPr>
          <p:nvPr/>
        </p:nvCxnSpPr>
        <p:spPr>
          <a:xfrm>
            <a:off x="7263384" y="3956935"/>
            <a:ext cx="750956" cy="4981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標題 1">
            <a:extLst>
              <a:ext uri="{FF2B5EF4-FFF2-40B4-BE49-F238E27FC236}">
                <a16:creationId xmlns:a16="http://schemas.microsoft.com/office/drawing/2014/main" id="{39B26075-7A5F-1975-59C8-BEB1A683B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973" y="24206"/>
            <a:ext cx="7385431" cy="1325563"/>
          </a:xfrm>
        </p:spPr>
        <p:txBody>
          <a:bodyPr/>
          <a:lstStyle/>
          <a:p>
            <a:r>
              <a:rPr lang="zh-TW" altLang="en-US" dirty="0"/>
              <a:t>持續高碳排放</a:t>
            </a:r>
            <a:r>
              <a:rPr lang="en-HK" altLang="zh-TW" dirty="0"/>
              <a:t> ……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D301BE-9A1C-62C7-1291-16FABCAA6A8B}"/>
              </a:ext>
            </a:extLst>
          </p:cNvPr>
          <p:cNvSpPr txBox="1"/>
          <p:nvPr/>
        </p:nvSpPr>
        <p:spPr>
          <a:xfrm>
            <a:off x="10565007" y="399746"/>
            <a:ext cx="13430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海平面上升</a:t>
            </a:r>
            <a:endParaRPr lang="en-HK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09D43B3-3C48-EB1D-280E-E9A14C1DD4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865" y="910731"/>
            <a:ext cx="250567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Image result for å±±ç«¹é¢±é¢¨æè±">
            <a:extLst>
              <a:ext uri="{FF2B5EF4-FFF2-40B4-BE49-F238E27FC236}">
                <a16:creationId xmlns:a16="http://schemas.microsoft.com/office/drawing/2014/main" id="{CD4E030F-D02C-4EE5-4C79-62E962369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05" y="18137"/>
            <a:ext cx="3717989" cy="224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7884C3-EA0C-82F9-BA96-122AB310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6655" y="4662692"/>
            <a:ext cx="4289923" cy="2127802"/>
          </a:xfrm>
          <a:prstGeom prst="rect">
            <a:avLst/>
          </a:prstGeom>
        </p:spPr>
      </p:pic>
      <p:pic>
        <p:nvPicPr>
          <p:cNvPr id="28674" name="Picture 2" descr="Image result for å±±ç«¹é¢±é¢¨æè±">
            <a:extLst>
              <a:ext uri="{FF2B5EF4-FFF2-40B4-BE49-F238E27FC236}">
                <a16:creationId xmlns:a16="http://schemas.microsoft.com/office/drawing/2014/main" id="{EFD01653-FFF9-56CF-DEFB-9C91737A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15" y="1"/>
            <a:ext cx="3980685" cy="297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Image result for NEW YORK SUBWAY SANDY">
            <a:extLst>
              <a:ext uri="{FF2B5EF4-FFF2-40B4-BE49-F238E27FC236}">
                <a16:creationId xmlns:a16="http://schemas.microsoft.com/office/drawing/2014/main" id="{6515F6FE-FB6E-421E-6549-8988089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249" y="4271243"/>
            <a:ext cx="3602037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8" descr="Image result for NEW YORK SUBWAY SANDY">
            <a:extLst>
              <a:ext uri="{FF2B5EF4-FFF2-40B4-BE49-F238E27FC236}">
                <a16:creationId xmlns:a16="http://schemas.microsoft.com/office/drawing/2014/main" id="{0E20C0B6-2A0D-FD6E-4A7F-56EFEC37D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4" name="AutoShape 10" descr="Image result for NEW YORK SUBWAY SANDY">
            <a:extLst>
              <a:ext uri="{FF2B5EF4-FFF2-40B4-BE49-F238E27FC236}">
                <a16:creationId xmlns:a16="http://schemas.microsoft.com/office/drawing/2014/main" id="{CDD46605-7BB9-B6BD-67A4-C94F134E6C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sp>
        <p:nvSpPr>
          <p:cNvPr id="53255" name="AutoShape 12" descr="Image result for NEW YORK SUBWAY SANDY">
            <a:extLst>
              <a:ext uri="{FF2B5EF4-FFF2-40B4-BE49-F238E27FC236}">
                <a16:creationId xmlns:a16="http://schemas.microsoft.com/office/drawing/2014/main" id="{B3C5901D-4FE8-936D-F472-13FEBE181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2875"/>
            <a:ext cx="304800" cy="3032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45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zh-TW" altLang="en-US" sz="1633">
              <a:latin typeface="Arial" panose="020B0604020202020204" pitchFamily="34" charset="0"/>
            </a:endParaRPr>
          </a:p>
        </p:txBody>
      </p:sp>
      <p:pic>
        <p:nvPicPr>
          <p:cNvPr id="28680" name="Picture 14" descr="Image result for NEW YORK SUBWAY SANDY">
            <a:extLst>
              <a:ext uri="{FF2B5EF4-FFF2-40B4-BE49-F238E27FC236}">
                <a16:creationId xmlns:a16="http://schemas.microsoft.com/office/drawing/2014/main" id="{1B4EC66E-2923-FA20-8CE3-B358F68B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221" y="3982683"/>
            <a:ext cx="4167344" cy="2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78B119-C88F-FFE2-E75B-C0644C325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095" y="2263556"/>
            <a:ext cx="4167344" cy="23308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B194F5-A5DF-769B-2A42-25B4B6EA39D6}"/>
              </a:ext>
            </a:extLst>
          </p:cNvPr>
          <p:cNvSpPr/>
          <p:nvPr/>
        </p:nvSpPr>
        <p:spPr>
          <a:xfrm>
            <a:off x="0" y="2625214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70E560-FF6F-F25B-F77C-9565BEC5AE9C}"/>
              </a:ext>
            </a:extLst>
          </p:cNvPr>
          <p:cNvSpPr/>
          <p:nvPr/>
        </p:nvSpPr>
        <p:spPr>
          <a:xfrm>
            <a:off x="11028016" y="2802194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7DCD72-4FAF-BCC3-EFD9-AAD946927085}"/>
              </a:ext>
            </a:extLst>
          </p:cNvPr>
          <p:cNvSpPr/>
          <p:nvPr/>
        </p:nvSpPr>
        <p:spPr>
          <a:xfrm>
            <a:off x="11028016" y="6228864"/>
            <a:ext cx="1061884" cy="35396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dirty="0">
                <a:solidFill>
                  <a:schemeClr val="tx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2012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961ECA-4AAA-0022-5F69-7EE53F127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076" y="-58433"/>
            <a:ext cx="4167344" cy="239913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9D893E-C0E6-CA3D-F87B-57CB0D02FDB9}"/>
              </a:ext>
            </a:extLst>
          </p:cNvPr>
          <p:cNvSpPr txBox="1"/>
          <p:nvPr/>
        </p:nvSpPr>
        <p:spPr>
          <a:xfrm>
            <a:off x="3395811" y="6544631"/>
            <a:ext cx="26254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資料來源</a:t>
            </a:r>
            <a:r>
              <a:rPr lang="en-HK" altLang="zh-TW" sz="1200" dirty="0"/>
              <a:t>: </a:t>
            </a:r>
            <a:r>
              <a:rPr lang="zh-TW" altLang="en-US" sz="1200" dirty="0"/>
              <a:t>香港政府統計處；</a:t>
            </a:r>
            <a:r>
              <a:rPr lang="en-US" altLang="zh-TW" sz="1200" dirty="0"/>
              <a:t> Statista</a:t>
            </a:r>
            <a:endParaRPr lang="en-HK" sz="1200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916B77C-DA2C-CE52-8691-58B3156D09BE}"/>
              </a:ext>
            </a:extLst>
          </p:cNvPr>
          <p:cNvSpPr txBox="1">
            <a:spLocks/>
          </p:cNvSpPr>
          <p:nvPr/>
        </p:nvSpPr>
        <p:spPr>
          <a:xfrm>
            <a:off x="435809" y="1150815"/>
            <a:ext cx="7011406" cy="10438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</a:rPr>
              <a:t>個人、活動直接或間接產生的溫室氣體總排放量</a:t>
            </a:r>
          </a:p>
          <a:p>
            <a:r>
              <a:rPr lang="zh-TW" altLang="en-US" sz="2400" dirty="0"/>
              <a:t>以二氧化碳當量 </a:t>
            </a:r>
            <a:r>
              <a:rPr lang="en-US" altLang="zh-TW" sz="2400" dirty="0"/>
              <a:t>(CO</a:t>
            </a:r>
            <a:r>
              <a:rPr lang="en-US" altLang="zh-TW" sz="2400" baseline="-25000" dirty="0"/>
              <a:t>2</a:t>
            </a:r>
            <a:r>
              <a:rPr lang="en-US" altLang="zh-TW" sz="2400" dirty="0"/>
              <a:t>e) </a:t>
            </a:r>
            <a:r>
              <a:rPr lang="zh-TW" altLang="en-US" sz="2400" dirty="0"/>
              <a:t>作單位</a:t>
            </a:r>
            <a:endParaRPr lang="en-US" altLang="zh-TW" sz="24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86BDBF3-2B3C-B51E-3CFB-B188F4B453C1}"/>
              </a:ext>
            </a:extLst>
          </p:cNvPr>
          <p:cNvSpPr txBox="1">
            <a:spLocks/>
          </p:cNvSpPr>
          <p:nvPr/>
        </p:nvSpPr>
        <p:spPr>
          <a:xfrm>
            <a:off x="435809" y="235158"/>
            <a:ext cx="5444611" cy="7874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/>
              <a:t>碳足印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29ECC49-7118-AFCD-6594-D7FA8B1EFC71}"/>
              </a:ext>
            </a:extLst>
          </p:cNvPr>
          <p:cNvGrpSpPr/>
          <p:nvPr/>
        </p:nvGrpSpPr>
        <p:grpSpPr>
          <a:xfrm>
            <a:off x="673506" y="2527564"/>
            <a:ext cx="5229356" cy="3578267"/>
            <a:chOff x="427703" y="2517732"/>
            <a:chExt cx="5229356" cy="3578267"/>
          </a:xfrm>
        </p:grpSpPr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BC94256F-2678-A92E-8D82-B904C92A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01" t="8471" r="46614" b="3760"/>
            <a:stretch/>
          </p:blipFill>
          <p:spPr>
            <a:xfrm>
              <a:off x="1098514" y="2517732"/>
              <a:ext cx="4558545" cy="3578267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95374C3-B23A-AB40-EFA9-03FC69CE3B5E}"/>
                </a:ext>
              </a:extLst>
            </p:cNvPr>
            <p:cNvSpPr/>
            <p:nvPr/>
          </p:nvSpPr>
          <p:spPr>
            <a:xfrm>
              <a:off x="427703" y="2544763"/>
              <a:ext cx="670811" cy="3423031"/>
            </a:xfrm>
            <a:prstGeom prst="rect">
              <a:avLst/>
            </a:prstGeom>
            <a:solidFill>
              <a:srgbClr val="1C838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/>
                <a:t>香港</a:t>
              </a:r>
              <a:endParaRPr lang="en-US" dirty="0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A3B19293-139C-BC37-770A-1EC20933E13E}"/>
              </a:ext>
            </a:extLst>
          </p:cNvPr>
          <p:cNvSpPr/>
          <p:nvPr/>
        </p:nvSpPr>
        <p:spPr>
          <a:xfrm>
            <a:off x="673506" y="6113198"/>
            <a:ext cx="670811" cy="3634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全球</a:t>
            </a:r>
            <a:endParaRPr lang="en-US" dirty="0"/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A1437227-167F-64E1-7A0F-D9041ED86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145645"/>
              </p:ext>
            </p:extLst>
          </p:nvPr>
        </p:nvGraphicFramePr>
        <p:xfrm>
          <a:off x="1373813" y="6115663"/>
          <a:ext cx="45683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442">
                  <a:extLst>
                    <a:ext uri="{9D8B030D-6E8A-4147-A177-3AD203B41FA5}">
                      <a16:colId xmlns:a16="http://schemas.microsoft.com/office/drawing/2014/main" val="98772799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894176190"/>
                    </a:ext>
                  </a:extLst>
                </a:gridCol>
                <a:gridCol w="1783149">
                  <a:extLst>
                    <a:ext uri="{9D8B030D-6E8A-4147-A177-3AD203B41FA5}">
                      <a16:colId xmlns:a16="http://schemas.microsoft.com/office/drawing/2014/main" val="10848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800" b="0" dirty="0"/>
                        <a:t>2023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0" dirty="0"/>
                        <a:t>37 260 000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0" dirty="0"/>
                        <a:t>4.7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51473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143BA94-1A43-3277-0A9C-94F454BCC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437" y="996845"/>
            <a:ext cx="3796912" cy="4980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0E8CD-1812-8374-1304-FC8E67446ACF}"/>
              </a:ext>
            </a:extLst>
          </p:cNvPr>
          <p:cNvSpPr txBox="1"/>
          <p:nvPr/>
        </p:nvSpPr>
        <p:spPr>
          <a:xfrm>
            <a:off x="9165021" y="5736499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廢物</a:t>
            </a:r>
            <a:endParaRPr lang="en-H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6770F-0A93-D579-6CEF-6732579A39F3}"/>
              </a:ext>
            </a:extLst>
          </p:cNvPr>
          <p:cNvSpPr txBox="1"/>
          <p:nvPr/>
        </p:nvSpPr>
        <p:spPr>
          <a:xfrm>
            <a:off x="11087570" y="4081444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回收</a:t>
            </a:r>
            <a:endParaRPr lang="en-HK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5A955-D4B0-AC91-3714-664AFE34C432}"/>
              </a:ext>
            </a:extLst>
          </p:cNvPr>
          <p:cNvSpPr txBox="1"/>
          <p:nvPr/>
        </p:nvSpPr>
        <p:spPr>
          <a:xfrm>
            <a:off x="7447215" y="3084530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運輸</a:t>
            </a:r>
            <a:endParaRPr lang="en-HK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3769E7-E21C-09C3-6E40-9FC572C1AC15}"/>
              </a:ext>
            </a:extLst>
          </p:cNvPr>
          <p:cNvSpPr txBox="1"/>
          <p:nvPr/>
        </p:nvSpPr>
        <p:spPr>
          <a:xfrm>
            <a:off x="9186042" y="567503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碳排</a:t>
            </a:r>
            <a:endParaRPr lang="en-HK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8E6ECA-7B88-A1FA-7712-ED7C4C8465A4}"/>
              </a:ext>
            </a:extLst>
          </p:cNvPr>
          <p:cNvSpPr txBox="1"/>
          <p:nvPr/>
        </p:nvSpPr>
        <p:spPr>
          <a:xfrm>
            <a:off x="7143513" y="2254704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發電</a:t>
            </a:r>
            <a:endParaRPr lang="en-HK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01B2FC-6F18-70C1-775F-C94F5B5A1F84}"/>
              </a:ext>
            </a:extLst>
          </p:cNvPr>
          <p:cNvSpPr txBox="1"/>
          <p:nvPr/>
        </p:nvSpPr>
        <p:spPr>
          <a:xfrm>
            <a:off x="10798536" y="2311097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燃氣</a:t>
            </a:r>
            <a:endParaRPr lang="en-HK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E6F92-1680-1D5C-B90F-AC3F9D4439FD}"/>
              </a:ext>
            </a:extLst>
          </p:cNvPr>
          <p:cNvSpPr txBox="1"/>
          <p:nvPr/>
        </p:nvSpPr>
        <p:spPr>
          <a:xfrm>
            <a:off x="7596878" y="3729690"/>
            <a:ext cx="117463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碳抵消</a:t>
            </a:r>
            <a:endParaRPr lang="en-HK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5A336E-B0F3-3563-52A7-C509EEDAF6D0}"/>
              </a:ext>
            </a:extLst>
          </p:cNvPr>
          <p:cNvSpPr txBox="1"/>
          <p:nvPr/>
        </p:nvSpPr>
        <p:spPr>
          <a:xfrm>
            <a:off x="10940425" y="3011604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燃料</a:t>
            </a:r>
            <a:endParaRPr lang="en-HK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456F2A-9C13-BA86-5B92-5186F1862A1C}"/>
              </a:ext>
            </a:extLst>
          </p:cNvPr>
          <p:cNvSpPr txBox="1"/>
          <p:nvPr/>
        </p:nvSpPr>
        <p:spPr>
          <a:xfrm>
            <a:off x="10223095" y="1115422"/>
            <a:ext cx="86184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用水</a:t>
            </a:r>
            <a:endParaRPr lang="en-HK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64FCA6F-509D-910E-1245-C3C1D200B2DD}"/>
              </a:ext>
            </a:extLst>
          </p:cNvPr>
          <p:cNvCxnSpPr/>
          <p:nvPr/>
        </p:nvCxnSpPr>
        <p:spPr>
          <a:xfrm flipH="1">
            <a:off x="9711559" y="1484754"/>
            <a:ext cx="511536" cy="3755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70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BF6BBBDC-069B-696D-91F0-612EE043F08A}"/>
              </a:ext>
            </a:extLst>
          </p:cNvPr>
          <p:cNvGrpSpPr/>
          <p:nvPr/>
        </p:nvGrpSpPr>
        <p:grpSpPr>
          <a:xfrm>
            <a:off x="-29511" y="12354"/>
            <a:ext cx="6115671" cy="6870360"/>
            <a:chOff x="-3" y="132949"/>
            <a:chExt cx="6115671" cy="687036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CD6A221-AF81-57D5-9983-7C4FFA91F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" r="1622"/>
            <a:stretch/>
          </p:blipFill>
          <p:spPr bwMode="auto">
            <a:xfrm>
              <a:off x="19667" y="132949"/>
              <a:ext cx="6096001" cy="68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3647BDEA-BB5D-5CB8-6086-16BF6AF3EE3A}"/>
                </a:ext>
              </a:extLst>
            </p:cNvPr>
            <p:cNvSpPr/>
            <p:nvPr/>
          </p:nvSpPr>
          <p:spPr>
            <a:xfrm flipH="1">
              <a:off x="-3" y="3272837"/>
              <a:ext cx="6017338" cy="373047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05E948A-50F5-2B16-D278-32A6A289DF0A}"/>
              </a:ext>
            </a:extLst>
          </p:cNvPr>
          <p:cNvGrpSpPr/>
          <p:nvPr/>
        </p:nvGrpSpPr>
        <p:grpSpPr>
          <a:xfrm>
            <a:off x="6105830" y="-11486"/>
            <a:ext cx="6096001" cy="6857132"/>
            <a:chOff x="6115662" y="-1"/>
            <a:chExt cx="6096001" cy="685713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5F01EB5-C70D-49AF-33DC-234571601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31" r="17131"/>
            <a:stretch/>
          </p:blipFill>
          <p:spPr bwMode="auto">
            <a:xfrm>
              <a:off x="6115662" y="-1"/>
              <a:ext cx="6096001" cy="68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直角三角形 18">
              <a:extLst>
                <a:ext uri="{FF2B5EF4-FFF2-40B4-BE49-F238E27FC236}">
                  <a16:creationId xmlns:a16="http://schemas.microsoft.com/office/drawing/2014/main" id="{F06D2767-58BC-8648-727C-22EFD6682D5F}"/>
                </a:ext>
              </a:extLst>
            </p:cNvPr>
            <p:cNvSpPr/>
            <p:nvPr/>
          </p:nvSpPr>
          <p:spPr>
            <a:xfrm>
              <a:off x="6115663" y="3126658"/>
              <a:ext cx="5997680" cy="373047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9C4B761F-8057-C2CA-8DD3-EF77E75C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2" b="18242"/>
          <a:stretch/>
        </p:blipFill>
        <p:spPr bwMode="auto">
          <a:xfrm>
            <a:off x="19671" y="3083415"/>
            <a:ext cx="12191998" cy="3799299"/>
          </a:xfrm>
          <a:prstGeom prst="triangle">
            <a:avLst>
              <a:gd name="adj" fmla="val 4983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E1583C9-A0FE-06F9-2A4E-760DE6F2A39F}"/>
              </a:ext>
            </a:extLst>
          </p:cNvPr>
          <p:cNvSpPr txBox="1"/>
          <p:nvPr/>
        </p:nvSpPr>
        <p:spPr>
          <a:xfrm>
            <a:off x="5213265" y="4019542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食</a:t>
            </a:r>
            <a:endParaRPr lang="en-US" sz="115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09089C-E86F-A5AC-5AAA-68EC9A073035}"/>
              </a:ext>
            </a:extLst>
          </p:cNvPr>
          <p:cNvSpPr txBox="1"/>
          <p:nvPr/>
        </p:nvSpPr>
        <p:spPr>
          <a:xfrm>
            <a:off x="1922208" y="1637093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住</a:t>
            </a:r>
            <a:endParaRPr lang="en-US" sz="115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A477EFC-E941-C267-7325-5F24D1EA9162}"/>
              </a:ext>
            </a:extLst>
          </p:cNvPr>
          <p:cNvSpPr txBox="1"/>
          <p:nvPr/>
        </p:nvSpPr>
        <p:spPr>
          <a:xfrm>
            <a:off x="8903106" y="1637093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行</a:t>
            </a:r>
            <a:endParaRPr lang="en-US" sz="11500" b="1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9DB65ED-D11F-9B2A-700D-ABEC8212E446}"/>
              </a:ext>
            </a:extLst>
          </p:cNvPr>
          <p:cNvCxnSpPr>
            <a:cxnSpLocks/>
            <a:stCxn id="1032" idx="2"/>
          </p:cNvCxnSpPr>
          <p:nvPr/>
        </p:nvCxnSpPr>
        <p:spPr>
          <a:xfrm flipV="1">
            <a:off x="19671" y="3083415"/>
            <a:ext cx="6115664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1B3C24E-FE26-A496-9F21-76D214C80BB0}"/>
              </a:ext>
            </a:extLst>
          </p:cNvPr>
          <p:cNvCxnSpPr>
            <a:cxnSpLocks/>
            <a:stCxn id="1032" idx="4"/>
          </p:cNvCxnSpPr>
          <p:nvPr/>
        </p:nvCxnSpPr>
        <p:spPr>
          <a:xfrm flipH="1" flipV="1">
            <a:off x="6145166" y="3083415"/>
            <a:ext cx="6066503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3EB09C-CCFB-0E69-23DA-36766811F098}"/>
              </a:ext>
            </a:extLst>
          </p:cNvPr>
          <p:cNvCxnSpPr>
            <a:cxnSpLocks/>
          </p:cNvCxnSpPr>
          <p:nvPr/>
        </p:nvCxnSpPr>
        <p:spPr>
          <a:xfrm>
            <a:off x="6105830" y="-1"/>
            <a:ext cx="0" cy="305783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413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21">
            <a:extLst>
              <a:ext uri="{FF2B5EF4-FFF2-40B4-BE49-F238E27FC236}">
                <a16:creationId xmlns:a16="http://schemas.microsoft.com/office/drawing/2014/main" id="{E45A7E45-9083-38CD-FA9C-2109CA73370F}"/>
              </a:ext>
            </a:extLst>
          </p:cNvPr>
          <p:cNvGrpSpPr/>
          <p:nvPr/>
        </p:nvGrpSpPr>
        <p:grpSpPr>
          <a:xfrm>
            <a:off x="-9841" y="12354"/>
            <a:ext cx="6110752" cy="6857139"/>
            <a:chOff x="19667" y="132949"/>
            <a:chExt cx="6110752" cy="6857139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404395DA-3E03-6C46-7E75-F4F49DD48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" r="1622"/>
            <a:stretch/>
          </p:blipFill>
          <p:spPr bwMode="auto">
            <a:xfrm>
              <a:off x="19667" y="132949"/>
              <a:ext cx="6096001" cy="6857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直角三角形 20">
              <a:extLst>
                <a:ext uri="{FF2B5EF4-FFF2-40B4-BE49-F238E27FC236}">
                  <a16:creationId xmlns:a16="http://schemas.microsoft.com/office/drawing/2014/main" id="{507E79C5-034B-3F37-DFF5-74FD8A3BE906}"/>
                </a:ext>
              </a:extLst>
            </p:cNvPr>
            <p:cNvSpPr/>
            <p:nvPr/>
          </p:nvSpPr>
          <p:spPr>
            <a:xfrm flipH="1">
              <a:off x="113081" y="3259616"/>
              <a:ext cx="6017338" cy="373047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E009089C-E86F-A5AC-5AAA-68EC9A073035}"/>
              </a:ext>
            </a:extLst>
          </p:cNvPr>
          <p:cNvSpPr txBox="1"/>
          <p:nvPr/>
        </p:nvSpPr>
        <p:spPr>
          <a:xfrm>
            <a:off x="1922208" y="1637093"/>
            <a:ext cx="166103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1500" b="1" dirty="0"/>
              <a:t>住</a:t>
            </a:r>
            <a:endParaRPr lang="en-US" sz="11500" b="1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19DB65ED-D11F-9B2A-700D-ABEC8212E446}"/>
              </a:ext>
            </a:extLst>
          </p:cNvPr>
          <p:cNvCxnSpPr>
            <a:cxnSpLocks/>
          </p:cNvCxnSpPr>
          <p:nvPr/>
        </p:nvCxnSpPr>
        <p:spPr>
          <a:xfrm flipV="1">
            <a:off x="-2" y="3057832"/>
            <a:ext cx="6115664" cy="379929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73EB09C-CCFB-0E69-23DA-36766811F098}"/>
              </a:ext>
            </a:extLst>
          </p:cNvPr>
          <p:cNvCxnSpPr>
            <a:cxnSpLocks/>
          </p:cNvCxnSpPr>
          <p:nvPr/>
        </p:nvCxnSpPr>
        <p:spPr>
          <a:xfrm>
            <a:off x="6105830" y="-1"/>
            <a:ext cx="0" cy="3057833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直角三角形 20">
            <a:extLst>
              <a:ext uri="{FF2B5EF4-FFF2-40B4-BE49-F238E27FC236}">
                <a16:creationId xmlns:a16="http://schemas.microsoft.com/office/drawing/2014/main" id="{CDE31AF8-CFAC-1D5D-DDEB-E00707AF75EA}"/>
              </a:ext>
            </a:extLst>
          </p:cNvPr>
          <p:cNvSpPr/>
          <p:nvPr/>
        </p:nvSpPr>
        <p:spPr>
          <a:xfrm flipH="1">
            <a:off x="78661" y="3139021"/>
            <a:ext cx="6017338" cy="37304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64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12060</TotalTime>
  <Words>1384</Words>
  <Application>Microsoft Office PowerPoint</Application>
  <PresentationFormat>寬螢幕</PresentationFormat>
  <Paragraphs>275</Paragraphs>
  <Slides>34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9" baseType="lpstr">
      <vt:lpstr>Aptos (本文)</vt:lpstr>
      <vt:lpstr>Resource Han Rounded TC</vt:lpstr>
      <vt:lpstr>細明體</vt:lpstr>
      <vt:lpstr>微軟正黑體</vt:lpstr>
      <vt:lpstr>新細明體</vt:lpstr>
      <vt:lpstr>新細明體</vt:lpstr>
      <vt:lpstr>Aptos</vt:lpstr>
      <vt:lpstr>Aptos Display</vt:lpstr>
      <vt:lpstr>Arial</vt:lpstr>
      <vt:lpstr>Calibri</vt:lpstr>
      <vt:lpstr>Cambria Math</vt:lpstr>
      <vt:lpstr>Tahoma</vt:lpstr>
      <vt:lpstr>Times New Roman</vt:lpstr>
      <vt:lpstr>Wingdings</vt:lpstr>
      <vt:lpstr>Office Theme</vt:lpstr>
      <vt:lpstr>PowerPoint 簡報</vt:lpstr>
      <vt:lpstr>內容</vt:lpstr>
      <vt:lpstr>PowerPoint 簡報</vt:lpstr>
      <vt:lpstr>香港的全年平均氣溫變化</vt:lpstr>
      <vt:lpstr>持續高碳排放 ……</vt:lpstr>
      <vt:lpstr>PowerPoint 簡報</vt:lpstr>
      <vt:lpstr>PowerPoint 簡報</vt:lpstr>
      <vt:lpstr>PowerPoint 簡報</vt:lpstr>
      <vt:lpstr>PowerPoint 簡報</vt:lpstr>
      <vt:lpstr>香港電力的來源</vt:lpstr>
      <vt:lpstr>電器的選擇與使用習慣</vt:lpstr>
      <vt:lpstr>照明</vt:lpstr>
      <vt:lpstr>電器的使用</vt:lpstr>
      <vt:lpstr>PowerPoint 簡報</vt:lpstr>
      <vt:lpstr>PowerPoint 簡報</vt:lpstr>
      <vt:lpstr>食得要綠 ，多菜少肉！</vt:lpstr>
      <vt:lpstr>PowerPoint 簡報</vt:lpstr>
      <vt:lpstr>PowerPoint 簡報</vt:lpstr>
      <vt:lpstr>低碳生活</vt:lpstr>
      <vt:lpstr>如何籌備環保推廣活動？</vt:lpstr>
      <vt:lpstr>活動主題／目的</vt:lpstr>
      <vt:lpstr>例子：舊校服回收 – 活動流程設計</vt:lpstr>
      <vt:lpstr>例子：舊服承傳 – 活動計劃書</vt:lpstr>
      <vt:lpstr>PowerPoint 簡報</vt:lpstr>
      <vt:lpstr>例子：舊服承傳 – 預期的挑戰及應對方法</vt:lpstr>
      <vt:lpstr>腦震盪練習（一）：設計環境推廣活動</vt:lpstr>
      <vt:lpstr>PowerPoint 簡報</vt:lpstr>
      <vt:lpstr>如何設計吸引的海報／標語？</vt:lpstr>
      <vt:lpstr>設計時的考慮因素</vt:lpstr>
      <vt:lpstr>顏色的運用</vt:lpstr>
      <vt:lpstr>文字大小、排版</vt:lpstr>
      <vt:lpstr>PowerPoint 簡報</vt:lpstr>
      <vt:lpstr>環保風紀計劃參考資料</vt:lpstr>
      <vt:lpstr>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Terence Tang</dc:creator>
  <cp:lastModifiedBy>Nga Lai Lily CHUNG</cp:lastModifiedBy>
  <cp:revision>241</cp:revision>
  <dcterms:created xsi:type="dcterms:W3CDTF">2025-12-02T09:20:24Z</dcterms:created>
  <dcterms:modified xsi:type="dcterms:W3CDTF">2026-02-10T06:30:08Z</dcterms:modified>
</cp:coreProperties>
</file>