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Lst>
  <p:notesMasterIdLst>
    <p:notesMasterId r:id="rId41"/>
  </p:notesMasterIdLst>
  <p:sldIdLst>
    <p:sldId id="296" r:id="rId2"/>
    <p:sldId id="297" r:id="rId3"/>
    <p:sldId id="258" r:id="rId4"/>
    <p:sldId id="299" r:id="rId5"/>
    <p:sldId id="300" r:id="rId6"/>
    <p:sldId id="301" r:id="rId7"/>
    <p:sldId id="302" r:id="rId8"/>
    <p:sldId id="303" r:id="rId9"/>
    <p:sldId id="305" r:id="rId10"/>
    <p:sldId id="307" r:id="rId11"/>
    <p:sldId id="306" r:id="rId12"/>
    <p:sldId id="319" r:id="rId13"/>
    <p:sldId id="308" r:id="rId14"/>
    <p:sldId id="309" r:id="rId15"/>
    <p:sldId id="310" r:id="rId16"/>
    <p:sldId id="311" r:id="rId17"/>
    <p:sldId id="313" r:id="rId18"/>
    <p:sldId id="314" r:id="rId19"/>
    <p:sldId id="315" r:id="rId20"/>
    <p:sldId id="316" r:id="rId21"/>
    <p:sldId id="339" r:id="rId22"/>
    <p:sldId id="317" r:id="rId23"/>
    <p:sldId id="318" r:id="rId24"/>
    <p:sldId id="320" r:id="rId25"/>
    <p:sldId id="321" r:id="rId26"/>
    <p:sldId id="322" r:id="rId27"/>
    <p:sldId id="324" r:id="rId28"/>
    <p:sldId id="325" r:id="rId29"/>
    <p:sldId id="326" r:id="rId30"/>
    <p:sldId id="328" r:id="rId31"/>
    <p:sldId id="327" r:id="rId32"/>
    <p:sldId id="329" r:id="rId33"/>
    <p:sldId id="330" r:id="rId34"/>
    <p:sldId id="331" r:id="rId35"/>
    <p:sldId id="332" r:id="rId36"/>
    <p:sldId id="333" r:id="rId37"/>
    <p:sldId id="334" r:id="rId38"/>
    <p:sldId id="336" r:id="rId39"/>
    <p:sldId id="338"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A00"/>
    <a:srgbClr val="124F70"/>
    <a:srgbClr val="412B6B"/>
    <a:srgbClr val="D1F0FF"/>
    <a:srgbClr val="BDE9FF"/>
    <a:srgbClr val="BFE1FD"/>
    <a:srgbClr val="A9D7FD"/>
    <a:srgbClr val="99BE98"/>
    <a:srgbClr val="7DAD7C"/>
    <a:srgbClr val="37714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658" autoAdjust="0"/>
    <p:restoredTop sz="79422" autoAdjust="0"/>
  </p:normalViewPr>
  <p:slideViewPr>
    <p:cSldViewPr snapToGrid="0">
      <p:cViewPr varScale="1">
        <p:scale>
          <a:sx n="61" d="100"/>
          <a:sy n="61" d="100"/>
        </p:scale>
        <p:origin x="102" y="594"/>
      </p:cViewPr>
      <p:guideLst/>
    </p:cSldViewPr>
  </p:slideViewPr>
  <p:notesTextViewPr>
    <p:cViewPr>
      <p:scale>
        <a:sx n="1" d="1"/>
        <a:sy n="1" d="1"/>
      </p:scale>
      <p:origin x="0" y="0"/>
    </p:cViewPr>
  </p:notesTextViewPr>
  <p:sorterViewPr>
    <p:cViewPr>
      <p:scale>
        <a:sx n="100" d="100"/>
        <a:sy n="100" d="100"/>
      </p:scale>
      <p:origin x="0" y="-550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HK"/>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472A2E-7321-4A9F-A611-94F731E53C76}" type="datetimeFigureOut">
              <a:rPr lang="en-HK" smtClean="0"/>
              <a:t>31/8/2026</a:t>
            </a:fld>
            <a:endParaRPr lang="en-HK"/>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HK"/>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HK"/>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HK"/>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314C98-99D4-436D-8FDB-CED68B4DE23F}" type="slidenum">
              <a:rPr lang="en-HK" smtClean="0"/>
              <a:t>‹#›</a:t>
            </a:fld>
            <a:endParaRPr lang="en-HK"/>
          </a:p>
        </p:txBody>
      </p:sp>
    </p:spTree>
    <p:extLst>
      <p:ext uri="{BB962C8B-B14F-4D97-AF65-F5344CB8AC3E}">
        <p14:creationId xmlns:p14="http://schemas.microsoft.com/office/powerpoint/2010/main" val="2028666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school.ecc.org.hk/tc/resources/forms.html#gpp"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school.ecc.org.hk/tc/programmes/gpp.html" TargetMode="External"/><Relationship Id="rId2" Type="http://schemas.openxmlformats.org/officeDocument/2006/relationships/slide" Target="../slides/slide39.xml"/><Relationship Id="rId1" Type="http://schemas.openxmlformats.org/officeDocument/2006/relationships/notesMaster" Target="../notesMasters/notesMaster1.xml"/><Relationship Id="rId4" Type="http://schemas.openxmlformats.org/officeDocument/2006/relationships/hyperlink" Target="https://school.ecc.org.hk/tc/resources/forms.html#gpp"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school.ecc.org.hk/tc/resources/forms.html#gpp"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altLang="en-US" dirty="0"/>
              <a:t>有用學習資源：</a:t>
            </a:r>
            <a:endParaRPr lang="en-HK" altLang="zh-TW" dirty="0"/>
          </a:p>
          <a:p>
            <a:endParaRPr lang="en-HK" altLang="zh-TW" dirty="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小學組（小一至小六）：</a:t>
            </a:r>
            <a:r>
              <a:rPr lang="en-HK" altLang="zh-HK" dirty="0"/>
              <a:t>https://docs.google.com/document/d/1PY-wgaKkphMc5cx90X70WoRam7kEXs2e/edit </a:t>
            </a:r>
          </a:p>
          <a:p>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中學組（中一至中六）：</a:t>
            </a:r>
            <a:r>
              <a:rPr lang="en-HK" dirty="0"/>
              <a:t>https://docs.google.com/document/d/1cEAi6O8MRMF7554WRIj-NtCcwaFnBwFC/edit</a:t>
            </a:r>
          </a:p>
        </p:txBody>
      </p:sp>
      <p:sp>
        <p:nvSpPr>
          <p:cNvPr id="4" name="Slide Number Placeholder 3"/>
          <p:cNvSpPr>
            <a:spLocks noGrp="1"/>
          </p:cNvSpPr>
          <p:nvPr>
            <p:ph type="sldNum" sz="quarter" idx="5"/>
          </p:nvPr>
        </p:nvSpPr>
        <p:spPr/>
        <p:txBody>
          <a:bodyPr/>
          <a:lstStyle/>
          <a:p>
            <a:fld id="{E9314C98-99D4-436D-8FDB-CED68B4DE23F}" type="slidenum">
              <a:rPr lang="en-HK" smtClean="0"/>
              <a:t>3</a:t>
            </a:fld>
            <a:endParaRPr lang="en-HK"/>
          </a:p>
        </p:txBody>
      </p:sp>
    </p:spTree>
    <p:extLst>
      <p:ext uri="{BB962C8B-B14F-4D97-AF65-F5344CB8AC3E}">
        <p14:creationId xmlns:p14="http://schemas.microsoft.com/office/powerpoint/2010/main" val="28678416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乾淨回收指引：</a:t>
            </a:r>
            <a:r>
              <a:rPr lang="en-US" altLang="zh-TW" dirty="0"/>
              <a:t>https://www.wastereduction.gov.hk/zh-hk/waste-reduction-programme/clean-recycling</a:t>
            </a:r>
          </a:p>
          <a:p>
            <a:endParaRPr lang="zh-HK" altLang="en-US" dirty="0"/>
          </a:p>
        </p:txBody>
      </p:sp>
      <p:sp>
        <p:nvSpPr>
          <p:cNvPr id="4" name="投影片編號版面配置區 3"/>
          <p:cNvSpPr>
            <a:spLocks noGrp="1"/>
          </p:cNvSpPr>
          <p:nvPr>
            <p:ph type="sldNum" sz="quarter" idx="5"/>
          </p:nvPr>
        </p:nvSpPr>
        <p:spPr/>
        <p:txBody>
          <a:bodyPr/>
          <a:lstStyle/>
          <a:p>
            <a:fld id="{E9314C98-99D4-436D-8FDB-CED68B4DE23F}" type="slidenum">
              <a:rPr lang="en-HK" smtClean="0"/>
              <a:t>19</a:t>
            </a:fld>
            <a:endParaRPr lang="en-HK"/>
          </a:p>
        </p:txBody>
      </p:sp>
    </p:spTree>
    <p:extLst>
      <p:ext uri="{BB962C8B-B14F-4D97-AF65-F5344CB8AC3E}">
        <p14:creationId xmlns:p14="http://schemas.microsoft.com/office/powerpoint/2010/main" val="29289736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HK" dirty="0" err="1"/>
              <a:t>iNaturalist</a:t>
            </a:r>
            <a:r>
              <a:rPr lang="en-US" altLang="zh-TW" dirty="0"/>
              <a:t>: https://www.inaturalist.org/</a:t>
            </a:r>
          </a:p>
          <a:p>
            <a:endParaRPr lang="zh-HK" altLang="en-US" dirty="0"/>
          </a:p>
        </p:txBody>
      </p:sp>
      <p:sp>
        <p:nvSpPr>
          <p:cNvPr id="4" name="投影片編號版面配置區 3"/>
          <p:cNvSpPr>
            <a:spLocks noGrp="1"/>
          </p:cNvSpPr>
          <p:nvPr>
            <p:ph type="sldNum" sz="quarter" idx="5"/>
          </p:nvPr>
        </p:nvSpPr>
        <p:spPr/>
        <p:txBody>
          <a:bodyPr/>
          <a:lstStyle/>
          <a:p>
            <a:fld id="{E9314C98-99D4-436D-8FDB-CED68B4DE23F}" type="slidenum">
              <a:rPr lang="en-HK" smtClean="0"/>
              <a:t>20</a:t>
            </a:fld>
            <a:endParaRPr lang="en-HK"/>
          </a:p>
        </p:txBody>
      </p:sp>
    </p:spTree>
    <p:extLst>
      <p:ext uri="{BB962C8B-B14F-4D97-AF65-F5344CB8AC3E}">
        <p14:creationId xmlns:p14="http://schemas.microsoft.com/office/powerpoint/2010/main" val="26501433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dirty="0">
                <a:solidFill>
                  <a:schemeClr val="tx1">
                    <a:lumMod val="65000"/>
                    <a:lumOff val="35000"/>
                  </a:schemeClr>
                </a:solidFill>
                <a:latin typeface="微軟正黑體" panose="020B0604030504040204" pitchFamily="34" charset="-120"/>
                <a:ea typeface="微軟正黑體" panose="020B0604030504040204" pitchFamily="34" charset="-120"/>
                <a:hlinkClick r:id="rId3"/>
              </a:rPr>
              <a:t>https://school.ecc.org.hk/tc/resources/forms.html#gpp</a:t>
            </a:r>
            <a:endParaRPr lang="en-US" altLang="zh-CN" sz="12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5"/>
          </p:nvPr>
        </p:nvSpPr>
        <p:spPr/>
        <p:txBody>
          <a:bodyPr/>
          <a:lstStyle/>
          <a:p>
            <a:fld id="{E9314C98-99D4-436D-8FDB-CED68B4DE23F}" type="slidenum">
              <a:rPr lang="en-HK" smtClean="0"/>
              <a:t>38</a:t>
            </a:fld>
            <a:endParaRPr lang="en-HK"/>
          </a:p>
        </p:txBody>
      </p:sp>
    </p:spTree>
    <p:extLst>
      <p:ext uri="{BB962C8B-B14F-4D97-AF65-F5344CB8AC3E}">
        <p14:creationId xmlns:p14="http://schemas.microsoft.com/office/powerpoint/2010/main" val="29819622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285750" lvl="2" indent="-285750">
              <a:buFont typeface="Arial" panose="020B0604020202020204" pitchFamily="34" charset="0"/>
              <a:buChar char="•"/>
            </a:pPr>
            <a:r>
              <a:rPr lang="zh-CN" altLang="en-US" sz="1200" dirty="0">
                <a:latin typeface="微軟正黑體" panose="020B0604030504040204" pitchFamily="34" charset="-120"/>
                <a:ea typeface="微軟正黑體" panose="020B0604030504040204" pitchFamily="34" charset="-120"/>
              </a:rPr>
              <a:t>環保風紀計劃 官方網頁：</a:t>
            </a:r>
            <a:r>
              <a:rPr lang="en-US" altLang="zh-HK" sz="1200" dirty="0">
                <a:latin typeface="微軟正黑體" panose="020B0604030504040204" pitchFamily="34" charset="-120"/>
                <a:ea typeface="微軟正黑體" panose="020B0604030504040204" pitchFamily="34" charset="-120"/>
                <a:hlinkClick r:id="rId3"/>
              </a:rPr>
              <a:t>https://school.ecc.org.hk/tc/programmes/gpp.html</a:t>
            </a:r>
            <a:endParaRPr lang="en-US" altLang="zh-HK" sz="1200"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2857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sz="1200" dirty="0"/>
              <a:t>完整版</a:t>
            </a:r>
            <a:r>
              <a:rPr lang="zh-CN" altLang="en-US" sz="1200" dirty="0">
                <a:latin typeface="微軟正黑體" panose="020B0604030504040204" pitchFamily="34" charset="-120"/>
                <a:ea typeface="微軟正黑體" panose="020B0604030504040204" pitchFamily="34" charset="-120"/>
              </a:rPr>
              <a:t>計劃手冊</a:t>
            </a:r>
            <a:r>
              <a:rPr lang="zh-TW" altLang="en-US" sz="1200" dirty="0">
                <a:latin typeface="微軟正黑體" panose="020B0604030504040204" pitchFamily="34" charset="-120"/>
                <a:ea typeface="微軟正黑體" panose="020B0604030504040204" pitchFamily="34" charset="-120"/>
              </a:rPr>
              <a:t>及相關資料</a:t>
            </a:r>
            <a:r>
              <a:rPr lang="zh-CN" altLang="en-US" sz="1200" dirty="0">
                <a:latin typeface="微軟正黑體" panose="020B0604030504040204" pitchFamily="34" charset="-120"/>
                <a:ea typeface="微軟正黑體" panose="020B0604030504040204" pitchFamily="34" charset="-120"/>
              </a:rPr>
              <a:t>、</a:t>
            </a:r>
            <a:r>
              <a:rPr lang="zh-TW" altLang="en-US" sz="1200" dirty="0"/>
              <a:t>簡介</a:t>
            </a:r>
            <a:r>
              <a:rPr lang="zh-CN" altLang="en-US" sz="1200" dirty="0">
                <a:latin typeface="微軟正黑體" panose="020B0604030504040204" pitchFamily="34" charset="-120"/>
                <a:ea typeface="微軟正黑體" panose="020B0604030504040204" pitchFamily="34" charset="-120"/>
              </a:rPr>
              <a:t>簡報、</a:t>
            </a:r>
            <a:r>
              <a:rPr lang="zh-TW" altLang="en-US" sz="1200" dirty="0"/>
              <a:t>簡介影片</a:t>
            </a:r>
            <a:r>
              <a:rPr lang="zh-CN" altLang="en-US" sz="1200" dirty="0">
                <a:latin typeface="微軟正黑體" panose="020B0604030504040204" pitchFamily="34" charset="-120"/>
                <a:ea typeface="微軟正黑體" panose="020B0604030504040204" pitchFamily="34" charset="-120"/>
              </a:rPr>
              <a:t>、宣傳刊物、過往參與學校經驗分享：</a:t>
            </a:r>
            <a:r>
              <a:rPr lang="en-US" altLang="zh-CN" sz="1200" dirty="0">
                <a:solidFill>
                  <a:schemeClr val="tx1">
                    <a:lumMod val="65000"/>
                    <a:lumOff val="35000"/>
                  </a:schemeClr>
                </a:solidFill>
                <a:latin typeface="微軟正黑體" panose="020B0604030504040204" pitchFamily="34" charset="-120"/>
                <a:ea typeface="微軟正黑體" panose="020B0604030504040204" pitchFamily="34" charset="-120"/>
                <a:hlinkClick r:id="rId4"/>
              </a:rPr>
              <a:t>https://school.ecc.org.hk/tc/resources/forms.html#gpp</a:t>
            </a:r>
            <a:endParaRPr lang="en-US" altLang="zh-CN" sz="1200" dirty="0">
              <a:solidFill>
                <a:schemeClr val="tx1">
                  <a:lumMod val="65000"/>
                  <a:lumOff val="35000"/>
                </a:schemeClr>
              </a:solidFill>
              <a:latin typeface="微軟正黑體" panose="020B0604030504040204" pitchFamily="34" charset="-120"/>
              <a:ea typeface="微軟正黑體" panose="020B0604030504040204" pitchFamily="34" charset="-120"/>
            </a:endParaRPr>
          </a:p>
          <a:p>
            <a:endParaRPr lang="zh-HK" altLang="en-US" dirty="0"/>
          </a:p>
        </p:txBody>
      </p:sp>
      <p:sp>
        <p:nvSpPr>
          <p:cNvPr id="4" name="投影片編號版面配置區 3"/>
          <p:cNvSpPr>
            <a:spLocks noGrp="1"/>
          </p:cNvSpPr>
          <p:nvPr>
            <p:ph type="sldNum" sz="quarter" idx="5"/>
          </p:nvPr>
        </p:nvSpPr>
        <p:spPr/>
        <p:txBody>
          <a:bodyPr/>
          <a:lstStyle/>
          <a:p>
            <a:fld id="{E9314C98-99D4-436D-8FDB-CED68B4DE23F}" type="slidenum">
              <a:rPr lang="en-HK" smtClean="0"/>
              <a:t>39</a:t>
            </a:fld>
            <a:endParaRPr lang="en-HK"/>
          </a:p>
        </p:txBody>
      </p:sp>
    </p:spTree>
    <p:extLst>
      <p:ext uri="{BB962C8B-B14F-4D97-AF65-F5344CB8AC3E}">
        <p14:creationId xmlns:p14="http://schemas.microsoft.com/office/powerpoint/2010/main" val="28353315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altLang="en-US" dirty="0"/>
              <a:t>有用學習資源：</a:t>
            </a:r>
            <a:endParaRPr lang="en-HK" altLang="zh-TW" dirty="0"/>
          </a:p>
          <a:p>
            <a:endParaRPr lang="en-HK" altLang="zh-TW" dirty="0"/>
          </a:p>
          <a:p>
            <a:r>
              <a:rPr lang="zh-TW" altLang="en-US" dirty="0"/>
              <a:t>小學組（小一至小六）：</a:t>
            </a:r>
            <a:r>
              <a:rPr lang="en-HK" altLang="zh-HK" dirty="0"/>
              <a:t>https://docs.google.com/document/d/1v2MrhjTC7zrf0_Y5_K0ES0DwdLz2dNOs/edit</a:t>
            </a:r>
          </a:p>
          <a:p>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中學組（中一至中六）：</a:t>
            </a:r>
            <a:r>
              <a:rPr lang="en-HK" dirty="0"/>
              <a:t>https://docs.google.com/document/d/1zNmgl8hggqc69ZIIVAEtUJF3LEfkzVtr/edit?usp=drive_link&amp;ouid=113209333817763931204&amp;rtpof=true&amp;sd=true</a:t>
            </a:r>
          </a:p>
        </p:txBody>
      </p:sp>
      <p:sp>
        <p:nvSpPr>
          <p:cNvPr id="4" name="Slide Number Placeholder 3"/>
          <p:cNvSpPr>
            <a:spLocks noGrp="1"/>
          </p:cNvSpPr>
          <p:nvPr>
            <p:ph type="sldNum" sz="quarter" idx="5"/>
          </p:nvPr>
        </p:nvSpPr>
        <p:spPr/>
        <p:txBody>
          <a:bodyPr/>
          <a:lstStyle/>
          <a:p>
            <a:fld id="{E9314C98-99D4-436D-8FDB-CED68B4DE23F}" type="slidenum">
              <a:rPr lang="en-HK" smtClean="0"/>
              <a:t>4</a:t>
            </a:fld>
            <a:endParaRPr lang="en-HK"/>
          </a:p>
        </p:txBody>
      </p:sp>
    </p:spTree>
    <p:extLst>
      <p:ext uri="{BB962C8B-B14F-4D97-AF65-F5344CB8AC3E}">
        <p14:creationId xmlns:p14="http://schemas.microsoft.com/office/powerpoint/2010/main" val="35371808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altLang="en-US" dirty="0"/>
              <a:t>有用學習資源：</a:t>
            </a:r>
            <a:endParaRPr lang="en-HK" altLang="zh-TW" dirty="0"/>
          </a:p>
          <a:p>
            <a:endParaRPr lang="en-HK" altLang="zh-TW" dirty="0"/>
          </a:p>
          <a:p>
            <a:r>
              <a:rPr lang="zh-TW" altLang="en-US" dirty="0"/>
              <a:t>小學組（小一至小六）：</a:t>
            </a:r>
            <a:r>
              <a:rPr lang="en-HK" altLang="zh-HK" dirty="0"/>
              <a:t>https://docs.google.com/document/d/1xitrVHc6HU_XHJiMj9Bnur5MRQIN23P4/edit</a:t>
            </a:r>
          </a:p>
          <a:p>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中學組（中一至中六）：</a:t>
            </a:r>
            <a:r>
              <a:rPr lang="en-HK" dirty="0"/>
              <a:t>https://docs.google.com/document/d/1kCfl7F2fj4hCRFZzEKMtJI0UCLR86Bdp/edit</a:t>
            </a:r>
          </a:p>
        </p:txBody>
      </p:sp>
      <p:sp>
        <p:nvSpPr>
          <p:cNvPr id="4" name="Slide Number Placeholder 3"/>
          <p:cNvSpPr>
            <a:spLocks noGrp="1"/>
          </p:cNvSpPr>
          <p:nvPr>
            <p:ph type="sldNum" sz="quarter" idx="5"/>
          </p:nvPr>
        </p:nvSpPr>
        <p:spPr/>
        <p:txBody>
          <a:bodyPr/>
          <a:lstStyle/>
          <a:p>
            <a:fld id="{E9314C98-99D4-436D-8FDB-CED68B4DE23F}" type="slidenum">
              <a:rPr lang="en-HK" smtClean="0"/>
              <a:t>5</a:t>
            </a:fld>
            <a:endParaRPr lang="en-HK"/>
          </a:p>
        </p:txBody>
      </p:sp>
    </p:spTree>
    <p:extLst>
      <p:ext uri="{BB962C8B-B14F-4D97-AF65-F5344CB8AC3E}">
        <p14:creationId xmlns:p14="http://schemas.microsoft.com/office/powerpoint/2010/main" val="2969834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altLang="en-US" dirty="0"/>
              <a:t>有用學習資源：</a:t>
            </a:r>
            <a:endParaRPr lang="en-HK" altLang="zh-TW" dirty="0"/>
          </a:p>
          <a:p>
            <a:endParaRPr lang="en-HK" altLang="zh-TW" dirty="0"/>
          </a:p>
          <a:p>
            <a:r>
              <a:rPr lang="zh-TW" altLang="en-US" dirty="0"/>
              <a:t>小學組（小一至小六）：</a:t>
            </a:r>
            <a:r>
              <a:rPr lang="en-HK" altLang="zh-HK" dirty="0"/>
              <a:t>https://docs.google.com/document/d/13ifd8O4jZxnpcgRTUzPpGN9jy2EZqtZn/edit</a:t>
            </a:r>
          </a:p>
          <a:p>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中學組（中一至中六）：</a:t>
            </a:r>
            <a:r>
              <a:rPr lang="en-HK" dirty="0"/>
              <a:t>https://docs.google.com/document/d/1BIxvNFg3NIzO86OvNMi066iBk-yMyZwV/edit?rtpof=true&amp;sd=true&amp;tab=t.0</a:t>
            </a:r>
          </a:p>
        </p:txBody>
      </p:sp>
      <p:sp>
        <p:nvSpPr>
          <p:cNvPr id="4" name="Slide Number Placeholder 3"/>
          <p:cNvSpPr>
            <a:spLocks noGrp="1"/>
          </p:cNvSpPr>
          <p:nvPr>
            <p:ph type="sldNum" sz="quarter" idx="5"/>
          </p:nvPr>
        </p:nvSpPr>
        <p:spPr/>
        <p:txBody>
          <a:bodyPr/>
          <a:lstStyle/>
          <a:p>
            <a:fld id="{E9314C98-99D4-436D-8FDB-CED68B4DE23F}" type="slidenum">
              <a:rPr lang="en-HK" smtClean="0"/>
              <a:t>6</a:t>
            </a:fld>
            <a:endParaRPr lang="en-HK"/>
          </a:p>
        </p:txBody>
      </p:sp>
    </p:spTree>
    <p:extLst>
      <p:ext uri="{BB962C8B-B14F-4D97-AF65-F5344CB8AC3E}">
        <p14:creationId xmlns:p14="http://schemas.microsoft.com/office/powerpoint/2010/main" val="3596319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有用學習資源：</a:t>
            </a:r>
            <a:endParaRPr lang="en-HK" altLang="zh-TW" dirty="0"/>
          </a:p>
          <a:p>
            <a:endParaRPr lang="en-HK" altLang="zh-TW" dirty="0"/>
          </a:p>
          <a:p>
            <a:r>
              <a:rPr lang="zh-TW" altLang="en-US" dirty="0"/>
              <a:t>小學組（小一至小六）：</a:t>
            </a:r>
            <a:r>
              <a:rPr lang="en-HK" altLang="zh-HK" dirty="0"/>
              <a:t>https://docs.google.com/document/d/1Lw63DwGSSCeXWr723khfOZcBY6imf5W2/edit</a:t>
            </a:r>
          </a:p>
          <a:p>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中學組（中一至中六）：</a:t>
            </a:r>
            <a:r>
              <a:rPr lang="en-HK" altLang="zh-HK" dirty="0"/>
              <a:t>https://docs.google.com/document/d/1RnIeeapHgrnjFuRCoEoL5d-XbRU_ajqR/edit?usp=sharing&amp;ouid=113209333817763931204&amp;rtpof=true&amp;sd=true</a:t>
            </a:r>
            <a:endParaRPr lang="zh-HK" altLang="en-US" dirty="0"/>
          </a:p>
        </p:txBody>
      </p:sp>
      <p:sp>
        <p:nvSpPr>
          <p:cNvPr id="4" name="投影片編號版面配置區 3"/>
          <p:cNvSpPr>
            <a:spLocks noGrp="1"/>
          </p:cNvSpPr>
          <p:nvPr>
            <p:ph type="sldNum" sz="quarter" idx="5"/>
          </p:nvPr>
        </p:nvSpPr>
        <p:spPr/>
        <p:txBody>
          <a:bodyPr/>
          <a:lstStyle/>
          <a:p>
            <a:fld id="{E9314C98-99D4-436D-8FDB-CED68B4DE23F}" type="slidenum">
              <a:rPr lang="en-HK" smtClean="0"/>
              <a:t>7</a:t>
            </a:fld>
            <a:endParaRPr lang="en-HK"/>
          </a:p>
        </p:txBody>
      </p:sp>
    </p:spTree>
    <p:extLst>
      <p:ext uri="{BB962C8B-B14F-4D97-AF65-F5344CB8AC3E}">
        <p14:creationId xmlns:p14="http://schemas.microsoft.com/office/powerpoint/2010/main" val="3416908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HK" altLang="en-US" dirty="0"/>
          </a:p>
        </p:txBody>
      </p:sp>
      <p:sp>
        <p:nvSpPr>
          <p:cNvPr id="4" name="投影片編號版面配置區 3"/>
          <p:cNvSpPr>
            <a:spLocks noGrp="1"/>
          </p:cNvSpPr>
          <p:nvPr>
            <p:ph type="sldNum" sz="quarter" idx="5"/>
          </p:nvPr>
        </p:nvSpPr>
        <p:spPr/>
        <p:txBody>
          <a:bodyPr/>
          <a:lstStyle/>
          <a:p>
            <a:fld id="{E9314C98-99D4-436D-8FDB-CED68B4DE23F}" type="slidenum">
              <a:rPr lang="en-HK" smtClean="0"/>
              <a:t>9</a:t>
            </a:fld>
            <a:endParaRPr lang="en-HK"/>
          </a:p>
        </p:txBody>
      </p:sp>
    </p:spTree>
    <p:extLst>
      <p:ext uri="{BB962C8B-B14F-4D97-AF65-F5344CB8AC3E}">
        <p14:creationId xmlns:p14="http://schemas.microsoft.com/office/powerpoint/2010/main" val="28555891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dirty="0">
                <a:solidFill>
                  <a:schemeClr val="tx1">
                    <a:lumMod val="65000"/>
                    <a:lumOff val="35000"/>
                  </a:schemeClr>
                </a:solidFill>
                <a:latin typeface="微軟正黑體" panose="020B0604030504040204" pitchFamily="34" charset="-120"/>
                <a:ea typeface="微軟正黑體" panose="020B0604030504040204" pitchFamily="34" charset="-120"/>
                <a:hlinkClick r:id="rId3"/>
              </a:rPr>
              <a:t>https://school.ecc.org.hk/tc/resources/forms.html#gpp</a:t>
            </a:r>
            <a:endParaRPr lang="en-US" altLang="zh-CN" sz="1200" dirty="0">
              <a:solidFill>
                <a:schemeClr val="tx1">
                  <a:lumMod val="65000"/>
                  <a:lumOff val="35000"/>
                </a:schemeClr>
              </a:solidFill>
              <a:latin typeface="微軟正黑體" panose="020B0604030504040204" pitchFamily="34" charset="-120"/>
              <a:ea typeface="微軟正黑體" panose="020B0604030504040204" pitchFamily="34" charset="-120"/>
            </a:endParaRPr>
          </a:p>
          <a:p>
            <a:endParaRPr lang="zh-HK" altLang="en-US" dirty="0"/>
          </a:p>
        </p:txBody>
      </p:sp>
      <p:sp>
        <p:nvSpPr>
          <p:cNvPr id="4" name="投影片編號版面配置區 3"/>
          <p:cNvSpPr>
            <a:spLocks noGrp="1"/>
          </p:cNvSpPr>
          <p:nvPr>
            <p:ph type="sldNum" sz="quarter" idx="5"/>
          </p:nvPr>
        </p:nvSpPr>
        <p:spPr/>
        <p:txBody>
          <a:bodyPr/>
          <a:lstStyle/>
          <a:p>
            <a:fld id="{E9314C98-99D4-436D-8FDB-CED68B4DE23F}" type="slidenum">
              <a:rPr lang="en-HK" smtClean="0"/>
              <a:t>12</a:t>
            </a:fld>
            <a:endParaRPr lang="en-HK"/>
          </a:p>
        </p:txBody>
      </p:sp>
    </p:spTree>
    <p:extLst>
      <p:ext uri="{BB962C8B-B14F-4D97-AF65-F5344CB8AC3E}">
        <p14:creationId xmlns:p14="http://schemas.microsoft.com/office/powerpoint/2010/main" val="1532878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HK" altLang="en-US" dirty="0"/>
          </a:p>
        </p:txBody>
      </p:sp>
      <p:sp>
        <p:nvSpPr>
          <p:cNvPr id="4" name="投影片編號版面配置區 3"/>
          <p:cNvSpPr>
            <a:spLocks noGrp="1"/>
          </p:cNvSpPr>
          <p:nvPr>
            <p:ph type="sldNum" sz="quarter" idx="5"/>
          </p:nvPr>
        </p:nvSpPr>
        <p:spPr/>
        <p:txBody>
          <a:bodyPr/>
          <a:lstStyle/>
          <a:p>
            <a:fld id="{E9314C98-99D4-436D-8FDB-CED68B4DE23F}" type="slidenum">
              <a:rPr lang="en-HK" smtClean="0"/>
              <a:t>13</a:t>
            </a:fld>
            <a:endParaRPr lang="en-HK"/>
          </a:p>
        </p:txBody>
      </p:sp>
    </p:spTree>
    <p:extLst>
      <p:ext uri="{BB962C8B-B14F-4D97-AF65-F5344CB8AC3E}">
        <p14:creationId xmlns:p14="http://schemas.microsoft.com/office/powerpoint/2010/main" val="37068366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dirty="0"/>
              <a:t>香港天文台的天氣預報： </a:t>
            </a:r>
            <a:r>
              <a:rPr lang="en-US" altLang="zh-HK" dirty="0"/>
              <a:t>https://www.hko.gov.hk/tc/</a:t>
            </a: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dirty="0"/>
              <a:t>環境保護署的</a:t>
            </a:r>
            <a:r>
              <a:rPr lang="en-US" altLang="zh-TW" sz="1200" dirty="0"/>
              <a:t>AQHI</a:t>
            </a:r>
            <a:r>
              <a:rPr lang="zh-TW" altLang="en-US" sz="1200" dirty="0"/>
              <a:t>預測： </a:t>
            </a:r>
            <a:r>
              <a:rPr lang="en-US" altLang="zh-HK" dirty="0"/>
              <a:t>https://www.aqhi.gov.hk/tc/index.html</a:t>
            </a:r>
            <a:endParaRPr lang="zh-HK" altLang="en-US" dirty="0"/>
          </a:p>
        </p:txBody>
      </p:sp>
      <p:sp>
        <p:nvSpPr>
          <p:cNvPr id="4" name="投影片編號版面配置區 3"/>
          <p:cNvSpPr>
            <a:spLocks noGrp="1"/>
          </p:cNvSpPr>
          <p:nvPr>
            <p:ph type="sldNum" sz="quarter" idx="5"/>
          </p:nvPr>
        </p:nvSpPr>
        <p:spPr/>
        <p:txBody>
          <a:bodyPr/>
          <a:lstStyle/>
          <a:p>
            <a:fld id="{E9314C98-99D4-436D-8FDB-CED68B4DE23F}" type="slidenum">
              <a:rPr lang="en-HK" smtClean="0"/>
              <a:t>14</a:t>
            </a:fld>
            <a:endParaRPr lang="en-HK"/>
          </a:p>
        </p:txBody>
      </p:sp>
    </p:spTree>
    <p:extLst>
      <p:ext uri="{BB962C8B-B14F-4D97-AF65-F5344CB8AC3E}">
        <p14:creationId xmlns:p14="http://schemas.microsoft.com/office/powerpoint/2010/main" val="20463011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63575-CFCD-2CA4-F2B9-182B0E9F71C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HK"/>
          </a:p>
        </p:txBody>
      </p:sp>
      <p:sp>
        <p:nvSpPr>
          <p:cNvPr id="3" name="Subtitle 2">
            <a:extLst>
              <a:ext uri="{FF2B5EF4-FFF2-40B4-BE49-F238E27FC236}">
                <a16:creationId xmlns:a16="http://schemas.microsoft.com/office/drawing/2014/main" id="{1841EC95-81AF-5F24-7349-2ADF6BC0D0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HK"/>
          </a:p>
        </p:txBody>
      </p:sp>
      <p:cxnSp>
        <p:nvCxnSpPr>
          <p:cNvPr id="7" name="Straight Connector 12">
            <a:extLst>
              <a:ext uri="{FF2B5EF4-FFF2-40B4-BE49-F238E27FC236}">
                <a16:creationId xmlns:a16="http://schemas.microsoft.com/office/drawing/2014/main" id="{53139BB2-ADB6-6637-7918-547263D23480}"/>
              </a:ext>
            </a:extLst>
          </p:cNvPr>
          <p:cNvCxnSpPr>
            <a:cxnSpLocks/>
          </p:cNvCxnSpPr>
          <p:nvPr userDrawn="1"/>
        </p:nvCxnSpPr>
        <p:spPr>
          <a:xfrm flipH="1">
            <a:off x="4" y="1710990"/>
            <a:ext cx="1219199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2468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E6C4595-90D4-94E6-CEBA-82807457D2BE}"/>
              </a:ext>
            </a:extLst>
          </p:cNvPr>
          <p:cNvSpPr>
            <a:spLocks noGrp="1"/>
          </p:cNvSpPr>
          <p:nvPr>
            <p:ph type="title" hasCustomPrompt="1"/>
          </p:nvPr>
        </p:nvSpPr>
        <p:spPr>
          <a:xfrm>
            <a:off x="731520" y="365760"/>
            <a:ext cx="10741152" cy="1132258"/>
          </a:xfrm>
        </p:spPr>
        <p:txBody>
          <a:bodyPr anchor="ctr"/>
          <a:lstStyle/>
          <a:p>
            <a:r>
              <a:rPr lang="en-US" dirty="0"/>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731520" y="1658679"/>
            <a:ext cx="10780776" cy="4925000"/>
          </a:xfrm>
        </p:spPr>
        <p:txBody>
          <a:bodyPr>
            <a:normAutofit/>
          </a:bodyPr>
          <a:lstStyle>
            <a:lvl1pPr>
              <a:defRPr lang="en-US" sz="2800" kern="1200" dirty="0">
                <a:solidFill>
                  <a:schemeClr val="tx1"/>
                </a:solidFill>
                <a:latin typeface="+mn-lt"/>
                <a:ea typeface="+mn-ea"/>
                <a:cs typeface="+mn-cs"/>
              </a:defRPr>
            </a:lvl1pPr>
            <a:lvl2pPr>
              <a:defRPr sz="2400" i="0">
                <a:solidFill>
                  <a:schemeClr val="tx1"/>
                </a:solidFill>
              </a:defRPr>
            </a:lvl2pPr>
            <a:lvl3pPr>
              <a:defRPr sz="2400">
                <a:solidFill>
                  <a:schemeClr val="tx1"/>
                </a:solidFill>
              </a:defRPr>
            </a:lvl3pPr>
            <a:lvl4pPr>
              <a:defRPr sz="2400" i="0">
                <a:solidFill>
                  <a:schemeClr val="tx1"/>
                </a:solidFill>
              </a:defRPr>
            </a:lvl4pPr>
            <a:lvl5pPr>
              <a:defRPr sz="2400" i="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59370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5842852-3CDE-22AD-D5F0-AAF8279A0910}"/>
              </a:ext>
            </a:extLst>
          </p:cNvPr>
          <p:cNvSpPr>
            <a:spLocks noGrp="1"/>
          </p:cNvSpPr>
          <p:nvPr>
            <p:ph type="title"/>
          </p:nvPr>
        </p:nvSpPr>
        <p:spPr>
          <a:xfrm>
            <a:off x="838200" y="859536"/>
            <a:ext cx="9546336" cy="3675885"/>
          </a:xfrm>
        </p:spPr>
        <p:txBody>
          <a:bodyPr anchor="t">
            <a:normAutofit/>
          </a:bodyPr>
          <a:lstStyle>
            <a:lvl1pPr>
              <a:defRPr sz="6000"/>
            </a:lvl1pPr>
          </a:lstStyle>
          <a:p>
            <a:r>
              <a:rPr lang="en-US"/>
              <a:t>Click to edit Master title style</a:t>
            </a:r>
          </a:p>
        </p:txBody>
      </p:sp>
      <p:cxnSp>
        <p:nvCxnSpPr>
          <p:cNvPr id="7" name="Straight Connector 6">
            <a:extLst>
              <a:ext uri="{FF2B5EF4-FFF2-40B4-BE49-F238E27FC236}">
                <a16:creationId xmlns:a16="http://schemas.microsoft.com/office/drawing/2014/main" id="{C4D523C5-E38D-F0DE-48C0-B6B8404B63BF}"/>
              </a:ext>
              <a:ext uri="{C183D7F6-B498-43B3-948B-1728B52AA6E4}">
                <adec:decorative xmlns:adec="http://schemas.microsoft.com/office/drawing/2017/decorative" val="1"/>
              </a:ext>
            </a:extLst>
          </p:cNvPr>
          <p:cNvCxnSpPr>
            <a:cxnSpLocks/>
          </p:cNvCxnSpPr>
          <p:nvPr/>
        </p:nvCxnSpPr>
        <p:spPr>
          <a:xfrm flipH="1">
            <a:off x="4870938" y="5228342"/>
            <a:ext cx="732106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399991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81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476A66-BE83-43F9-A28B-02DF7879AD52}"/>
              </a:ext>
            </a:extLst>
          </p:cNvPr>
          <p:cNvSpPr>
            <a:spLocks noGrp="1"/>
          </p:cNvSpPr>
          <p:nvPr>
            <p:ph type="title"/>
          </p:nvPr>
        </p:nvSpPr>
        <p:spPr>
          <a:xfrm>
            <a:off x="838200" y="584990"/>
            <a:ext cx="10515600" cy="111681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9D76E94-F276-4F0F-8DD9-B1F8A3198AE1}"/>
              </a:ext>
            </a:extLst>
          </p:cNvPr>
          <p:cNvSpPr>
            <a:spLocks noGrp="1"/>
          </p:cNvSpPr>
          <p:nvPr>
            <p:ph type="body" idx="1"/>
          </p:nvPr>
        </p:nvSpPr>
        <p:spPr>
          <a:xfrm>
            <a:off x="838200" y="2061469"/>
            <a:ext cx="10515600" cy="41148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27382911"/>
      </p:ext>
    </p:extLst>
  </p:cSld>
  <p:clrMap bg1="lt1" tx1="dk1" bg2="lt2" tx2="dk2" accent1="accent1" accent2="accent2" accent3="accent3" accent4="accent4" accent5="accent5" accent6="accent6" hlink="hlink" folHlink="folHlink"/>
  <p:sldLayoutIdLst>
    <p:sldLayoutId id="2147483777" r:id="rId1"/>
    <p:sldLayoutId id="2147483751" r:id="rId2"/>
    <p:sldLayoutId id="2147483754" r:id="rId3"/>
  </p:sldLayoutIdLst>
  <p:txStyles>
    <p:titleStyle>
      <a:lvl1pPr algn="l" defTabSz="914400" rtl="0" eaLnBrk="1" latinLnBrk="0" hangingPunct="1">
        <a:lnSpc>
          <a:spcPct val="90000"/>
        </a:lnSpc>
        <a:spcBef>
          <a:spcPct val="0"/>
        </a:spcBef>
        <a:buNone/>
        <a:defRPr sz="4400" kern="1200" cap="all" baseline="0">
          <a:solidFill>
            <a:schemeClr val="tx1"/>
          </a:solidFill>
          <a:latin typeface="+mj-lt"/>
          <a:ea typeface="+mj-ea"/>
          <a:cs typeface="+mj-cs"/>
        </a:defRPr>
      </a:lvl1pPr>
    </p:titleStyle>
    <p:bodyStyle>
      <a:lvl1pPr marL="285750" indent="-285750" algn="l" defTabSz="914400" rtl="0" eaLnBrk="1" latinLnBrk="0" hangingPunct="1">
        <a:lnSpc>
          <a:spcPct val="110000"/>
        </a:lnSpc>
        <a:spcBef>
          <a:spcPts val="1000"/>
        </a:spcBef>
        <a:buSzPct val="80000"/>
        <a:buFont typeface="Arial" panose="020B0604020202020204" pitchFamily="34" charset="0"/>
        <a:buChar char="•"/>
        <a:defRPr sz="3200" kern="1200">
          <a:solidFill>
            <a:schemeClr val="tx1"/>
          </a:solidFill>
          <a:latin typeface="+mn-lt"/>
          <a:ea typeface="+mn-ea"/>
          <a:cs typeface="+mn-cs"/>
        </a:defRPr>
      </a:lvl1pPr>
      <a:lvl2pPr marL="502920" indent="-228600" algn="l" defTabSz="914400" rtl="0" eaLnBrk="1" latinLnBrk="0" hangingPunct="1">
        <a:lnSpc>
          <a:spcPct val="110000"/>
        </a:lnSpc>
        <a:spcBef>
          <a:spcPts val="500"/>
        </a:spcBef>
        <a:buSzPct val="80000"/>
        <a:buFont typeface="Wingdings" panose="05000000000000000000" pitchFamily="2" charset="2"/>
        <a:buChar char="Ø"/>
        <a:defRPr sz="2800" i="0" kern="1200">
          <a:solidFill>
            <a:schemeClr val="tx1"/>
          </a:solidFill>
          <a:latin typeface="+mn-lt"/>
          <a:ea typeface="+mn-ea"/>
          <a:cs typeface="+mn-cs"/>
        </a:defRPr>
      </a:lvl2pPr>
      <a:lvl3pPr marL="822960" indent="-228600" algn="l" defTabSz="914400" rtl="0" eaLnBrk="1" latinLnBrk="0" hangingPunct="1">
        <a:lnSpc>
          <a:spcPct val="110000"/>
        </a:lnSpc>
        <a:spcBef>
          <a:spcPts val="500"/>
        </a:spcBef>
        <a:buSzPct val="80000"/>
        <a:buFont typeface="Wingdings" panose="05000000000000000000" pitchFamily="2" charset="2"/>
        <a:buChar char="u"/>
        <a:defRPr sz="2400" i="0" kern="1200">
          <a:solidFill>
            <a:schemeClr val="tx1"/>
          </a:solidFill>
          <a:latin typeface="+mn-lt"/>
          <a:ea typeface="+mn-ea"/>
          <a:cs typeface="+mn-cs"/>
        </a:defRPr>
      </a:lvl3pPr>
      <a:lvl4pPr marL="1097280" indent="-228600" algn="l" defTabSz="914400" rtl="0" eaLnBrk="1" latinLnBrk="0" hangingPunct="1">
        <a:lnSpc>
          <a:spcPct val="110000"/>
        </a:lnSpc>
        <a:spcBef>
          <a:spcPts val="500"/>
        </a:spcBef>
        <a:buSzPct val="80000"/>
        <a:buFont typeface="Goudy Old Style" panose="02020502050305020303" pitchFamily="18" charset="0"/>
        <a:buChar char="–"/>
        <a:defRPr sz="2400" i="0" kern="1200">
          <a:solidFill>
            <a:schemeClr val="tx1"/>
          </a:solidFill>
          <a:latin typeface="+mn-lt"/>
          <a:ea typeface="+mn-ea"/>
          <a:cs typeface="+mn-cs"/>
        </a:defRPr>
      </a:lvl4pPr>
      <a:lvl5pPr marL="1371600" indent="-228600" algn="l" defTabSz="914400" rtl="0" eaLnBrk="1" latinLnBrk="0" hangingPunct="1">
        <a:lnSpc>
          <a:spcPct val="110000"/>
        </a:lnSpc>
        <a:spcBef>
          <a:spcPts val="500"/>
        </a:spcBef>
        <a:buSzPct val="80000"/>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28">
          <p15:clr>
            <a:srgbClr val="F26B43"/>
          </p15:clr>
        </p15:guide>
        <p15:guide id="2" pos="528">
          <p15:clr>
            <a:srgbClr val="F26B43"/>
          </p15:clr>
        </p15:guide>
        <p15:guide id="3" orient="horz" pos="3792">
          <p15:clr>
            <a:srgbClr val="F26B43"/>
          </p15:clr>
        </p15:guide>
        <p15:guide id="4" pos="715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9.png"/><Relationship Id="rId7"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5.png"/><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40.png"/></Relationships>
</file>

<file path=ppt/slides/_rels/slide39.xml.rels><?xml version="1.0" encoding="UTF-8" standalone="yes"?>
<Relationships xmlns="http://schemas.openxmlformats.org/package/2006/relationships"><Relationship Id="rId8" Type="http://schemas.openxmlformats.org/officeDocument/2006/relationships/hyperlink" Target="mailto:schools@eeb.gov.hk" TargetMode="External"/><Relationship Id="rId13" Type="http://schemas.openxmlformats.org/officeDocument/2006/relationships/image" Target="../media/image11.png"/><Relationship Id="rId3" Type="http://schemas.openxmlformats.org/officeDocument/2006/relationships/image" Target="../media/image29.png"/><Relationship Id="rId7" Type="http://schemas.openxmlformats.org/officeDocument/2006/relationships/image" Target="../media/image41.png"/><Relationship Id="rId12"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jpeg"/><Relationship Id="rId11" Type="http://schemas.openxmlformats.org/officeDocument/2006/relationships/image" Target="../media/image43.svg"/><Relationship Id="rId5" Type="http://schemas.openxmlformats.org/officeDocument/2006/relationships/image" Target="../media/image2.jpeg"/><Relationship Id="rId10" Type="http://schemas.openxmlformats.org/officeDocument/2006/relationships/image" Target="../media/image42.png"/><Relationship Id="rId4" Type="http://schemas.openxmlformats.org/officeDocument/2006/relationships/image" Target="../media/image1.jpeg"/><Relationship Id="rId9" Type="http://schemas.openxmlformats.org/officeDocument/2006/relationships/hyperlink" Target="mailto:education.cahk@gmail.com"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0E88D-2A13-D09D-FA96-E9454D3DF8A8}"/>
              </a:ext>
            </a:extLst>
          </p:cNvPr>
          <p:cNvSpPr>
            <a:spLocks noGrp="1"/>
          </p:cNvSpPr>
          <p:nvPr>
            <p:ph type="ctrTitle"/>
          </p:nvPr>
        </p:nvSpPr>
        <p:spPr>
          <a:xfrm>
            <a:off x="1524000" y="1953202"/>
            <a:ext cx="9144000" cy="1215650"/>
          </a:xfrm>
        </p:spPr>
        <p:txBody>
          <a:bodyPr/>
          <a:lstStyle/>
          <a:p>
            <a:r>
              <a:rPr lang="zh-TW" altLang="en-US" b="1" dirty="0">
                <a:solidFill>
                  <a:srgbClr val="006600"/>
                </a:solidFill>
                <a:latin typeface="微軟正黑體" panose="020B0604030504040204" pitchFamily="34" charset="-120"/>
                <a:ea typeface="微軟正黑體" panose="020B0604030504040204" pitchFamily="34" charset="-120"/>
              </a:rPr>
              <a:t>環保風紀計劃</a:t>
            </a:r>
            <a:endParaRPr lang="en-HK" b="1" dirty="0">
              <a:solidFill>
                <a:srgbClr val="006600"/>
              </a:solidFill>
              <a:latin typeface="微軟正黑體" panose="020B0604030504040204" pitchFamily="34" charset="-120"/>
              <a:ea typeface="微軟正黑體" panose="020B0604030504040204" pitchFamily="34" charset="-120"/>
            </a:endParaRPr>
          </a:p>
        </p:txBody>
      </p:sp>
      <p:sp>
        <p:nvSpPr>
          <p:cNvPr id="3" name="Subtitle 2">
            <a:extLst>
              <a:ext uri="{FF2B5EF4-FFF2-40B4-BE49-F238E27FC236}">
                <a16:creationId xmlns:a16="http://schemas.microsoft.com/office/drawing/2014/main" id="{28973D37-2FCD-CAEE-1192-23D39ECB491A}"/>
              </a:ext>
            </a:extLst>
          </p:cNvPr>
          <p:cNvSpPr>
            <a:spLocks noGrp="1"/>
          </p:cNvSpPr>
          <p:nvPr>
            <p:ph type="subTitle" idx="1"/>
          </p:nvPr>
        </p:nvSpPr>
        <p:spPr>
          <a:xfrm>
            <a:off x="1524000" y="3409668"/>
            <a:ext cx="9144000" cy="1655762"/>
          </a:xfrm>
        </p:spPr>
        <p:txBody>
          <a:bodyPr anchor="ctr">
            <a:normAutofit/>
          </a:bodyPr>
          <a:lstStyle/>
          <a:p>
            <a:r>
              <a:rPr lang="zh-TW" altLang="en-US" sz="4800" b="1" dirty="0">
                <a:latin typeface="微軟正黑體" panose="020B0604030504040204" pitchFamily="34" charset="-120"/>
                <a:ea typeface="微軟正黑體" panose="020B0604030504040204" pitchFamily="34" charset="-120"/>
              </a:rPr>
              <a:t>計劃手冊重點</a:t>
            </a:r>
            <a:endParaRPr lang="en-HK" sz="4800" b="1" dirty="0">
              <a:latin typeface="微軟正黑體" panose="020B0604030504040204" pitchFamily="34" charset="-120"/>
              <a:ea typeface="微軟正黑體" panose="020B0604030504040204" pitchFamily="34" charset="-120"/>
            </a:endParaRPr>
          </a:p>
        </p:txBody>
      </p:sp>
      <p:sp>
        <p:nvSpPr>
          <p:cNvPr id="14" name="TextBox 13">
            <a:extLst>
              <a:ext uri="{FF2B5EF4-FFF2-40B4-BE49-F238E27FC236}">
                <a16:creationId xmlns:a16="http://schemas.microsoft.com/office/drawing/2014/main" id="{61E8E14C-D50E-71F9-69F6-275F73AA0ED5}"/>
              </a:ext>
            </a:extLst>
          </p:cNvPr>
          <p:cNvSpPr txBox="1"/>
          <p:nvPr/>
        </p:nvSpPr>
        <p:spPr>
          <a:xfrm>
            <a:off x="1081649" y="5630551"/>
            <a:ext cx="1101012" cy="461665"/>
          </a:xfrm>
          <a:prstGeom prst="rect">
            <a:avLst/>
          </a:prstGeom>
          <a:noFill/>
        </p:spPr>
        <p:txBody>
          <a:bodyPr wrap="square" rtlCol="0">
            <a:spAutoFit/>
          </a:bodyPr>
          <a:lstStyle/>
          <a:p>
            <a:r>
              <a:rPr lang="zh-TW" altLang="en-US" sz="1200" dirty="0"/>
              <a:t>主辦機構</a:t>
            </a:r>
            <a:endParaRPr lang="en-HK" altLang="zh-TW" sz="1200" dirty="0"/>
          </a:p>
          <a:p>
            <a:r>
              <a:rPr lang="en-HK" sz="1200" dirty="0"/>
              <a:t>Organisers</a:t>
            </a:r>
          </a:p>
        </p:txBody>
      </p:sp>
      <p:sp>
        <p:nvSpPr>
          <p:cNvPr id="16" name="TextBox 15">
            <a:extLst>
              <a:ext uri="{FF2B5EF4-FFF2-40B4-BE49-F238E27FC236}">
                <a16:creationId xmlns:a16="http://schemas.microsoft.com/office/drawing/2014/main" id="{A404E4FB-FF10-076C-D8FA-01119DBEBDD7}"/>
              </a:ext>
            </a:extLst>
          </p:cNvPr>
          <p:cNvSpPr txBox="1"/>
          <p:nvPr/>
        </p:nvSpPr>
        <p:spPr>
          <a:xfrm>
            <a:off x="9716900" y="5646317"/>
            <a:ext cx="1101012" cy="461665"/>
          </a:xfrm>
          <a:prstGeom prst="rect">
            <a:avLst/>
          </a:prstGeom>
          <a:noFill/>
        </p:spPr>
        <p:txBody>
          <a:bodyPr wrap="square" rtlCol="0">
            <a:spAutoFit/>
          </a:bodyPr>
          <a:lstStyle/>
          <a:p>
            <a:r>
              <a:rPr lang="zh-TW" altLang="en-US" sz="1200" dirty="0"/>
              <a:t>資助</a:t>
            </a:r>
            <a:r>
              <a:rPr lang="en-HK" altLang="zh-TW" sz="1200" dirty="0"/>
              <a:t> </a:t>
            </a:r>
          </a:p>
          <a:p>
            <a:r>
              <a:rPr lang="en-HK" altLang="zh-TW" sz="1200" dirty="0"/>
              <a:t>Funded by</a:t>
            </a:r>
            <a:endParaRPr lang="en-HK" sz="1200" dirty="0"/>
          </a:p>
        </p:txBody>
      </p:sp>
      <p:sp>
        <p:nvSpPr>
          <p:cNvPr id="10" name="Title 1">
            <a:extLst>
              <a:ext uri="{FF2B5EF4-FFF2-40B4-BE49-F238E27FC236}">
                <a16:creationId xmlns:a16="http://schemas.microsoft.com/office/drawing/2014/main" id="{399AA54A-6AC8-AA4C-8061-944A3148EFD3}"/>
              </a:ext>
            </a:extLst>
          </p:cNvPr>
          <p:cNvSpPr txBox="1">
            <a:spLocks/>
          </p:cNvSpPr>
          <p:nvPr/>
        </p:nvSpPr>
        <p:spPr>
          <a:xfrm>
            <a:off x="0" y="470838"/>
            <a:ext cx="12191999" cy="12156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r>
              <a:rPr lang="en-US" altLang="zh-TW" b="1" dirty="0">
                <a:solidFill>
                  <a:srgbClr val="006600"/>
                </a:solidFill>
                <a:latin typeface="微軟正黑體" panose="020B0604030504040204" pitchFamily="34" charset="-120"/>
                <a:ea typeface="微軟正黑體" panose="020B0604030504040204" pitchFamily="34" charset="-120"/>
                <a:cs typeface="Times New Roman" panose="02020603050405020304" pitchFamily="18" charset="0"/>
              </a:rPr>
              <a:t>2026 / 27</a:t>
            </a:r>
            <a:r>
              <a:rPr lang="zh-TW" altLang="en-US" b="1" dirty="0">
                <a:solidFill>
                  <a:srgbClr val="006600"/>
                </a:solidFill>
                <a:latin typeface="微軟正黑體" panose="020B0604030504040204" pitchFamily="34" charset="-120"/>
                <a:ea typeface="微軟正黑體" panose="020B0604030504040204" pitchFamily="34" charset="-120"/>
              </a:rPr>
              <a:t>學年環保教育項目</a:t>
            </a:r>
            <a:endParaRPr lang="en-HK" b="1" dirty="0">
              <a:solidFill>
                <a:srgbClr val="006600"/>
              </a:solidFill>
              <a:latin typeface="微軟正黑體" panose="020B0604030504040204" pitchFamily="34" charset="-120"/>
              <a:ea typeface="微軟正黑體" panose="020B0604030504040204" pitchFamily="34" charset="-120"/>
            </a:endParaRPr>
          </a:p>
        </p:txBody>
      </p:sp>
      <p:pic>
        <p:nvPicPr>
          <p:cNvPr id="11" name="圖片 10" descr="一張含有 文字, 卡通, 海報, 動畫卡通 的圖片&#10;&#10;AI 產生的內容可能不正確。">
            <a:extLst>
              <a:ext uri="{FF2B5EF4-FFF2-40B4-BE49-F238E27FC236}">
                <a16:creationId xmlns:a16="http://schemas.microsoft.com/office/drawing/2014/main" id="{11BC27E6-F3CD-8014-E24D-B546573CAA7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25162">
            <a:off x="9757655" y="2801985"/>
            <a:ext cx="1460421" cy="2068929"/>
          </a:xfrm>
          <a:prstGeom prst="rect">
            <a:avLst/>
          </a:prstGeom>
        </p:spPr>
      </p:pic>
      <p:pic>
        <p:nvPicPr>
          <p:cNvPr id="19" name="圖片 18" descr="一張含有 文字, 動畫卡通, 美工圖案, 圖解 的圖片&#10;&#10;AI 產生的內容可能不正確。">
            <a:extLst>
              <a:ext uri="{FF2B5EF4-FFF2-40B4-BE49-F238E27FC236}">
                <a16:creationId xmlns:a16="http://schemas.microsoft.com/office/drawing/2014/main" id="{F8ED7C0A-670D-43DE-8CB8-6B0A2AE5D9E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444967">
            <a:off x="1941184" y="3446302"/>
            <a:ext cx="1463898" cy="2068930"/>
          </a:xfrm>
          <a:prstGeom prst="rect">
            <a:avLst/>
          </a:prstGeom>
        </p:spPr>
      </p:pic>
      <p:pic>
        <p:nvPicPr>
          <p:cNvPr id="20" name="圖片 19" descr="一張含有 文字, 動畫卡通, 卡通, 圖解 的圖片&#10;&#10;AI 產生的內容可能不正確。">
            <a:extLst>
              <a:ext uri="{FF2B5EF4-FFF2-40B4-BE49-F238E27FC236}">
                <a16:creationId xmlns:a16="http://schemas.microsoft.com/office/drawing/2014/main" id="{0A1AB44C-FBA6-E383-0693-98C628CCE81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916228">
            <a:off x="424079" y="2135824"/>
            <a:ext cx="1460421" cy="2068929"/>
          </a:xfrm>
          <a:prstGeom prst="rect">
            <a:avLst/>
          </a:prstGeom>
        </p:spPr>
      </p:pic>
      <p:pic>
        <p:nvPicPr>
          <p:cNvPr id="306" name="圖片 305">
            <a:extLst>
              <a:ext uri="{FF2B5EF4-FFF2-40B4-BE49-F238E27FC236}">
                <a16:creationId xmlns:a16="http://schemas.microsoft.com/office/drawing/2014/main" id="{F19F41D3-48F9-6454-846F-651DC52C5CAE}"/>
              </a:ext>
            </a:extLst>
          </p:cNvPr>
          <p:cNvPicPr>
            <a:picLocks noChangeAspect="1"/>
          </p:cNvPicPr>
          <p:nvPr/>
        </p:nvPicPr>
        <p:blipFill>
          <a:blip r:embed="rId5"/>
          <a:stretch>
            <a:fillRect/>
          </a:stretch>
        </p:blipFill>
        <p:spPr>
          <a:xfrm>
            <a:off x="1081649" y="6124290"/>
            <a:ext cx="9461812" cy="585267"/>
          </a:xfrm>
          <a:prstGeom prst="rect">
            <a:avLst/>
          </a:prstGeom>
        </p:spPr>
      </p:pic>
    </p:spTree>
    <p:extLst>
      <p:ext uri="{BB962C8B-B14F-4D97-AF65-F5344CB8AC3E}">
        <p14:creationId xmlns:p14="http://schemas.microsoft.com/office/powerpoint/2010/main" val="1543490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46E56FC-BA4A-AEAB-94ED-DD0F3A27072D}"/>
              </a:ext>
            </a:extLst>
          </p:cNvPr>
          <p:cNvSpPr txBox="1">
            <a:spLocks/>
          </p:cNvSpPr>
          <p:nvPr/>
        </p:nvSpPr>
        <p:spPr>
          <a:xfrm>
            <a:off x="4965290" y="4252878"/>
            <a:ext cx="7226710" cy="968051"/>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zh-TW" altLang="en-US" b="1" dirty="0">
                <a:solidFill>
                  <a:srgbClr val="006600"/>
                </a:solidFill>
                <a:latin typeface="微軟正黑體" panose="020B0604030504040204" pitchFamily="34" charset="-120"/>
                <a:ea typeface="微軟正黑體" panose="020B0604030504040204" pitchFamily="34" charset="-120"/>
              </a:rPr>
              <a:t>環境檢視清單</a:t>
            </a:r>
            <a:endParaRPr lang="en-HK" b="1" dirty="0">
              <a:solidFill>
                <a:srgbClr val="006600"/>
              </a:solidFill>
              <a:latin typeface="微軟正黑體" panose="020B0604030504040204" pitchFamily="34" charset="-120"/>
              <a:ea typeface="微軟正黑體" panose="020B0604030504040204" pitchFamily="34" charset="-120"/>
            </a:endParaRPr>
          </a:p>
        </p:txBody>
      </p:sp>
      <p:pic>
        <p:nvPicPr>
          <p:cNvPr id="2" name="圖片 1">
            <a:extLst>
              <a:ext uri="{FF2B5EF4-FFF2-40B4-BE49-F238E27FC236}">
                <a16:creationId xmlns:a16="http://schemas.microsoft.com/office/drawing/2014/main" id="{3EE61BF8-A837-3042-830D-9AAF3BD9005C}"/>
              </a:ext>
            </a:extLst>
          </p:cNvPr>
          <p:cNvPicPr>
            <a:picLocks noChangeAspect="1"/>
          </p:cNvPicPr>
          <p:nvPr/>
        </p:nvPicPr>
        <p:blipFill>
          <a:blip r:embed="rId2"/>
          <a:stretch>
            <a:fillRect/>
          </a:stretch>
        </p:blipFill>
        <p:spPr>
          <a:xfrm>
            <a:off x="2430619" y="3768721"/>
            <a:ext cx="1877731" cy="2731245"/>
          </a:xfrm>
          <a:prstGeom prst="rect">
            <a:avLst/>
          </a:prstGeom>
        </p:spPr>
      </p:pic>
      <p:pic>
        <p:nvPicPr>
          <p:cNvPr id="5" name="圖片 4">
            <a:extLst>
              <a:ext uri="{FF2B5EF4-FFF2-40B4-BE49-F238E27FC236}">
                <a16:creationId xmlns:a16="http://schemas.microsoft.com/office/drawing/2014/main" id="{A6F43C6A-BE06-B50D-D042-E80C97A64339}"/>
              </a:ext>
            </a:extLst>
          </p:cNvPr>
          <p:cNvPicPr>
            <a:picLocks noChangeAspect="1"/>
          </p:cNvPicPr>
          <p:nvPr/>
        </p:nvPicPr>
        <p:blipFill>
          <a:blip r:embed="rId3"/>
          <a:stretch>
            <a:fillRect/>
          </a:stretch>
        </p:blipFill>
        <p:spPr>
          <a:xfrm>
            <a:off x="364945" y="3647701"/>
            <a:ext cx="2097206" cy="2932430"/>
          </a:xfrm>
          <a:prstGeom prst="rect">
            <a:avLst/>
          </a:prstGeom>
        </p:spPr>
      </p:pic>
    </p:spTree>
    <p:extLst>
      <p:ext uri="{BB962C8B-B14F-4D97-AF65-F5344CB8AC3E}">
        <p14:creationId xmlns:p14="http://schemas.microsoft.com/office/powerpoint/2010/main" val="16484525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3BDE2EA-584A-388F-1440-5DA02073DD9D}"/>
              </a:ext>
            </a:extLst>
          </p:cNvPr>
          <p:cNvSpPr>
            <a:spLocks noGrp="1"/>
          </p:cNvSpPr>
          <p:nvPr>
            <p:ph type="title"/>
          </p:nvPr>
        </p:nvSpPr>
        <p:spPr>
          <a:xfrm>
            <a:off x="544720" y="318937"/>
            <a:ext cx="10741152" cy="1132258"/>
          </a:xfrm>
        </p:spPr>
        <p:txBody>
          <a:bodyPr anchor="ctr"/>
          <a:lstStyle/>
          <a:p>
            <a:r>
              <a:rPr lang="zh-TW" altLang="en-US" b="1" dirty="0">
                <a:latin typeface="微軟正黑體" panose="020B0604030504040204" pitchFamily="34" charset="-120"/>
                <a:ea typeface="微軟正黑體" panose="020B0604030504040204" pitchFamily="34" charset="-120"/>
              </a:rPr>
              <a:t>填寫清單例子</a:t>
            </a:r>
          </a:p>
        </p:txBody>
      </p:sp>
      <p:grpSp>
        <p:nvGrpSpPr>
          <p:cNvPr id="207" name="群組 206">
            <a:extLst>
              <a:ext uri="{FF2B5EF4-FFF2-40B4-BE49-F238E27FC236}">
                <a16:creationId xmlns:a16="http://schemas.microsoft.com/office/drawing/2014/main" id="{2B8525DA-0974-7D2E-9086-4012CE2C0ACA}"/>
              </a:ext>
            </a:extLst>
          </p:cNvPr>
          <p:cNvGrpSpPr/>
          <p:nvPr/>
        </p:nvGrpSpPr>
        <p:grpSpPr>
          <a:xfrm>
            <a:off x="8248542" y="1912879"/>
            <a:ext cx="3482630" cy="637159"/>
            <a:chOff x="8140388" y="1912879"/>
            <a:chExt cx="3482630" cy="637159"/>
          </a:xfrm>
        </p:grpSpPr>
        <p:sp>
          <p:nvSpPr>
            <p:cNvPr id="204" name="內容版面配置區 2">
              <a:extLst>
                <a:ext uri="{FF2B5EF4-FFF2-40B4-BE49-F238E27FC236}">
                  <a16:creationId xmlns:a16="http://schemas.microsoft.com/office/drawing/2014/main" id="{C605791C-9DAD-5BB6-298A-A9302A5A4E66}"/>
                </a:ext>
              </a:extLst>
            </p:cNvPr>
            <p:cNvSpPr txBox="1">
              <a:spLocks/>
            </p:cNvSpPr>
            <p:nvPr/>
          </p:nvSpPr>
          <p:spPr>
            <a:xfrm>
              <a:off x="8860600" y="1912879"/>
              <a:ext cx="2762418" cy="637159"/>
            </a:xfrm>
            <a:prstGeom prst="rect">
              <a:avLst/>
            </a:prstGeom>
          </p:spPr>
          <p:txBody>
            <a:bodyPr vert="horz" lIns="91440" tIns="45720" rIns="91440" bIns="45720" rtlCol="0">
              <a:normAutofit/>
            </a:bodyPr>
            <a:lstStyle>
              <a:lvl1pPr marL="285750" indent="-285750" algn="l" defTabSz="914400" rtl="0" eaLnBrk="1" latinLnBrk="0" hangingPunct="1">
                <a:lnSpc>
                  <a:spcPct val="110000"/>
                </a:lnSpc>
                <a:spcBef>
                  <a:spcPts val="1000"/>
                </a:spcBef>
                <a:buSzPct val="80000"/>
                <a:buFont typeface="Arial" panose="020B0604020202020204" pitchFamily="34" charset="0"/>
                <a:buChar char="•"/>
                <a:defRPr lang="en-US" sz="2800" kern="1200" dirty="0">
                  <a:solidFill>
                    <a:schemeClr val="tx1"/>
                  </a:solidFill>
                  <a:latin typeface="+mn-lt"/>
                  <a:ea typeface="+mn-ea"/>
                  <a:cs typeface="+mn-cs"/>
                </a:defRPr>
              </a:lvl1pPr>
              <a:lvl2pPr marL="502920" indent="-228600" algn="l" defTabSz="914400" rtl="0" eaLnBrk="1" latinLnBrk="0" hangingPunct="1">
                <a:lnSpc>
                  <a:spcPct val="110000"/>
                </a:lnSpc>
                <a:spcBef>
                  <a:spcPts val="500"/>
                </a:spcBef>
                <a:buSzPct val="80000"/>
                <a:buFont typeface="Wingdings" panose="05000000000000000000" pitchFamily="2" charset="2"/>
                <a:buChar char="Ø"/>
                <a:defRPr sz="2400" i="0" kern="1200">
                  <a:solidFill>
                    <a:schemeClr val="tx1"/>
                  </a:solidFill>
                  <a:latin typeface="+mn-lt"/>
                  <a:ea typeface="+mn-ea"/>
                  <a:cs typeface="+mn-cs"/>
                </a:defRPr>
              </a:lvl2pPr>
              <a:lvl3pPr marL="822960" indent="-228600" algn="l" defTabSz="914400" rtl="0" eaLnBrk="1" latinLnBrk="0" hangingPunct="1">
                <a:lnSpc>
                  <a:spcPct val="110000"/>
                </a:lnSpc>
                <a:spcBef>
                  <a:spcPts val="500"/>
                </a:spcBef>
                <a:buSzPct val="80000"/>
                <a:buFont typeface="Wingdings" panose="05000000000000000000" pitchFamily="2" charset="2"/>
                <a:buChar char="u"/>
                <a:defRPr sz="2400" i="0" kern="1200">
                  <a:solidFill>
                    <a:schemeClr val="tx1"/>
                  </a:solidFill>
                  <a:latin typeface="+mn-lt"/>
                  <a:ea typeface="+mn-ea"/>
                  <a:cs typeface="+mn-cs"/>
                </a:defRPr>
              </a:lvl3pPr>
              <a:lvl4pPr marL="1097280" indent="-228600" algn="l" defTabSz="914400" rtl="0" eaLnBrk="1" latinLnBrk="0" hangingPunct="1">
                <a:lnSpc>
                  <a:spcPct val="110000"/>
                </a:lnSpc>
                <a:spcBef>
                  <a:spcPts val="500"/>
                </a:spcBef>
                <a:buSzPct val="80000"/>
                <a:buFont typeface="Goudy Old Style" panose="02020502050305020303" pitchFamily="18" charset="0"/>
                <a:buChar char="–"/>
                <a:defRPr sz="2400" i="0" kern="1200">
                  <a:solidFill>
                    <a:schemeClr val="tx1"/>
                  </a:solidFill>
                  <a:latin typeface="+mn-lt"/>
                  <a:ea typeface="+mn-ea"/>
                  <a:cs typeface="+mn-cs"/>
                </a:defRPr>
              </a:lvl4pPr>
              <a:lvl5pPr marL="1371600" indent="-228600" algn="l" defTabSz="914400" rtl="0" eaLnBrk="1" latinLnBrk="0" hangingPunct="1">
                <a:lnSpc>
                  <a:spcPct val="110000"/>
                </a:lnSpc>
                <a:spcBef>
                  <a:spcPts val="500"/>
                </a:spcBef>
                <a:buSzPct val="80000"/>
                <a:buFont typeface="Arial" panose="020B0604020202020204" pitchFamily="34" charset="0"/>
                <a:buChar char="•"/>
                <a:defRPr sz="240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TW" sz="2600" dirty="0">
                  <a:latin typeface="微軟正黑體" panose="020B0604030504040204" pitchFamily="34" charset="-120"/>
                  <a:ea typeface="微軟正黑體" panose="020B0604030504040204" pitchFamily="34" charset="-120"/>
                </a:rPr>
                <a:t>1.</a:t>
              </a:r>
              <a:r>
                <a:rPr lang="zh-TW" altLang="en-US" sz="2600" dirty="0">
                  <a:latin typeface="微軟正黑體" panose="020B0604030504040204" pitchFamily="34" charset="-120"/>
                  <a:ea typeface="微軟正黑體" panose="020B0604030504040204" pitchFamily="34" charset="-120"/>
                </a:rPr>
                <a:t> 填寫檢查日期</a:t>
              </a:r>
            </a:p>
          </p:txBody>
        </p:sp>
        <p:sp>
          <p:nvSpPr>
            <p:cNvPr id="206" name="箭號: 向右 205">
              <a:extLst>
                <a:ext uri="{FF2B5EF4-FFF2-40B4-BE49-F238E27FC236}">
                  <a16:creationId xmlns:a16="http://schemas.microsoft.com/office/drawing/2014/main" id="{BEB0F140-7094-28AA-488A-FC1AE478EAA2}"/>
                </a:ext>
              </a:extLst>
            </p:cNvPr>
            <p:cNvSpPr/>
            <p:nvPr/>
          </p:nvSpPr>
          <p:spPr>
            <a:xfrm rot="10800000">
              <a:off x="8140388" y="2017297"/>
              <a:ext cx="639096" cy="369332"/>
            </a:xfrm>
            <a:prstGeom prst="rightArrow">
              <a:avLst/>
            </a:prstGeom>
            <a:solidFill>
              <a:srgbClr val="0070C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a:latin typeface="微軟正黑體" panose="020B0604030504040204" pitchFamily="34" charset="-120"/>
                <a:ea typeface="微軟正黑體" panose="020B0604030504040204" pitchFamily="34" charset="-120"/>
              </a:endParaRPr>
            </a:p>
          </p:txBody>
        </p:sp>
      </p:grpSp>
      <p:grpSp>
        <p:nvGrpSpPr>
          <p:cNvPr id="208" name="群組 207">
            <a:extLst>
              <a:ext uri="{FF2B5EF4-FFF2-40B4-BE49-F238E27FC236}">
                <a16:creationId xmlns:a16="http://schemas.microsoft.com/office/drawing/2014/main" id="{07733E43-8752-87B2-AC64-8F93301A44C7}"/>
              </a:ext>
            </a:extLst>
          </p:cNvPr>
          <p:cNvGrpSpPr/>
          <p:nvPr/>
        </p:nvGrpSpPr>
        <p:grpSpPr>
          <a:xfrm>
            <a:off x="8265748" y="2793326"/>
            <a:ext cx="3886923" cy="1097281"/>
            <a:chOff x="8140388" y="1912878"/>
            <a:chExt cx="3886923" cy="1097281"/>
          </a:xfrm>
        </p:grpSpPr>
        <p:sp>
          <p:nvSpPr>
            <p:cNvPr id="209" name="內容版面配置區 2">
              <a:extLst>
                <a:ext uri="{FF2B5EF4-FFF2-40B4-BE49-F238E27FC236}">
                  <a16:creationId xmlns:a16="http://schemas.microsoft.com/office/drawing/2014/main" id="{136D91CD-BAD9-6992-939B-6C1BD2730903}"/>
                </a:ext>
              </a:extLst>
            </p:cNvPr>
            <p:cNvSpPr txBox="1">
              <a:spLocks/>
            </p:cNvSpPr>
            <p:nvPr/>
          </p:nvSpPr>
          <p:spPr>
            <a:xfrm>
              <a:off x="8860598" y="1912878"/>
              <a:ext cx="3166713" cy="1097281"/>
            </a:xfrm>
            <a:prstGeom prst="rect">
              <a:avLst/>
            </a:prstGeom>
          </p:spPr>
          <p:txBody>
            <a:bodyPr vert="horz" lIns="91440" tIns="45720" rIns="91440" bIns="45720" rtlCol="0">
              <a:normAutofit/>
            </a:bodyPr>
            <a:lstStyle>
              <a:lvl1pPr marL="285750" indent="-285750" algn="l" defTabSz="914400" rtl="0" eaLnBrk="1" latinLnBrk="0" hangingPunct="1">
                <a:lnSpc>
                  <a:spcPct val="110000"/>
                </a:lnSpc>
                <a:spcBef>
                  <a:spcPts val="1000"/>
                </a:spcBef>
                <a:buSzPct val="80000"/>
                <a:buFont typeface="Arial" panose="020B0604020202020204" pitchFamily="34" charset="0"/>
                <a:buChar char="•"/>
                <a:defRPr lang="en-US" sz="2800" kern="1200" dirty="0">
                  <a:solidFill>
                    <a:schemeClr val="tx1"/>
                  </a:solidFill>
                  <a:latin typeface="+mn-lt"/>
                  <a:ea typeface="+mn-ea"/>
                  <a:cs typeface="+mn-cs"/>
                </a:defRPr>
              </a:lvl1pPr>
              <a:lvl2pPr marL="502920" indent="-228600" algn="l" defTabSz="914400" rtl="0" eaLnBrk="1" latinLnBrk="0" hangingPunct="1">
                <a:lnSpc>
                  <a:spcPct val="110000"/>
                </a:lnSpc>
                <a:spcBef>
                  <a:spcPts val="500"/>
                </a:spcBef>
                <a:buSzPct val="80000"/>
                <a:buFont typeface="Wingdings" panose="05000000000000000000" pitchFamily="2" charset="2"/>
                <a:buChar char="Ø"/>
                <a:defRPr sz="2400" i="0" kern="1200">
                  <a:solidFill>
                    <a:schemeClr val="tx1"/>
                  </a:solidFill>
                  <a:latin typeface="+mn-lt"/>
                  <a:ea typeface="+mn-ea"/>
                  <a:cs typeface="+mn-cs"/>
                </a:defRPr>
              </a:lvl2pPr>
              <a:lvl3pPr marL="822960" indent="-228600" algn="l" defTabSz="914400" rtl="0" eaLnBrk="1" latinLnBrk="0" hangingPunct="1">
                <a:lnSpc>
                  <a:spcPct val="110000"/>
                </a:lnSpc>
                <a:spcBef>
                  <a:spcPts val="500"/>
                </a:spcBef>
                <a:buSzPct val="80000"/>
                <a:buFont typeface="Wingdings" panose="05000000000000000000" pitchFamily="2" charset="2"/>
                <a:buChar char="u"/>
                <a:defRPr sz="2400" i="0" kern="1200">
                  <a:solidFill>
                    <a:schemeClr val="tx1"/>
                  </a:solidFill>
                  <a:latin typeface="+mn-lt"/>
                  <a:ea typeface="+mn-ea"/>
                  <a:cs typeface="+mn-cs"/>
                </a:defRPr>
              </a:lvl3pPr>
              <a:lvl4pPr marL="1097280" indent="-228600" algn="l" defTabSz="914400" rtl="0" eaLnBrk="1" latinLnBrk="0" hangingPunct="1">
                <a:lnSpc>
                  <a:spcPct val="110000"/>
                </a:lnSpc>
                <a:spcBef>
                  <a:spcPts val="500"/>
                </a:spcBef>
                <a:buSzPct val="80000"/>
                <a:buFont typeface="Goudy Old Style" panose="02020502050305020303" pitchFamily="18" charset="0"/>
                <a:buChar char="–"/>
                <a:defRPr sz="2400" i="0" kern="1200">
                  <a:solidFill>
                    <a:schemeClr val="tx1"/>
                  </a:solidFill>
                  <a:latin typeface="+mn-lt"/>
                  <a:ea typeface="+mn-ea"/>
                  <a:cs typeface="+mn-cs"/>
                </a:defRPr>
              </a:lvl4pPr>
              <a:lvl5pPr marL="1371600" indent="-228600" algn="l" defTabSz="914400" rtl="0" eaLnBrk="1" latinLnBrk="0" hangingPunct="1">
                <a:lnSpc>
                  <a:spcPct val="110000"/>
                </a:lnSpc>
                <a:spcBef>
                  <a:spcPts val="500"/>
                </a:spcBef>
                <a:buSzPct val="80000"/>
                <a:buFont typeface="Arial" panose="020B0604020202020204" pitchFamily="34" charset="0"/>
                <a:buChar char="•"/>
                <a:defRPr sz="240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TW" sz="2600" dirty="0">
                  <a:latin typeface="微軟正黑體" panose="020B0604030504040204" pitchFamily="34" charset="-120"/>
                  <a:ea typeface="微軟正黑體" panose="020B0604030504040204" pitchFamily="34" charset="-120"/>
                </a:rPr>
                <a:t>2. </a:t>
              </a:r>
              <a:r>
                <a:rPr lang="zh-TW" altLang="en-US" sz="2600" dirty="0">
                  <a:latin typeface="微軟正黑體" panose="020B0604030504040204" pitchFamily="34" charset="-120"/>
                  <a:ea typeface="微軟正黑體" panose="020B0604030504040204" pitchFamily="34" charset="-120"/>
                </a:rPr>
                <a:t>於清單上的每個項目填上適當的標記</a:t>
              </a:r>
              <a:endParaRPr lang="en-HK" altLang="zh-HK" sz="2600" dirty="0">
                <a:latin typeface="微軟正黑體" panose="020B0604030504040204" pitchFamily="34" charset="-120"/>
                <a:ea typeface="微軟正黑體" panose="020B0604030504040204" pitchFamily="34" charset="-120"/>
              </a:endParaRPr>
            </a:p>
          </p:txBody>
        </p:sp>
        <p:sp>
          <p:nvSpPr>
            <p:cNvPr id="210" name="箭號: 向右 209">
              <a:extLst>
                <a:ext uri="{FF2B5EF4-FFF2-40B4-BE49-F238E27FC236}">
                  <a16:creationId xmlns:a16="http://schemas.microsoft.com/office/drawing/2014/main" id="{3C6E3800-8D1D-2C68-BCDA-8A2A5DEAE4A5}"/>
                </a:ext>
              </a:extLst>
            </p:cNvPr>
            <p:cNvSpPr/>
            <p:nvPr/>
          </p:nvSpPr>
          <p:spPr>
            <a:xfrm rot="10800000">
              <a:off x="8140388" y="2017297"/>
              <a:ext cx="639096" cy="369332"/>
            </a:xfrm>
            <a:prstGeom prst="rightArrow">
              <a:avLst/>
            </a:prstGeom>
            <a:solidFill>
              <a:srgbClr val="0070C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a:latin typeface="微軟正黑體" panose="020B0604030504040204" pitchFamily="34" charset="-120"/>
                <a:ea typeface="微軟正黑體" panose="020B0604030504040204" pitchFamily="34" charset="-120"/>
              </a:endParaRPr>
            </a:p>
          </p:txBody>
        </p:sp>
      </p:grpSp>
      <p:grpSp>
        <p:nvGrpSpPr>
          <p:cNvPr id="8" name="群組 7">
            <a:extLst>
              <a:ext uri="{FF2B5EF4-FFF2-40B4-BE49-F238E27FC236}">
                <a16:creationId xmlns:a16="http://schemas.microsoft.com/office/drawing/2014/main" id="{E545B353-32A9-8340-738E-7060BF828129}"/>
              </a:ext>
            </a:extLst>
          </p:cNvPr>
          <p:cNvGrpSpPr/>
          <p:nvPr/>
        </p:nvGrpSpPr>
        <p:grpSpPr>
          <a:xfrm>
            <a:off x="8412884" y="3848174"/>
            <a:ext cx="3234396" cy="2690889"/>
            <a:chOff x="8412884" y="3848174"/>
            <a:chExt cx="3234396" cy="2690889"/>
          </a:xfrm>
        </p:grpSpPr>
        <p:sp>
          <p:nvSpPr>
            <p:cNvPr id="263" name="矩形: 圓角 262">
              <a:extLst>
                <a:ext uri="{FF2B5EF4-FFF2-40B4-BE49-F238E27FC236}">
                  <a16:creationId xmlns:a16="http://schemas.microsoft.com/office/drawing/2014/main" id="{9F4C2F63-4B78-FF99-F805-076CBC844FFB}"/>
                </a:ext>
              </a:extLst>
            </p:cNvPr>
            <p:cNvSpPr/>
            <p:nvPr/>
          </p:nvSpPr>
          <p:spPr>
            <a:xfrm>
              <a:off x="9345243" y="3848174"/>
              <a:ext cx="2302037" cy="2207178"/>
            </a:xfrm>
            <a:prstGeom prst="roundRect">
              <a:avLst>
                <a:gd name="adj" fmla="val 11068"/>
              </a:avLst>
            </a:prstGeom>
            <a:solidFill>
              <a:srgbClr val="3771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zh-TW" altLang="en-US" sz="2000" dirty="0">
                  <a:latin typeface="微軟正黑體" panose="020B0604030504040204" pitchFamily="34" charset="-120"/>
                  <a:ea typeface="微軟正黑體" panose="020B0604030504040204" pitchFamily="34" charset="-120"/>
                </a:rPr>
                <a:t>已達成</a:t>
              </a:r>
              <a:r>
                <a:rPr lang="en-US" altLang="zh-TW" sz="2000" dirty="0">
                  <a:latin typeface="微軟正黑體" panose="020B0604030504040204" pitchFamily="34" charset="-120"/>
                  <a:ea typeface="微軟正黑體" panose="020B0604030504040204" pitchFamily="34" charset="-120"/>
                </a:rPr>
                <a:t>: “ </a:t>
              </a:r>
              <a:r>
                <a:rPr lang="en-US" altLang="zh-TW" sz="2000" b="1" dirty="0">
                  <a:solidFill>
                    <a:srgbClr val="F3C85C"/>
                  </a:solidFill>
                  <a:latin typeface="微軟正黑體" panose="020B0604030504040204" pitchFamily="34" charset="-120"/>
                  <a:ea typeface="微軟正黑體" panose="020B0604030504040204" pitchFamily="34" charset="-120"/>
                </a:rPr>
                <a:t>Y</a:t>
              </a:r>
              <a:r>
                <a:rPr lang="en-US" altLang="zh-TW" sz="2000" b="1" dirty="0">
                  <a:solidFill>
                    <a:srgbClr val="F7CA5C"/>
                  </a:solidFill>
                  <a:latin typeface="微軟正黑體" panose="020B0604030504040204" pitchFamily="34" charset="-120"/>
                  <a:ea typeface="微軟正黑體" panose="020B0604030504040204" pitchFamily="34" charset="-120"/>
                </a:rPr>
                <a:t> </a:t>
              </a:r>
              <a:r>
                <a:rPr lang="en-US" altLang="zh-TW" sz="2000" dirty="0">
                  <a:latin typeface="微軟正黑體" panose="020B0604030504040204" pitchFamily="34" charset="-120"/>
                  <a:ea typeface="微軟正黑體" panose="020B0604030504040204" pitchFamily="34" charset="-120"/>
                </a:rPr>
                <a:t>”</a:t>
              </a:r>
            </a:p>
            <a:p>
              <a:pPr algn="ctr">
                <a:lnSpc>
                  <a:spcPct val="150000"/>
                </a:lnSpc>
              </a:pPr>
              <a:r>
                <a:rPr lang="zh-TW" altLang="en-US" sz="2000" dirty="0">
                  <a:latin typeface="微軟正黑體" panose="020B0604030504040204" pitchFamily="34" charset="-120"/>
                  <a:ea typeface="微軟正黑體" panose="020B0604030504040204" pitchFamily="34" charset="-120"/>
                </a:rPr>
                <a:t>部分達成</a:t>
              </a:r>
              <a:r>
                <a:rPr lang="en-US" altLang="zh-TW" sz="2000" dirty="0">
                  <a:latin typeface="微軟正黑體" panose="020B0604030504040204" pitchFamily="34" charset="-120"/>
                  <a:ea typeface="微軟正黑體" panose="020B0604030504040204" pitchFamily="34" charset="-120"/>
                </a:rPr>
                <a:t>: “ </a:t>
              </a:r>
              <a:r>
                <a:rPr lang="en-US" altLang="zh-TW" sz="2000" b="1" dirty="0">
                  <a:solidFill>
                    <a:srgbClr val="F3C85C"/>
                  </a:solidFill>
                  <a:latin typeface="微軟正黑體" panose="020B0604030504040204" pitchFamily="34" charset="-120"/>
                  <a:ea typeface="微軟正黑體" panose="020B0604030504040204" pitchFamily="34" charset="-120"/>
                </a:rPr>
                <a:t>/</a:t>
              </a:r>
              <a:r>
                <a:rPr lang="en-US" altLang="zh-TW" sz="2000" dirty="0">
                  <a:latin typeface="微軟正黑體" panose="020B0604030504040204" pitchFamily="34" charset="-120"/>
                  <a:ea typeface="微軟正黑體" panose="020B0604030504040204" pitchFamily="34" charset="-120"/>
                </a:rPr>
                <a:t> ”</a:t>
              </a:r>
            </a:p>
            <a:p>
              <a:pPr algn="ctr">
                <a:lnSpc>
                  <a:spcPct val="150000"/>
                </a:lnSpc>
              </a:pPr>
              <a:r>
                <a:rPr lang="zh-TW" altLang="en-US" sz="2000" dirty="0">
                  <a:latin typeface="微軟正黑體" panose="020B0604030504040204" pitchFamily="34" charset="-120"/>
                  <a:ea typeface="微軟正黑體" panose="020B0604030504040204" pitchFamily="34" charset="-120"/>
                </a:rPr>
                <a:t>還未達成</a:t>
              </a:r>
              <a:r>
                <a:rPr lang="en-US" altLang="zh-TW" sz="2000" dirty="0">
                  <a:latin typeface="微軟正黑體" panose="020B0604030504040204" pitchFamily="34" charset="-120"/>
                  <a:ea typeface="微軟正黑體" panose="020B0604030504040204" pitchFamily="34" charset="-120"/>
                </a:rPr>
                <a:t>: “ </a:t>
              </a:r>
              <a:r>
                <a:rPr lang="en-US" altLang="zh-TW" sz="2000" b="1" dirty="0">
                  <a:solidFill>
                    <a:srgbClr val="F3C85C"/>
                  </a:solidFill>
                  <a:latin typeface="微軟正黑體" panose="020B0604030504040204" pitchFamily="34" charset="-120"/>
                  <a:ea typeface="微軟正黑體" panose="020B0604030504040204" pitchFamily="34" charset="-120"/>
                </a:rPr>
                <a:t>N</a:t>
              </a:r>
              <a:r>
                <a:rPr lang="en-US" altLang="zh-TW" sz="2000" dirty="0">
                  <a:latin typeface="微軟正黑體" panose="020B0604030504040204" pitchFamily="34" charset="-120"/>
                  <a:ea typeface="微軟正黑體" panose="020B0604030504040204" pitchFamily="34" charset="-120"/>
                </a:rPr>
                <a:t> ”</a:t>
              </a:r>
            </a:p>
            <a:p>
              <a:pPr algn="ctr">
                <a:lnSpc>
                  <a:spcPct val="150000"/>
                </a:lnSpc>
              </a:pPr>
              <a:r>
                <a:rPr lang="zh-TW" altLang="en-US" sz="2000" dirty="0">
                  <a:latin typeface="微軟正黑體" panose="020B0604030504040204" pitchFamily="34" charset="-120"/>
                  <a:ea typeface="微軟正黑體" panose="020B0604030504040204" pitchFamily="34" charset="-120"/>
                </a:rPr>
                <a:t>不適用</a:t>
              </a:r>
              <a:r>
                <a:rPr lang="en-US" altLang="zh-TW" sz="2000" dirty="0">
                  <a:latin typeface="微軟正黑體" panose="020B0604030504040204" pitchFamily="34" charset="-120"/>
                  <a:ea typeface="微軟正黑體" panose="020B0604030504040204" pitchFamily="34" charset="-120"/>
                </a:rPr>
                <a:t>: “ </a:t>
              </a:r>
              <a:r>
                <a:rPr lang="en-US" altLang="zh-TW" sz="2000" b="1" dirty="0">
                  <a:solidFill>
                    <a:srgbClr val="F3C85C"/>
                  </a:solidFill>
                  <a:latin typeface="微軟正黑體" panose="020B0604030504040204" pitchFamily="34" charset="-120"/>
                  <a:ea typeface="微軟正黑體" panose="020B0604030504040204" pitchFamily="34" charset="-120"/>
                </a:rPr>
                <a:t>NA</a:t>
              </a:r>
              <a:r>
                <a:rPr lang="en-US" altLang="zh-TW" sz="2000" dirty="0">
                  <a:latin typeface="微軟正黑體" panose="020B0604030504040204" pitchFamily="34" charset="-120"/>
                  <a:ea typeface="微軟正黑體" panose="020B0604030504040204" pitchFamily="34" charset="-120"/>
                </a:rPr>
                <a:t> ”</a:t>
              </a:r>
            </a:p>
          </p:txBody>
        </p:sp>
        <p:pic>
          <p:nvPicPr>
            <p:cNvPr id="316" name="圖片 315">
              <a:extLst>
                <a:ext uri="{FF2B5EF4-FFF2-40B4-BE49-F238E27FC236}">
                  <a16:creationId xmlns:a16="http://schemas.microsoft.com/office/drawing/2014/main" id="{FBF421E7-9AA5-D0D8-665E-F5B40330EC64}"/>
                </a:ext>
              </a:extLst>
            </p:cNvPr>
            <p:cNvPicPr>
              <a:picLocks noChangeAspect="1"/>
            </p:cNvPicPr>
            <p:nvPr/>
          </p:nvPicPr>
          <p:blipFill>
            <a:blip r:embed="rId2"/>
            <a:stretch>
              <a:fillRect/>
            </a:stretch>
          </p:blipFill>
          <p:spPr>
            <a:xfrm>
              <a:off x="8412884" y="5606294"/>
              <a:ext cx="1146147" cy="932769"/>
            </a:xfrm>
            <a:prstGeom prst="rect">
              <a:avLst/>
            </a:prstGeom>
          </p:spPr>
        </p:pic>
      </p:grpSp>
      <p:graphicFrame>
        <p:nvGraphicFramePr>
          <p:cNvPr id="318" name="表格 317">
            <a:extLst>
              <a:ext uri="{FF2B5EF4-FFF2-40B4-BE49-F238E27FC236}">
                <a16:creationId xmlns:a16="http://schemas.microsoft.com/office/drawing/2014/main" id="{8E26DEEA-4FEF-BAF1-2183-F0FAD20CB2A2}"/>
              </a:ext>
            </a:extLst>
          </p:cNvPr>
          <p:cNvGraphicFramePr>
            <a:graphicFrameLocks noGrp="1"/>
          </p:cNvGraphicFramePr>
          <p:nvPr>
            <p:extLst>
              <p:ext uri="{D42A27DB-BD31-4B8C-83A1-F6EECF244321}">
                <p14:modId xmlns:p14="http://schemas.microsoft.com/office/powerpoint/2010/main" val="145845894"/>
              </p:ext>
            </p:extLst>
          </p:nvPr>
        </p:nvGraphicFramePr>
        <p:xfrm>
          <a:off x="369018" y="1422877"/>
          <a:ext cx="7807010" cy="3670395"/>
        </p:xfrm>
        <a:graphic>
          <a:graphicData uri="http://schemas.openxmlformats.org/drawingml/2006/table">
            <a:tbl>
              <a:tblPr firstRow="1" bandRow="1">
                <a:tableStyleId>{5940675A-B579-460E-94D1-54222C63F5DA}</a:tableStyleId>
              </a:tblPr>
              <a:tblGrid>
                <a:gridCol w="425540">
                  <a:extLst>
                    <a:ext uri="{9D8B030D-6E8A-4147-A177-3AD203B41FA5}">
                      <a16:colId xmlns:a16="http://schemas.microsoft.com/office/drawing/2014/main" val="2835326014"/>
                    </a:ext>
                  </a:extLst>
                </a:gridCol>
                <a:gridCol w="498029">
                  <a:extLst>
                    <a:ext uri="{9D8B030D-6E8A-4147-A177-3AD203B41FA5}">
                      <a16:colId xmlns:a16="http://schemas.microsoft.com/office/drawing/2014/main" val="352853039"/>
                    </a:ext>
                  </a:extLst>
                </a:gridCol>
                <a:gridCol w="2727576">
                  <a:extLst>
                    <a:ext uri="{9D8B030D-6E8A-4147-A177-3AD203B41FA5}">
                      <a16:colId xmlns:a16="http://schemas.microsoft.com/office/drawing/2014/main" val="1918281080"/>
                    </a:ext>
                  </a:extLst>
                </a:gridCol>
                <a:gridCol w="593695">
                  <a:extLst>
                    <a:ext uri="{9D8B030D-6E8A-4147-A177-3AD203B41FA5}">
                      <a16:colId xmlns:a16="http://schemas.microsoft.com/office/drawing/2014/main" val="2131029576"/>
                    </a:ext>
                  </a:extLst>
                </a:gridCol>
                <a:gridCol w="593695">
                  <a:extLst>
                    <a:ext uri="{9D8B030D-6E8A-4147-A177-3AD203B41FA5}">
                      <a16:colId xmlns:a16="http://schemas.microsoft.com/office/drawing/2014/main" val="2067987760"/>
                    </a:ext>
                  </a:extLst>
                </a:gridCol>
                <a:gridCol w="593695">
                  <a:extLst>
                    <a:ext uri="{9D8B030D-6E8A-4147-A177-3AD203B41FA5}">
                      <a16:colId xmlns:a16="http://schemas.microsoft.com/office/drawing/2014/main" val="1666635656"/>
                    </a:ext>
                  </a:extLst>
                </a:gridCol>
                <a:gridCol w="593695">
                  <a:extLst>
                    <a:ext uri="{9D8B030D-6E8A-4147-A177-3AD203B41FA5}">
                      <a16:colId xmlns:a16="http://schemas.microsoft.com/office/drawing/2014/main" val="2396584617"/>
                    </a:ext>
                  </a:extLst>
                </a:gridCol>
                <a:gridCol w="593695">
                  <a:extLst>
                    <a:ext uri="{9D8B030D-6E8A-4147-A177-3AD203B41FA5}">
                      <a16:colId xmlns:a16="http://schemas.microsoft.com/office/drawing/2014/main" val="2215149298"/>
                    </a:ext>
                  </a:extLst>
                </a:gridCol>
                <a:gridCol w="593695">
                  <a:extLst>
                    <a:ext uri="{9D8B030D-6E8A-4147-A177-3AD203B41FA5}">
                      <a16:colId xmlns:a16="http://schemas.microsoft.com/office/drawing/2014/main" val="2431300975"/>
                    </a:ext>
                  </a:extLst>
                </a:gridCol>
                <a:gridCol w="593695">
                  <a:extLst>
                    <a:ext uri="{9D8B030D-6E8A-4147-A177-3AD203B41FA5}">
                      <a16:colId xmlns:a16="http://schemas.microsoft.com/office/drawing/2014/main" val="4204702279"/>
                    </a:ext>
                  </a:extLst>
                </a:gridCol>
              </a:tblGrid>
              <a:tr h="449394">
                <a:tc gridSpan="3">
                  <a:txBody>
                    <a:bodyPr/>
                    <a:lstStyle/>
                    <a:p>
                      <a:pPr algn="r"/>
                      <a:r>
                        <a:rPr lang="zh-TW" altLang="en-US" b="1" dirty="0">
                          <a:solidFill>
                            <a:srgbClr val="568566"/>
                          </a:solidFill>
                          <a:latin typeface="微軟正黑體" panose="020B0604030504040204" pitchFamily="34" charset="-120"/>
                          <a:ea typeface="微軟正黑體" panose="020B0604030504040204" pitchFamily="34" charset="-120"/>
                        </a:rPr>
                        <a:t>檢查次數</a:t>
                      </a:r>
                      <a:endParaRPr lang="zh-HK" altLang="en-US" b="1" dirty="0">
                        <a:solidFill>
                          <a:srgbClr val="568566"/>
                        </a:solidFill>
                        <a:latin typeface="微軟正黑體" panose="020B0604030504040204" pitchFamily="34" charset="-120"/>
                        <a:ea typeface="微軟正黑體" panose="020B0604030504040204" pitchFamily="34" charset="-120"/>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zh-HK" altLang="en-US"/>
                    </a:p>
                  </a:txBody>
                  <a:tcPr/>
                </a:tc>
                <a:tc hMerge="1">
                  <a:txBody>
                    <a:bodyPr/>
                    <a:lstStyle/>
                    <a:p>
                      <a:pPr algn="ctr"/>
                      <a:endParaRPr lang="zh-HK" altLang="en-US" dirty="0"/>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TW" sz="2000" b="1" dirty="0">
                          <a:solidFill>
                            <a:srgbClr val="568566"/>
                          </a:solidFill>
                          <a:latin typeface="微軟正黑體" panose="020B0604030504040204" pitchFamily="34" charset="-120"/>
                          <a:ea typeface="微軟正黑體" panose="020B0604030504040204" pitchFamily="34" charset="-120"/>
                          <a:cs typeface="Times New Roman" panose="02020603050405020304" pitchFamily="18" charset="0"/>
                        </a:rPr>
                        <a:t>1</a:t>
                      </a:r>
                      <a:endParaRPr lang="zh-HK" altLang="en-US" sz="2000" b="1" dirty="0">
                        <a:solidFill>
                          <a:srgbClr val="568566"/>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TW" sz="2000" b="1" dirty="0">
                          <a:solidFill>
                            <a:srgbClr val="568566"/>
                          </a:solidFill>
                          <a:latin typeface="微軟正黑體" panose="020B0604030504040204" pitchFamily="34" charset="-120"/>
                          <a:ea typeface="微軟正黑體" panose="020B0604030504040204" pitchFamily="34" charset="-120"/>
                          <a:cs typeface="Times New Roman" panose="02020603050405020304" pitchFamily="18" charset="0"/>
                        </a:rPr>
                        <a:t>2</a:t>
                      </a:r>
                      <a:endParaRPr lang="zh-HK" altLang="en-US" sz="2000" b="1" dirty="0">
                        <a:solidFill>
                          <a:srgbClr val="568566"/>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TW" sz="2000" b="1" dirty="0">
                          <a:solidFill>
                            <a:srgbClr val="568566"/>
                          </a:solidFill>
                          <a:latin typeface="微軟正黑體" panose="020B0604030504040204" pitchFamily="34" charset="-120"/>
                          <a:ea typeface="微軟正黑體" panose="020B0604030504040204" pitchFamily="34" charset="-120"/>
                          <a:cs typeface="Times New Roman" panose="02020603050405020304" pitchFamily="18" charset="0"/>
                        </a:rPr>
                        <a:t>3</a:t>
                      </a:r>
                      <a:endParaRPr lang="zh-HK" altLang="en-US" sz="2000" b="1" dirty="0">
                        <a:solidFill>
                          <a:srgbClr val="568566"/>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TW" sz="2000" b="1" dirty="0">
                          <a:solidFill>
                            <a:srgbClr val="568566"/>
                          </a:solidFill>
                          <a:latin typeface="微軟正黑體" panose="020B0604030504040204" pitchFamily="34" charset="-120"/>
                          <a:ea typeface="微軟正黑體" panose="020B0604030504040204" pitchFamily="34" charset="-120"/>
                          <a:cs typeface="Times New Roman" panose="02020603050405020304" pitchFamily="18" charset="0"/>
                        </a:rPr>
                        <a:t>4</a:t>
                      </a:r>
                      <a:endParaRPr lang="zh-HK" altLang="en-US" sz="2000" b="1" dirty="0">
                        <a:solidFill>
                          <a:srgbClr val="568566"/>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TW" sz="2000" b="1" dirty="0">
                          <a:solidFill>
                            <a:srgbClr val="568566"/>
                          </a:solidFill>
                          <a:latin typeface="微軟正黑體" panose="020B0604030504040204" pitchFamily="34" charset="-120"/>
                          <a:ea typeface="微軟正黑體" panose="020B0604030504040204" pitchFamily="34" charset="-120"/>
                          <a:cs typeface="Times New Roman" panose="02020603050405020304" pitchFamily="18" charset="0"/>
                        </a:rPr>
                        <a:t>5</a:t>
                      </a:r>
                      <a:endParaRPr lang="zh-HK" altLang="en-US" sz="2000" b="1" dirty="0">
                        <a:solidFill>
                          <a:srgbClr val="568566"/>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TW" sz="2000" b="1" dirty="0">
                          <a:solidFill>
                            <a:srgbClr val="568566"/>
                          </a:solidFill>
                          <a:latin typeface="微軟正黑體" panose="020B0604030504040204" pitchFamily="34" charset="-120"/>
                          <a:ea typeface="微軟正黑體" panose="020B0604030504040204" pitchFamily="34" charset="-120"/>
                          <a:cs typeface="Times New Roman" panose="02020603050405020304" pitchFamily="18" charset="0"/>
                        </a:rPr>
                        <a:t>6</a:t>
                      </a:r>
                      <a:endParaRPr lang="zh-HK" altLang="en-US" sz="2000" b="1" dirty="0">
                        <a:solidFill>
                          <a:srgbClr val="568566"/>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TW" sz="2000" b="1" dirty="0">
                          <a:solidFill>
                            <a:srgbClr val="568566"/>
                          </a:solidFill>
                          <a:latin typeface="微軟正黑體" panose="020B0604030504040204" pitchFamily="34" charset="-120"/>
                          <a:ea typeface="微軟正黑體" panose="020B0604030504040204" pitchFamily="34" charset="-120"/>
                          <a:cs typeface="Times New Roman" panose="02020603050405020304" pitchFamily="18" charset="0"/>
                        </a:rPr>
                        <a:t>7</a:t>
                      </a:r>
                      <a:endParaRPr lang="zh-HK" altLang="en-US" sz="2000" b="1" dirty="0">
                        <a:solidFill>
                          <a:srgbClr val="568566"/>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51258154"/>
                  </a:ext>
                </a:extLst>
              </a:tr>
              <a:tr h="672384">
                <a:tc gridSpan="3">
                  <a:txBody>
                    <a:bodyPr/>
                    <a:lstStyle/>
                    <a:p>
                      <a:pPr algn="r"/>
                      <a:r>
                        <a:rPr lang="zh-TW" altLang="en-US" b="1" dirty="0">
                          <a:solidFill>
                            <a:srgbClr val="568566"/>
                          </a:solidFill>
                          <a:latin typeface="微軟正黑體" panose="020B0604030504040204" pitchFamily="34" charset="-120"/>
                          <a:ea typeface="微軟正黑體" panose="020B0604030504040204" pitchFamily="34" charset="-120"/>
                        </a:rPr>
                        <a:t>日期</a:t>
                      </a:r>
                      <a:endParaRPr lang="zh-HK" altLang="en-US" b="1" dirty="0">
                        <a:solidFill>
                          <a:srgbClr val="568566"/>
                        </a:solidFill>
                        <a:latin typeface="微軟正黑體" panose="020B0604030504040204" pitchFamily="34" charset="-120"/>
                        <a:ea typeface="微軟正黑體" panose="020B0604030504040204" pitchFamily="34" charset="-120"/>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zh-HK" altLang="en-US"/>
                    </a:p>
                  </a:txBody>
                  <a:tcPr/>
                </a:tc>
                <a:tc hMerge="1">
                  <a:txBody>
                    <a:bodyPr/>
                    <a:lstStyle/>
                    <a:p>
                      <a:pPr algn="r"/>
                      <a:endParaRPr lang="zh-HK" altLang="en-US" dirty="0"/>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altLang="zh-HK" sz="1800" dirty="0">
                          <a:latin typeface="微軟正黑體" panose="020B0604030504040204" pitchFamily="34" charset="-120"/>
                          <a:ea typeface="微軟正黑體" panose="020B0604030504040204" pitchFamily="34" charset="-120"/>
                        </a:rPr>
                        <a:t>04</a:t>
                      </a:r>
                    </a:p>
                    <a:p>
                      <a:pPr algn="r"/>
                      <a:r>
                        <a:rPr lang="en-US" altLang="zh-HK" sz="1800" dirty="0">
                          <a:latin typeface="微軟正黑體" panose="020B0604030504040204" pitchFamily="34" charset="-120"/>
                          <a:ea typeface="微軟正黑體" panose="020B0604030504040204" pitchFamily="34" charset="-120"/>
                        </a:rPr>
                        <a:t>11</a:t>
                      </a:r>
                      <a:endParaRPr lang="zh-HK" altLang="en-US" sz="1800" dirty="0">
                        <a:latin typeface="微軟正黑體" panose="020B0604030504040204" pitchFamily="34" charset="-120"/>
                        <a:ea typeface="微軟正黑體" panose="020B0604030504040204" pitchFamily="34" charset="-120"/>
                      </a:endParaRPr>
                    </a:p>
                  </a:txBody>
                  <a:tcP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ap="flat" cmpd="sng" algn="ctr">
                      <a:solidFill>
                        <a:schemeClr val="tx1"/>
                      </a:solidFill>
                      <a:prstDash val="solid"/>
                      <a:round/>
                      <a:headEnd type="none" w="med" len="med"/>
                      <a:tailEnd type="none" w="med" len="med"/>
                    </a:lnBlToTr>
                    <a:solidFill>
                      <a:schemeClr val="bg1"/>
                    </a:solidFill>
                  </a:tcPr>
                </a:tc>
                <a:tc>
                  <a:txBody>
                    <a:bodyPr/>
                    <a:lstStyle/>
                    <a:p>
                      <a:pPr algn="l"/>
                      <a:r>
                        <a:rPr lang="en-US" altLang="zh-HK" sz="1800" dirty="0">
                          <a:latin typeface="微軟正黑體" panose="020B0604030504040204" pitchFamily="34" charset="-120"/>
                          <a:ea typeface="微軟正黑體" panose="020B0604030504040204" pitchFamily="34" charset="-120"/>
                        </a:rPr>
                        <a:t>02</a:t>
                      </a:r>
                    </a:p>
                    <a:p>
                      <a:pPr algn="r"/>
                      <a:r>
                        <a:rPr lang="en-US" altLang="zh-HK" sz="1800" dirty="0">
                          <a:latin typeface="微軟正黑體" panose="020B0604030504040204" pitchFamily="34" charset="-120"/>
                          <a:ea typeface="微軟正黑體" panose="020B0604030504040204" pitchFamily="34" charset="-120"/>
                        </a:rPr>
                        <a:t>12</a:t>
                      </a:r>
                      <a:endParaRPr lang="zh-HK" altLang="en-US" sz="1800" dirty="0">
                        <a:latin typeface="微軟正黑體" panose="020B0604030504040204" pitchFamily="34" charset="-120"/>
                        <a:ea typeface="微軟正黑體" panose="020B0604030504040204" pitchFamily="34" charset="-120"/>
                      </a:endParaRPr>
                    </a:p>
                  </a:txBody>
                  <a:tcP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ap="flat" cmpd="sng" algn="ctr">
                      <a:solidFill>
                        <a:schemeClr val="tx1"/>
                      </a:solidFill>
                      <a:prstDash val="solid"/>
                      <a:round/>
                      <a:headEnd type="none" w="med" len="med"/>
                      <a:tailEnd type="none" w="med" len="med"/>
                    </a:lnBlToTr>
                    <a:solidFill>
                      <a:schemeClr val="bg1"/>
                    </a:solidFill>
                  </a:tcPr>
                </a:tc>
                <a:tc>
                  <a:txBody>
                    <a:bodyPr/>
                    <a:lstStyle/>
                    <a:p>
                      <a:pPr algn="l"/>
                      <a:r>
                        <a:rPr lang="en-US" altLang="zh-HK" sz="1800" dirty="0">
                          <a:latin typeface="微軟正黑體" panose="020B0604030504040204" pitchFamily="34" charset="-120"/>
                          <a:ea typeface="微軟正黑體" panose="020B0604030504040204" pitchFamily="34" charset="-120"/>
                        </a:rPr>
                        <a:t>12</a:t>
                      </a:r>
                    </a:p>
                    <a:p>
                      <a:pPr algn="r"/>
                      <a:r>
                        <a:rPr lang="en-US" altLang="zh-HK" sz="1800" dirty="0">
                          <a:latin typeface="微軟正黑體" panose="020B0604030504040204" pitchFamily="34" charset="-120"/>
                          <a:ea typeface="微軟正黑體" panose="020B0604030504040204" pitchFamily="34" charset="-120"/>
                        </a:rPr>
                        <a:t>01</a:t>
                      </a:r>
                      <a:endParaRPr lang="zh-HK" altLang="en-US" sz="1800" dirty="0">
                        <a:latin typeface="微軟正黑體" panose="020B0604030504040204" pitchFamily="34" charset="-120"/>
                        <a:ea typeface="微軟正黑體" panose="020B0604030504040204" pitchFamily="34" charset="-120"/>
                      </a:endParaRPr>
                    </a:p>
                  </a:txBody>
                  <a:tcP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ap="flat" cmpd="sng" algn="ctr">
                      <a:solidFill>
                        <a:schemeClr val="tx1"/>
                      </a:solidFill>
                      <a:prstDash val="solid"/>
                      <a:round/>
                      <a:headEnd type="none" w="med" len="med"/>
                      <a:tailEnd type="none" w="med" len="med"/>
                    </a:lnBlToTr>
                    <a:solidFill>
                      <a:schemeClr val="bg1"/>
                    </a:solidFill>
                  </a:tcPr>
                </a:tc>
                <a:tc>
                  <a:txBody>
                    <a:bodyPr/>
                    <a:lstStyle/>
                    <a:p>
                      <a:pPr algn="l"/>
                      <a:r>
                        <a:rPr lang="en-US" altLang="zh-HK" sz="1800" dirty="0">
                          <a:latin typeface="微軟正黑體" panose="020B0604030504040204" pitchFamily="34" charset="-120"/>
                          <a:ea typeface="微軟正黑體" panose="020B0604030504040204" pitchFamily="34" charset="-120"/>
                        </a:rPr>
                        <a:t>16</a:t>
                      </a:r>
                    </a:p>
                    <a:p>
                      <a:pPr algn="r"/>
                      <a:r>
                        <a:rPr lang="en-US" altLang="zh-HK" sz="1800" dirty="0">
                          <a:latin typeface="微軟正黑體" panose="020B0604030504040204" pitchFamily="34" charset="-120"/>
                          <a:ea typeface="微軟正黑體" panose="020B0604030504040204" pitchFamily="34" charset="-120"/>
                        </a:rPr>
                        <a:t>02</a:t>
                      </a:r>
                      <a:endParaRPr lang="zh-HK" altLang="en-US" sz="1800" dirty="0">
                        <a:latin typeface="微軟正黑體" panose="020B0604030504040204" pitchFamily="34" charset="-120"/>
                        <a:ea typeface="微軟正黑體" panose="020B0604030504040204" pitchFamily="34" charset="-120"/>
                      </a:endParaRPr>
                    </a:p>
                  </a:txBody>
                  <a:tcP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ap="flat" cmpd="sng" algn="ctr">
                      <a:solidFill>
                        <a:schemeClr val="tx1"/>
                      </a:solidFill>
                      <a:prstDash val="solid"/>
                      <a:round/>
                      <a:headEnd type="none" w="med" len="med"/>
                      <a:tailEnd type="none" w="med" len="med"/>
                    </a:lnBlToTr>
                    <a:solidFill>
                      <a:schemeClr val="bg1"/>
                    </a:solidFill>
                  </a:tcPr>
                </a:tc>
                <a:tc>
                  <a:txBody>
                    <a:bodyPr/>
                    <a:lstStyle/>
                    <a:p>
                      <a:pPr algn="l"/>
                      <a:r>
                        <a:rPr lang="en-US" altLang="zh-HK" sz="1800" dirty="0">
                          <a:latin typeface="微軟正黑體" panose="020B0604030504040204" pitchFamily="34" charset="-120"/>
                          <a:ea typeface="微軟正黑體" panose="020B0604030504040204" pitchFamily="34" charset="-120"/>
                        </a:rPr>
                        <a:t>02</a:t>
                      </a:r>
                    </a:p>
                    <a:p>
                      <a:pPr algn="r"/>
                      <a:r>
                        <a:rPr lang="en-US" altLang="zh-HK" sz="1800" dirty="0">
                          <a:latin typeface="微軟正黑體" panose="020B0604030504040204" pitchFamily="34" charset="-120"/>
                          <a:ea typeface="微軟正黑體" panose="020B0604030504040204" pitchFamily="34" charset="-120"/>
                        </a:rPr>
                        <a:t>03</a:t>
                      </a:r>
                      <a:endParaRPr lang="zh-HK" altLang="en-US" sz="1800" dirty="0">
                        <a:latin typeface="微軟正黑體" panose="020B0604030504040204" pitchFamily="34" charset="-120"/>
                        <a:ea typeface="微軟正黑體" panose="020B0604030504040204" pitchFamily="34" charset="-120"/>
                      </a:endParaRPr>
                    </a:p>
                  </a:txBody>
                  <a:tcP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ap="flat" cmpd="sng" algn="ctr">
                      <a:solidFill>
                        <a:schemeClr val="tx1"/>
                      </a:solidFill>
                      <a:prstDash val="solid"/>
                      <a:round/>
                      <a:headEnd type="none" w="med" len="med"/>
                      <a:tailEnd type="none" w="med" len="med"/>
                    </a:lnBlToTr>
                    <a:solidFill>
                      <a:schemeClr val="bg1"/>
                    </a:solidFill>
                  </a:tcPr>
                </a:tc>
                <a:tc>
                  <a:txBody>
                    <a:bodyPr/>
                    <a:lstStyle/>
                    <a:p>
                      <a:pPr algn="l"/>
                      <a:r>
                        <a:rPr lang="en-US" altLang="zh-HK" sz="1800" dirty="0">
                          <a:latin typeface="微軟正黑體" panose="020B0604030504040204" pitchFamily="34" charset="-120"/>
                          <a:ea typeface="微軟正黑體" panose="020B0604030504040204" pitchFamily="34" charset="-120"/>
                        </a:rPr>
                        <a:t>12</a:t>
                      </a:r>
                    </a:p>
                    <a:p>
                      <a:pPr algn="r"/>
                      <a:r>
                        <a:rPr lang="en-US" altLang="zh-HK" sz="1800" dirty="0">
                          <a:latin typeface="微軟正黑體" panose="020B0604030504040204" pitchFamily="34" charset="-120"/>
                          <a:ea typeface="微軟正黑體" panose="020B0604030504040204" pitchFamily="34" charset="-120"/>
                        </a:rPr>
                        <a:t>04</a:t>
                      </a:r>
                      <a:endParaRPr lang="zh-HK" altLang="en-US" sz="1800" dirty="0">
                        <a:latin typeface="微軟正黑體" panose="020B0604030504040204" pitchFamily="34" charset="-120"/>
                        <a:ea typeface="微軟正黑體" panose="020B0604030504040204" pitchFamily="34" charset="-120"/>
                      </a:endParaRPr>
                    </a:p>
                  </a:txBody>
                  <a:tcP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ap="flat" cmpd="sng" algn="ctr">
                      <a:solidFill>
                        <a:schemeClr val="tx1"/>
                      </a:solidFill>
                      <a:prstDash val="solid"/>
                      <a:round/>
                      <a:headEnd type="none" w="med" len="med"/>
                      <a:tailEnd type="none" w="med" len="med"/>
                    </a:lnBlToTr>
                    <a:solidFill>
                      <a:schemeClr val="bg1"/>
                    </a:solidFill>
                  </a:tcPr>
                </a:tc>
                <a:tc>
                  <a:txBody>
                    <a:bodyPr/>
                    <a:lstStyle/>
                    <a:p>
                      <a:pPr algn="l"/>
                      <a:r>
                        <a:rPr lang="en-US" altLang="zh-HK" sz="1800" dirty="0">
                          <a:latin typeface="微軟正黑體" panose="020B0604030504040204" pitchFamily="34" charset="-120"/>
                          <a:ea typeface="微軟正黑體" panose="020B0604030504040204" pitchFamily="34" charset="-120"/>
                        </a:rPr>
                        <a:t>05</a:t>
                      </a:r>
                    </a:p>
                    <a:p>
                      <a:pPr algn="r"/>
                      <a:r>
                        <a:rPr lang="en-US" altLang="zh-HK" sz="1800" dirty="0">
                          <a:latin typeface="微軟正黑體" panose="020B0604030504040204" pitchFamily="34" charset="-120"/>
                          <a:ea typeface="微軟正黑體" panose="020B0604030504040204" pitchFamily="34" charset="-120"/>
                        </a:rPr>
                        <a:t>05</a:t>
                      </a:r>
                      <a:endParaRPr lang="zh-HK" altLang="en-US" sz="1800" dirty="0">
                        <a:latin typeface="微軟正黑體" panose="020B0604030504040204" pitchFamily="34" charset="-120"/>
                        <a:ea typeface="微軟正黑體" panose="020B0604030504040204" pitchFamily="34" charset="-120"/>
                      </a:endParaRPr>
                    </a:p>
                  </a:txBody>
                  <a:tcP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ap="flat" cmpd="sng" algn="ctr">
                      <a:solidFill>
                        <a:schemeClr val="tx1"/>
                      </a:solidFill>
                      <a:prstDash val="solid"/>
                      <a:round/>
                      <a:headEnd type="none" w="med" len="med"/>
                      <a:tailEnd type="none" w="med" len="med"/>
                    </a:lnBlToTr>
                    <a:solidFill>
                      <a:schemeClr val="bg1"/>
                    </a:solidFill>
                  </a:tcPr>
                </a:tc>
                <a:extLst>
                  <a:ext uri="{0D108BD9-81ED-4DB2-BD59-A6C34878D82A}">
                    <a16:rowId xmlns:a16="http://schemas.microsoft.com/office/drawing/2014/main" val="1128974514"/>
                  </a:ext>
                </a:extLst>
              </a:tr>
              <a:tr h="1108094">
                <a:tc rowSpan="2">
                  <a:txBody>
                    <a:bodyPr/>
                    <a:lstStyle/>
                    <a:p>
                      <a:pPr algn="ctr"/>
                      <a:r>
                        <a:rPr lang="zh-TW" altLang="en-US" b="1" dirty="0">
                          <a:latin typeface="微軟正黑體" panose="020B0604030504040204" pitchFamily="34" charset="-120"/>
                          <a:ea typeface="微軟正黑體" panose="020B0604030504040204" pitchFamily="34" charset="-120"/>
                        </a:rPr>
                        <a:t>節約能源</a:t>
                      </a:r>
                      <a:endParaRPr lang="zh-HK" altLang="en-US" b="1" dirty="0">
                        <a:latin typeface="微軟正黑體" panose="020B0604030504040204" pitchFamily="34" charset="-120"/>
                        <a:ea typeface="微軟正黑體" panose="020B0604030504040204" pitchFamily="34" charset="-120"/>
                      </a:endParaRPr>
                    </a:p>
                  </a:txBody>
                  <a:tcPr vert="vert270"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rgbClr val="FFAA00"/>
                    </a:solidFill>
                  </a:tcPr>
                </a:tc>
                <a:tc>
                  <a:txBody>
                    <a:bodyPr/>
                    <a:lstStyle/>
                    <a:p>
                      <a:r>
                        <a:rPr lang="en-US" altLang="zh-TW" b="1" dirty="0">
                          <a:latin typeface="微軟正黑體" panose="020B0604030504040204" pitchFamily="34" charset="-120"/>
                          <a:ea typeface="微軟正黑體" panose="020B0604030504040204" pitchFamily="34" charset="-120"/>
                        </a:rPr>
                        <a:t>E1.</a:t>
                      </a:r>
                      <a:endParaRPr lang="zh-TW" altLang="en-US" b="1" dirty="0">
                        <a:latin typeface="微軟正黑體" panose="020B0604030504040204" pitchFamily="34" charset="-120"/>
                        <a:ea typeface="微軟正黑體" panose="020B0604030504040204" pitchFamily="34" charset="-120"/>
                      </a:endParaRPr>
                    </a:p>
                  </a:txBody>
                  <a:tcPr anchor="ctr">
                    <a:lnL w="12700" cap="flat" cmpd="sng" algn="ctr">
                      <a:solidFill>
                        <a:srgbClr val="56856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zh-TW" altLang="en-US" b="0" dirty="0">
                          <a:latin typeface="微軟正黑體" panose="020B0604030504040204" pitchFamily="34" charset="-120"/>
                          <a:ea typeface="微軟正黑體" panose="020B0604030504040204" pitchFamily="34" charset="-120"/>
                        </a:rPr>
                        <a:t>儘量使用天然光，並在光線充足時只開啟所需的電燈。</a:t>
                      </a:r>
                    </a:p>
                  </a:txBody>
                  <a:tcPr anchor="ctr">
                    <a:lnL w="12700" cap="flat" cmpd="sng" algn="ctr">
                      <a:no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HK" b="1" dirty="0">
                          <a:latin typeface="微軟正黑體" panose="020B0604030504040204" pitchFamily="34" charset="-120"/>
                          <a:ea typeface="微軟正黑體" panose="020B0604030504040204" pitchFamily="34" charset="-120"/>
                        </a:rPr>
                        <a:t>/</a:t>
                      </a:r>
                      <a:endParaRPr lang="zh-HK" altLang="en-US" b="1" dirty="0">
                        <a:latin typeface="微軟正黑體" panose="020B0604030504040204" pitchFamily="34" charset="-120"/>
                        <a:ea typeface="微軟正黑體" panose="020B0604030504040204" pitchFamily="34" charset="-120"/>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HK" b="1" dirty="0">
                          <a:latin typeface="微軟正黑體" panose="020B0604030504040204" pitchFamily="34" charset="-120"/>
                          <a:ea typeface="微軟正黑體" panose="020B0604030504040204" pitchFamily="34" charset="-120"/>
                        </a:rPr>
                        <a:t>/</a:t>
                      </a:r>
                      <a:endParaRPr lang="zh-HK" altLang="en-US" b="1" dirty="0">
                        <a:latin typeface="微軟正黑體" panose="020B0604030504040204" pitchFamily="34" charset="-120"/>
                        <a:ea typeface="微軟正黑體" panose="020B0604030504040204" pitchFamily="34" charset="-120"/>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HK" b="1" dirty="0">
                          <a:latin typeface="微軟正黑體" panose="020B0604030504040204" pitchFamily="34" charset="-120"/>
                          <a:ea typeface="微軟正黑體" panose="020B0604030504040204" pitchFamily="34" charset="-120"/>
                        </a:rPr>
                        <a:t>N</a:t>
                      </a:r>
                      <a:endParaRPr lang="zh-HK" altLang="en-US" b="1" dirty="0">
                        <a:latin typeface="微軟正黑體" panose="020B0604030504040204" pitchFamily="34" charset="-120"/>
                        <a:ea typeface="微軟正黑體" panose="020B0604030504040204" pitchFamily="34" charset="-120"/>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HK" b="1" dirty="0">
                          <a:latin typeface="微軟正黑體" panose="020B0604030504040204" pitchFamily="34" charset="-120"/>
                          <a:ea typeface="微軟正黑體" panose="020B0604030504040204" pitchFamily="34" charset="-120"/>
                        </a:rPr>
                        <a:t>Y</a:t>
                      </a:r>
                      <a:endParaRPr lang="zh-HK" altLang="en-US" b="1" dirty="0">
                        <a:latin typeface="微軟正黑體" panose="020B0604030504040204" pitchFamily="34" charset="-120"/>
                        <a:ea typeface="微軟正黑體" panose="020B0604030504040204" pitchFamily="34" charset="-120"/>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HK" sz="18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Y</a:t>
                      </a:r>
                      <a:endParaRPr kumimoji="0" lang="zh-HK" altLang="en-US" sz="18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HK" sz="18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Y</a:t>
                      </a:r>
                      <a:endParaRPr kumimoji="0" lang="zh-HK" altLang="en-US" sz="18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HK" sz="18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Y</a:t>
                      </a:r>
                      <a:endParaRPr kumimoji="0" lang="zh-HK" altLang="en-US" sz="18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66940050"/>
                  </a:ext>
                </a:extLst>
              </a:tr>
              <a:tr h="1440523">
                <a:tc vMerge="1">
                  <a:txBody>
                    <a:bodyPr/>
                    <a:lstStyle/>
                    <a:p>
                      <a:endParaRPr lang="zh-HK" altLang="en-US" dirty="0"/>
                    </a:p>
                  </a:txBody>
                  <a:tcPr vert="vert270">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altLang="zh-HK" b="1" dirty="0">
                          <a:latin typeface="微軟正黑體" panose="020B0604030504040204" pitchFamily="34" charset="-120"/>
                          <a:ea typeface="微軟正黑體" panose="020B0604030504040204" pitchFamily="34" charset="-120"/>
                        </a:rPr>
                        <a:t>E2.</a:t>
                      </a:r>
                      <a:endParaRPr lang="zh-HK" altLang="en-US" b="1" dirty="0">
                        <a:latin typeface="微軟正黑體" panose="020B0604030504040204" pitchFamily="34" charset="-120"/>
                        <a:ea typeface="微軟正黑體" panose="020B0604030504040204" pitchFamily="34" charset="-120"/>
                      </a:endParaRPr>
                    </a:p>
                  </a:txBody>
                  <a:tcPr anchor="ctr">
                    <a:lnL w="12700" cap="flat" cmpd="sng" algn="ctr">
                      <a:solidFill>
                        <a:srgbClr val="56856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zh-TW" altLang="en-US" b="0" dirty="0">
                          <a:latin typeface="微軟正黑體" panose="020B0604030504040204" pitchFamily="34" charset="-120"/>
                          <a:ea typeface="微軟正黑體" panose="020B0604030504040204" pitchFamily="34" charset="-120"/>
                        </a:rPr>
                        <a:t>關掉閒置的電燈、電腦和其他電子設備（例如課室電視、投影機、空氣清新機、風扇、冷氣機等）。</a:t>
                      </a:r>
                      <a:endParaRPr lang="zh-HK" altLang="en-US" b="0" dirty="0">
                        <a:latin typeface="微軟正黑體" panose="020B0604030504040204" pitchFamily="34" charset="-120"/>
                        <a:ea typeface="微軟正黑體" panose="020B0604030504040204" pitchFamily="34" charset="-120"/>
                      </a:endParaRPr>
                    </a:p>
                  </a:txBody>
                  <a:tcPr anchor="ctr">
                    <a:lnL w="12700" cap="flat" cmpd="sng" algn="ctr">
                      <a:no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HK" b="1" dirty="0">
                          <a:latin typeface="微軟正黑體" panose="020B0604030504040204" pitchFamily="34" charset="-120"/>
                          <a:ea typeface="微軟正黑體" panose="020B0604030504040204" pitchFamily="34" charset="-120"/>
                        </a:rPr>
                        <a:t>/</a:t>
                      </a:r>
                      <a:endParaRPr lang="zh-HK" altLang="en-US" b="1" dirty="0">
                        <a:latin typeface="微軟正黑體" panose="020B0604030504040204" pitchFamily="34" charset="-120"/>
                        <a:ea typeface="微軟正黑體" panose="020B0604030504040204" pitchFamily="34" charset="-120"/>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HK" b="1" dirty="0">
                          <a:latin typeface="微軟正黑體" panose="020B0604030504040204" pitchFamily="34" charset="-120"/>
                          <a:ea typeface="微軟正黑體" panose="020B0604030504040204" pitchFamily="34" charset="-120"/>
                        </a:rPr>
                        <a:t>Y</a:t>
                      </a:r>
                      <a:endParaRPr lang="zh-HK" altLang="en-US" b="1" dirty="0">
                        <a:latin typeface="微軟正黑體" panose="020B0604030504040204" pitchFamily="34" charset="-120"/>
                        <a:ea typeface="微軟正黑體" panose="020B0604030504040204" pitchFamily="34" charset="-120"/>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HK" b="1" dirty="0">
                          <a:latin typeface="微軟正黑體" panose="020B0604030504040204" pitchFamily="34" charset="-120"/>
                          <a:ea typeface="微軟正黑體" panose="020B0604030504040204" pitchFamily="34" charset="-120"/>
                        </a:rPr>
                        <a:t>Y</a:t>
                      </a:r>
                      <a:endParaRPr lang="zh-HK" altLang="en-US" b="1" dirty="0">
                        <a:latin typeface="微軟正黑體" panose="020B0604030504040204" pitchFamily="34" charset="-120"/>
                        <a:ea typeface="微軟正黑體" panose="020B0604030504040204" pitchFamily="34" charset="-120"/>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HK" b="1" dirty="0">
                          <a:latin typeface="微軟正黑體" panose="020B0604030504040204" pitchFamily="34" charset="-120"/>
                          <a:ea typeface="微軟正黑體" panose="020B0604030504040204" pitchFamily="34" charset="-120"/>
                        </a:rPr>
                        <a:t>N</a:t>
                      </a:r>
                      <a:endParaRPr lang="zh-HK" altLang="en-US" b="1" dirty="0">
                        <a:latin typeface="微軟正黑體" panose="020B0604030504040204" pitchFamily="34" charset="-120"/>
                        <a:ea typeface="微軟正黑體" panose="020B0604030504040204" pitchFamily="34" charset="-120"/>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HK" sz="18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Y</a:t>
                      </a:r>
                      <a:endParaRPr kumimoji="0" lang="zh-HK" altLang="en-US" sz="18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HK" sz="18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Y</a:t>
                      </a:r>
                      <a:endParaRPr kumimoji="0" lang="zh-HK" altLang="en-US" sz="18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HK" sz="18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Y</a:t>
                      </a:r>
                      <a:endParaRPr kumimoji="0" lang="zh-HK" altLang="en-US" sz="18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60248918"/>
                  </a:ext>
                </a:extLst>
              </a:tr>
            </a:tbl>
          </a:graphicData>
        </a:graphic>
      </p:graphicFrame>
      <p:grpSp>
        <p:nvGrpSpPr>
          <p:cNvPr id="7" name="群組 6">
            <a:extLst>
              <a:ext uri="{FF2B5EF4-FFF2-40B4-BE49-F238E27FC236}">
                <a16:creationId xmlns:a16="http://schemas.microsoft.com/office/drawing/2014/main" id="{D919CB17-EEDA-445D-D412-03DB010C4516}"/>
              </a:ext>
            </a:extLst>
          </p:cNvPr>
          <p:cNvGrpSpPr/>
          <p:nvPr/>
        </p:nvGrpSpPr>
        <p:grpSpPr>
          <a:xfrm>
            <a:off x="448852" y="5147859"/>
            <a:ext cx="2346855" cy="1718646"/>
            <a:chOff x="448852" y="5147859"/>
            <a:chExt cx="2346855" cy="1718646"/>
          </a:xfrm>
        </p:grpSpPr>
        <p:pic>
          <p:nvPicPr>
            <p:cNvPr id="4" name="圖片 3">
              <a:extLst>
                <a:ext uri="{FF2B5EF4-FFF2-40B4-BE49-F238E27FC236}">
                  <a16:creationId xmlns:a16="http://schemas.microsoft.com/office/drawing/2014/main" id="{0EBCE662-C9E8-470A-FFA9-518294089217}"/>
                </a:ext>
              </a:extLst>
            </p:cNvPr>
            <p:cNvPicPr>
              <a:picLocks noChangeAspect="1"/>
            </p:cNvPicPr>
            <p:nvPr/>
          </p:nvPicPr>
          <p:blipFill>
            <a:blip r:embed="rId3"/>
            <a:stretch>
              <a:fillRect/>
            </a:stretch>
          </p:blipFill>
          <p:spPr>
            <a:xfrm rot="20780841">
              <a:off x="448852" y="5218393"/>
              <a:ext cx="1076301" cy="1565528"/>
            </a:xfrm>
            <a:prstGeom prst="rect">
              <a:avLst/>
            </a:prstGeom>
          </p:spPr>
        </p:pic>
        <p:pic>
          <p:nvPicPr>
            <p:cNvPr id="5" name="圖片 4">
              <a:extLst>
                <a:ext uri="{FF2B5EF4-FFF2-40B4-BE49-F238E27FC236}">
                  <a16:creationId xmlns:a16="http://schemas.microsoft.com/office/drawing/2014/main" id="{4DBB42E9-0B28-6D71-24C4-AEAA286DC173}"/>
                </a:ext>
              </a:extLst>
            </p:cNvPr>
            <p:cNvPicPr>
              <a:picLocks noChangeAspect="1"/>
            </p:cNvPicPr>
            <p:nvPr/>
          </p:nvPicPr>
          <p:blipFill>
            <a:blip r:embed="rId4"/>
            <a:stretch>
              <a:fillRect/>
            </a:stretch>
          </p:blipFill>
          <p:spPr>
            <a:xfrm rot="1261668">
              <a:off x="1566571" y="5147859"/>
              <a:ext cx="1229136" cy="1718646"/>
            </a:xfrm>
            <a:prstGeom prst="rect">
              <a:avLst/>
            </a:prstGeom>
          </p:spPr>
        </p:pic>
      </p:grpSp>
    </p:spTree>
    <p:extLst>
      <p:ext uri="{BB962C8B-B14F-4D97-AF65-F5344CB8AC3E}">
        <p14:creationId xmlns:p14="http://schemas.microsoft.com/office/powerpoint/2010/main" val="11989688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3BDE2EA-584A-388F-1440-5DA02073DD9D}"/>
              </a:ext>
            </a:extLst>
          </p:cNvPr>
          <p:cNvSpPr>
            <a:spLocks noGrp="1"/>
          </p:cNvSpPr>
          <p:nvPr>
            <p:ph type="title"/>
          </p:nvPr>
        </p:nvSpPr>
        <p:spPr>
          <a:xfrm>
            <a:off x="569023" y="365896"/>
            <a:ext cx="10741152" cy="1132258"/>
          </a:xfrm>
        </p:spPr>
        <p:txBody>
          <a:bodyPr anchor="ctr"/>
          <a:lstStyle/>
          <a:p>
            <a:r>
              <a:rPr lang="zh-TW" altLang="en-US" b="1" dirty="0">
                <a:latin typeface="微軟正黑體" panose="020B0604030504040204" pitchFamily="34" charset="-120"/>
                <a:ea typeface="微軟正黑體" panose="020B0604030504040204" pitchFamily="34" charset="-120"/>
              </a:rPr>
              <a:t>環境檢視清單</a:t>
            </a:r>
          </a:p>
        </p:txBody>
      </p:sp>
      <p:grpSp>
        <p:nvGrpSpPr>
          <p:cNvPr id="8" name="群組 7">
            <a:extLst>
              <a:ext uri="{FF2B5EF4-FFF2-40B4-BE49-F238E27FC236}">
                <a16:creationId xmlns:a16="http://schemas.microsoft.com/office/drawing/2014/main" id="{E02598F9-8516-5D42-4620-339683E2867C}"/>
              </a:ext>
            </a:extLst>
          </p:cNvPr>
          <p:cNvGrpSpPr/>
          <p:nvPr/>
        </p:nvGrpSpPr>
        <p:grpSpPr>
          <a:xfrm>
            <a:off x="3566358" y="3887069"/>
            <a:ext cx="2793548" cy="2770779"/>
            <a:chOff x="8395228" y="1131050"/>
            <a:chExt cx="1698027" cy="1684187"/>
          </a:xfrm>
        </p:grpSpPr>
        <p:sp>
          <p:nvSpPr>
            <p:cNvPr id="9" name="內容版面配置區 2">
              <a:extLst>
                <a:ext uri="{FF2B5EF4-FFF2-40B4-BE49-F238E27FC236}">
                  <a16:creationId xmlns:a16="http://schemas.microsoft.com/office/drawing/2014/main" id="{842CB253-EACD-396C-FFB9-6751743C1F1F}"/>
                </a:ext>
              </a:extLst>
            </p:cNvPr>
            <p:cNvSpPr txBox="1">
              <a:spLocks/>
            </p:cNvSpPr>
            <p:nvPr/>
          </p:nvSpPr>
          <p:spPr>
            <a:xfrm>
              <a:off x="8395228" y="1131050"/>
              <a:ext cx="1698027" cy="1684187"/>
            </a:xfrm>
            <a:prstGeom prst="roundRect">
              <a:avLst/>
            </a:prstGeom>
            <a:solidFill>
              <a:srgbClr val="FAFFE1"/>
            </a:solidFill>
          </p:spPr>
          <p:txBody>
            <a:bodyPr vert="horz" lIns="91440" tIns="45720" rIns="91440" bIns="45720" rtlCol="0">
              <a:normAutofit/>
            </a:bodyPr>
            <a:lstStyle>
              <a:lvl1pPr marL="285750" indent="-285750" algn="l" defTabSz="914400" rtl="0" eaLnBrk="1" latinLnBrk="0" hangingPunct="1">
                <a:lnSpc>
                  <a:spcPct val="110000"/>
                </a:lnSpc>
                <a:spcBef>
                  <a:spcPts val="1000"/>
                </a:spcBef>
                <a:buSzPct val="80000"/>
                <a:buFont typeface="Arial" panose="020B0604020202020204" pitchFamily="34" charset="0"/>
                <a:buChar char="•"/>
                <a:defRPr lang="en-US" sz="2800" kern="1200" dirty="0">
                  <a:solidFill>
                    <a:schemeClr val="tx1"/>
                  </a:solidFill>
                  <a:latin typeface="+mn-lt"/>
                  <a:ea typeface="+mn-ea"/>
                  <a:cs typeface="+mn-cs"/>
                </a:defRPr>
              </a:lvl1pPr>
              <a:lvl2pPr marL="502920" indent="-228600" algn="l" defTabSz="914400" rtl="0" eaLnBrk="1" latinLnBrk="0" hangingPunct="1">
                <a:lnSpc>
                  <a:spcPct val="110000"/>
                </a:lnSpc>
                <a:spcBef>
                  <a:spcPts val="500"/>
                </a:spcBef>
                <a:buSzPct val="80000"/>
                <a:buFont typeface="Wingdings" panose="05000000000000000000" pitchFamily="2" charset="2"/>
                <a:buChar char="Ø"/>
                <a:defRPr sz="2400" i="0" kern="1200">
                  <a:solidFill>
                    <a:schemeClr val="tx1"/>
                  </a:solidFill>
                  <a:latin typeface="+mn-lt"/>
                  <a:ea typeface="+mn-ea"/>
                  <a:cs typeface="+mn-cs"/>
                </a:defRPr>
              </a:lvl2pPr>
              <a:lvl3pPr marL="822960" indent="-228600" algn="l" defTabSz="914400" rtl="0" eaLnBrk="1" latinLnBrk="0" hangingPunct="1">
                <a:lnSpc>
                  <a:spcPct val="110000"/>
                </a:lnSpc>
                <a:spcBef>
                  <a:spcPts val="500"/>
                </a:spcBef>
                <a:buSzPct val="80000"/>
                <a:buFont typeface="Wingdings" panose="05000000000000000000" pitchFamily="2" charset="2"/>
                <a:buChar char="u"/>
                <a:defRPr sz="2400" i="0" kern="1200">
                  <a:solidFill>
                    <a:schemeClr val="tx1"/>
                  </a:solidFill>
                  <a:latin typeface="+mn-lt"/>
                  <a:ea typeface="+mn-ea"/>
                  <a:cs typeface="+mn-cs"/>
                </a:defRPr>
              </a:lvl3pPr>
              <a:lvl4pPr marL="1097280" indent="-228600" algn="l" defTabSz="914400" rtl="0" eaLnBrk="1" latinLnBrk="0" hangingPunct="1">
                <a:lnSpc>
                  <a:spcPct val="110000"/>
                </a:lnSpc>
                <a:spcBef>
                  <a:spcPts val="500"/>
                </a:spcBef>
                <a:buSzPct val="80000"/>
                <a:buFont typeface="Goudy Old Style" panose="02020502050305020303" pitchFamily="18" charset="0"/>
                <a:buChar char="–"/>
                <a:defRPr sz="2400" i="0" kern="1200">
                  <a:solidFill>
                    <a:schemeClr val="tx1"/>
                  </a:solidFill>
                  <a:latin typeface="+mn-lt"/>
                  <a:ea typeface="+mn-ea"/>
                  <a:cs typeface="+mn-cs"/>
                </a:defRPr>
              </a:lvl4pPr>
              <a:lvl5pPr marL="1371600" indent="-228600" algn="l" defTabSz="914400" rtl="0" eaLnBrk="1" latinLnBrk="0" hangingPunct="1">
                <a:lnSpc>
                  <a:spcPct val="110000"/>
                </a:lnSpc>
                <a:spcBef>
                  <a:spcPts val="500"/>
                </a:spcBef>
                <a:buSzPct val="80000"/>
                <a:buFont typeface="Arial" panose="020B0604020202020204" pitchFamily="34" charset="0"/>
                <a:buChar char="•"/>
                <a:defRPr sz="240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altLang="zh-TW" sz="1400" b="1" dirty="0"/>
            </a:p>
          </p:txBody>
        </p:sp>
        <p:pic>
          <p:nvPicPr>
            <p:cNvPr id="10" name="圖片 9">
              <a:extLst>
                <a:ext uri="{FF2B5EF4-FFF2-40B4-BE49-F238E27FC236}">
                  <a16:creationId xmlns:a16="http://schemas.microsoft.com/office/drawing/2014/main" id="{22D34EB8-76F1-D686-5D4F-8FB3E9A943F8}"/>
                </a:ext>
              </a:extLst>
            </p:cNvPr>
            <p:cNvPicPr>
              <a:picLocks noChangeAspect="1"/>
            </p:cNvPicPr>
            <p:nvPr/>
          </p:nvPicPr>
          <p:blipFill>
            <a:blip r:embed="rId3"/>
            <a:stretch>
              <a:fillRect/>
            </a:stretch>
          </p:blipFill>
          <p:spPr>
            <a:xfrm>
              <a:off x="8529432" y="1258333"/>
              <a:ext cx="1429620" cy="1429620"/>
            </a:xfrm>
            <a:prstGeom prst="rect">
              <a:avLst/>
            </a:prstGeom>
          </p:spPr>
        </p:pic>
      </p:grpSp>
      <p:sp>
        <p:nvSpPr>
          <p:cNvPr id="12" name="內容版面配置區 2">
            <a:extLst>
              <a:ext uri="{FF2B5EF4-FFF2-40B4-BE49-F238E27FC236}">
                <a16:creationId xmlns:a16="http://schemas.microsoft.com/office/drawing/2014/main" id="{B2F469EB-F528-8D3B-B9DB-58387BD40F50}"/>
              </a:ext>
            </a:extLst>
          </p:cNvPr>
          <p:cNvSpPr>
            <a:spLocks noGrp="1"/>
          </p:cNvSpPr>
          <p:nvPr>
            <p:ph idx="1"/>
          </p:nvPr>
        </p:nvSpPr>
        <p:spPr>
          <a:xfrm>
            <a:off x="881825" y="1495651"/>
            <a:ext cx="6829776" cy="3204041"/>
          </a:xfrm>
        </p:spPr>
        <p:txBody>
          <a:bodyPr/>
          <a:lstStyle/>
          <a:p>
            <a:r>
              <a:rPr lang="zh-TW" altLang="en-US" dirty="0">
                <a:latin typeface="微軟正黑體" panose="020B0604030504040204" pitchFamily="34" charset="-120"/>
                <a:ea typeface="微軟正黑體" panose="020B0604030504040204" pitchFamily="34" charset="-120"/>
              </a:rPr>
              <a:t>只供參考</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可按學校的實際情況修訂環境檢視清單，新增、修改／刪減不適用的項目</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可編輯的</a:t>
            </a:r>
            <a:r>
              <a:rPr lang="en-US" altLang="zh-TW" dirty="0">
                <a:latin typeface="微軟正黑體" panose="020B0604030504040204" pitchFamily="34" charset="-120"/>
                <a:ea typeface="微軟正黑體" panose="020B0604030504040204" pitchFamily="34" charset="-120"/>
              </a:rPr>
              <a:t>Word</a:t>
            </a:r>
            <a:r>
              <a:rPr lang="zh-TW" altLang="en-US" dirty="0">
                <a:latin typeface="微軟正黑體" panose="020B0604030504040204" pitchFamily="34" charset="-120"/>
                <a:ea typeface="微軟正黑體" panose="020B0604030504040204" pitchFamily="34" charset="-120"/>
              </a:rPr>
              <a:t>及</a:t>
            </a:r>
            <a:r>
              <a:rPr lang="en-US" altLang="zh-TW" dirty="0">
                <a:latin typeface="微軟正黑體" panose="020B0604030504040204" pitchFamily="34" charset="-120"/>
                <a:ea typeface="微軟正黑體" panose="020B0604030504040204" pitchFamily="34" charset="-120"/>
              </a:rPr>
              <a:t>PDF</a:t>
            </a:r>
            <a:r>
              <a:rPr lang="zh-TW" altLang="en-US" dirty="0">
                <a:latin typeface="微軟正黑體" panose="020B0604030504040204" pitchFamily="34" charset="-120"/>
                <a:ea typeface="微軟正黑體" panose="020B0604030504040204" pitchFamily="34" charset="-120"/>
              </a:rPr>
              <a:t>版本可在此下載</a:t>
            </a:r>
            <a:endParaRPr lang="zh-HK" altLang="en-US" dirty="0">
              <a:latin typeface="微軟正黑體" panose="020B0604030504040204" pitchFamily="34" charset="-120"/>
              <a:ea typeface="微軟正黑體" panose="020B0604030504040204" pitchFamily="34" charset="-120"/>
            </a:endParaRPr>
          </a:p>
        </p:txBody>
      </p:sp>
      <p:pic>
        <p:nvPicPr>
          <p:cNvPr id="16" name="圖片 15">
            <a:extLst>
              <a:ext uri="{FF2B5EF4-FFF2-40B4-BE49-F238E27FC236}">
                <a16:creationId xmlns:a16="http://schemas.microsoft.com/office/drawing/2014/main" id="{96777DEF-2671-FDD8-9E66-3439B4C4FEFD}"/>
              </a:ext>
            </a:extLst>
          </p:cNvPr>
          <p:cNvPicPr>
            <a:picLocks noChangeAspect="1"/>
          </p:cNvPicPr>
          <p:nvPr/>
        </p:nvPicPr>
        <p:blipFill>
          <a:blip r:embed="rId4"/>
          <a:stretch>
            <a:fillRect/>
          </a:stretch>
        </p:blipFill>
        <p:spPr>
          <a:xfrm rot="21079826">
            <a:off x="7425736" y="3558054"/>
            <a:ext cx="2189943" cy="3114586"/>
          </a:xfrm>
          <a:prstGeom prst="rect">
            <a:avLst/>
          </a:prstGeom>
        </p:spPr>
      </p:pic>
      <p:pic>
        <p:nvPicPr>
          <p:cNvPr id="18" name="圖片 17">
            <a:extLst>
              <a:ext uri="{FF2B5EF4-FFF2-40B4-BE49-F238E27FC236}">
                <a16:creationId xmlns:a16="http://schemas.microsoft.com/office/drawing/2014/main" id="{5634CC75-0A59-4977-947F-66C35B803A0B}"/>
              </a:ext>
            </a:extLst>
          </p:cNvPr>
          <p:cNvPicPr>
            <a:picLocks noChangeAspect="1"/>
          </p:cNvPicPr>
          <p:nvPr/>
        </p:nvPicPr>
        <p:blipFill>
          <a:blip r:embed="rId5"/>
          <a:stretch>
            <a:fillRect/>
          </a:stretch>
        </p:blipFill>
        <p:spPr>
          <a:xfrm rot="402118">
            <a:off x="9720812" y="1829888"/>
            <a:ext cx="2197930" cy="3114586"/>
          </a:xfrm>
          <a:prstGeom prst="rect">
            <a:avLst/>
          </a:prstGeom>
        </p:spPr>
      </p:pic>
      <p:pic>
        <p:nvPicPr>
          <p:cNvPr id="20" name="圖片 19">
            <a:extLst>
              <a:ext uri="{FF2B5EF4-FFF2-40B4-BE49-F238E27FC236}">
                <a16:creationId xmlns:a16="http://schemas.microsoft.com/office/drawing/2014/main" id="{D2E68947-CAD1-E929-E959-2DE769CD89E3}"/>
              </a:ext>
            </a:extLst>
          </p:cNvPr>
          <p:cNvPicPr>
            <a:picLocks noChangeAspect="1"/>
          </p:cNvPicPr>
          <p:nvPr/>
        </p:nvPicPr>
        <p:blipFill>
          <a:blip r:embed="rId6"/>
          <a:stretch>
            <a:fillRect/>
          </a:stretch>
        </p:blipFill>
        <p:spPr>
          <a:xfrm rot="21414813">
            <a:off x="7751712" y="215606"/>
            <a:ext cx="2200746" cy="3114586"/>
          </a:xfrm>
          <a:prstGeom prst="rect">
            <a:avLst/>
          </a:prstGeom>
        </p:spPr>
      </p:pic>
      <p:grpSp>
        <p:nvGrpSpPr>
          <p:cNvPr id="5" name="群組 4">
            <a:extLst>
              <a:ext uri="{FF2B5EF4-FFF2-40B4-BE49-F238E27FC236}">
                <a16:creationId xmlns:a16="http://schemas.microsoft.com/office/drawing/2014/main" id="{F71A5F7A-62EF-91FD-31DC-6E120912A65B}"/>
              </a:ext>
            </a:extLst>
          </p:cNvPr>
          <p:cNvGrpSpPr/>
          <p:nvPr/>
        </p:nvGrpSpPr>
        <p:grpSpPr>
          <a:xfrm>
            <a:off x="448852" y="5147859"/>
            <a:ext cx="2346855" cy="1718646"/>
            <a:chOff x="448852" y="5147859"/>
            <a:chExt cx="2346855" cy="1718646"/>
          </a:xfrm>
        </p:grpSpPr>
        <p:pic>
          <p:nvPicPr>
            <p:cNvPr id="7" name="圖片 6">
              <a:extLst>
                <a:ext uri="{FF2B5EF4-FFF2-40B4-BE49-F238E27FC236}">
                  <a16:creationId xmlns:a16="http://schemas.microsoft.com/office/drawing/2014/main" id="{1D5877D4-A7F9-816B-1092-2B53BA047CBC}"/>
                </a:ext>
              </a:extLst>
            </p:cNvPr>
            <p:cNvPicPr>
              <a:picLocks noChangeAspect="1"/>
            </p:cNvPicPr>
            <p:nvPr/>
          </p:nvPicPr>
          <p:blipFill>
            <a:blip r:embed="rId7"/>
            <a:stretch>
              <a:fillRect/>
            </a:stretch>
          </p:blipFill>
          <p:spPr>
            <a:xfrm rot="20780841">
              <a:off x="448852" y="5218393"/>
              <a:ext cx="1076301" cy="1565528"/>
            </a:xfrm>
            <a:prstGeom prst="rect">
              <a:avLst/>
            </a:prstGeom>
          </p:spPr>
        </p:pic>
        <p:pic>
          <p:nvPicPr>
            <p:cNvPr id="11" name="圖片 10">
              <a:extLst>
                <a:ext uri="{FF2B5EF4-FFF2-40B4-BE49-F238E27FC236}">
                  <a16:creationId xmlns:a16="http://schemas.microsoft.com/office/drawing/2014/main" id="{C8769670-7668-BD96-A831-9D29699F09F6}"/>
                </a:ext>
              </a:extLst>
            </p:cNvPr>
            <p:cNvPicPr>
              <a:picLocks noChangeAspect="1"/>
            </p:cNvPicPr>
            <p:nvPr/>
          </p:nvPicPr>
          <p:blipFill>
            <a:blip r:embed="rId8"/>
            <a:stretch>
              <a:fillRect/>
            </a:stretch>
          </p:blipFill>
          <p:spPr>
            <a:xfrm rot="1261668">
              <a:off x="1566571" y="5147859"/>
              <a:ext cx="1229136" cy="1718646"/>
            </a:xfrm>
            <a:prstGeom prst="rect">
              <a:avLst/>
            </a:prstGeom>
          </p:spPr>
        </p:pic>
      </p:grpSp>
    </p:spTree>
    <p:extLst>
      <p:ext uri="{BB962C8B-B14F-4D97-AF65-F5344CB8AC3E}">
        <p14:creationId xmlns:p14="http://schemas.microsoft.com/office/powerpoint/2010/main" val="25572246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群組 22">
            <a:extLst>
              <a:ext uri="{FF2B5EF4-FFF2-40B4-BE49-F238E27FC236}">
                <a16:creationId xmlns:a16="http://schemas.microsoft.com/office/drawing/2014/main" id="{55373224-CF54-8056-7858-A79B933B938B}"/>
              </a:ext>
            </a:extLst>
          </p:cNvPr>
          <p:cNvGrpSpPr/>
          <p:nvPr/>
        </p:nvGrpSpPr>
        <p:grpSpPr>
          <a:xfrm>
            <a:off x="417103" y="436494"/>
            <a:ext cx="4768744" cy="1048040"/>
            <a:chOff x="94437" y="1293997"/>
            <a:chExt cx="4768744" cy="1048040"/>
          </a:xfrm>
        </p:grpSpPr>
        <p:sp>
          <p:nvSpPr>
            <p:cNvPr id="17" name="手繪多邊形: 圖案 16">
              <a:extLst>
                <a:ext uri="{FF2B5EF4-FFF2-40B4-BE49-F238E27FC236}">
                  <a16:creationId xmlns:a16="http://schemas.microsoft.com/office/drawing/2014/main" id="{33D5988E-A5A5-8EB9-1399-EA6691582423}"/>
                </a:ext>
              </a:extLst>
            </p:cNvPr>
            <p:cNvSpPr/>
            <p:nvPr/>
          </p:nvSpPr>
          <p:spPr>
            <a:xfrm>
              <a:off x="94437" y="1293997"/>
              <a:ext cx="4768744" cy="1048040"/>
            </a:xfrm>
            <a:custGeom>
              <a:avLst/>
              <a:gdLst>
                <a:gd name="connsiteX0" fmla="*/ 4433916 w 4957935"/>
                <a:gd name="connsiteY0" fmla="*/ 0 h 1048040"/>
                <a:gd name="connsiteX1" fmla="*/ 4957936 w 4957935"/>
                <a:gd name="connsiteY1" fmla="*/ 524020 h 1048040"/>
                <a:gd name="connsiteX2" fmla="*/ 4957936 w 4957935"/>
                <a:gd name="connsiteY2" fmla="*/ 524020 h 1048040"/>
                <a:gd name="connsiteX3" fmla="*/ 4433916 w 4957935"/>
                <a:gd name="connsiteY3" fmla="*/ 1048041 h 1048040"/>
                <a:gd name="connsiteX4" fmla="*/ 524020 w 4957935"/>
                <a:gd name="connsiteY4" fmla="*/ 1048041 h 1048040"/>
                <a:gd name="connsiteX5" fmla="*/ 0 w 4957935"/>
                <a:gd name="connsiteY5" fmla="*/ 524020 h 1048040"/>
                <a:gd name="connsiteX6" fmla="*/ 0 w 4957935"/>
                <a:gd name="connsiteY6" fmla="*/ 524020 h 1048040"/>
                <a:gd name="connsiteX7" fmla="*/ 524020 w 4957935"/>
                <a:gd name="connsiteY7" fmla="*/ 0 h 1048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57935" h="1048040">
                  <a:moveTo>
                    <a:pt x="4433916" y="0"/>
                  </a:moveTo>
                  <a:cubicBezTo>
                    <a:pt x="4723324" y="0"/>
                    <a:pt x="4957936" y="234612"/>
                    <a:pt x="4957936" y="524020"/>
                  </a:cubicBezTo>
                  <a:lnTo>
                    <a:pt x="4957936" y="524020"/>
                  </a:lnTo>
                  <a:cubicBezTo>
                    <a:pt x="4957936" y="813429"/>
                    <a:pt x="4723324" y="1048041"/>
                    <a:pt x="4433916" y="1048041"/>
                  </a:cubicBezTo>
                  <a:lnTo>
                    <a:pt x="524020" y="1048041"/>
                  </a:lnTo>
                  <a:cubicBezTo>
                    <a:pt x="234612" y="1048041"/>
                    <a:pt x="0" y="813429"/>
                    <a:pt x="0" y="524020"/>
                  </a:cubicBezTo>
                  <a:lnTo>
                    <a:pt x="0" y="524020"/>
                  </a:lnTo>
                  <a:cubicBezTo>
                    <a:pt x="0" y="234612"/>
                    <a:pt x="234612" y="0"/>
                    <a:pt x="524020" y="0"/>
                  </a:cubicBezTo>
                  <a:close/>
                </a:path>
              </a:pathLst>
            </a:custGeom>
            <a:solidFill>
              <a:srgbClr val="FFAA00"/>
            </a:solidFill>
            <a:ln w="33178" cap="flat">
              <a:noFill/>
              <a:prstDash val="solid"/>
              <a:miter/>
            </a:ln>
          </p:spPr>
          <p:txBody>
            <a:bodyPr rtlCol="0" anchor="ctr"/>
            <a:lstStyle/>
            <a:p>
              <a:endParaRPr lang="zh-HK" altLang="en-US"/>
            </a:p>
          </p:txBody>
        </p:sp>
        <p:sp>
          <p:nvSpPr>
            <p:cNvPr id="18" name="文字方塊 17">
              <a:extLst>
                <a:ext uri="{FF2B5EF4-FFF2-40B4-BE49-F238E27FC236}">
                  <a16:creationId xmlns:a16="http://schemas.microsoft.com/office/drawing/2014/main" id="{E3CBB0C8-F51E-EAF0-4565-10D084613702}"/>
                </a:ext>
              </a:extLst>
            </p:cNvPr>
            <p:cNvSpPr txBox="1"/>
            <p:nvPr/>
          </p:nvSpPr>
          <p:spPr>
            <a:xfrm>
              <a:off x="746595" y="1449268"/>
              <a:ext cx="2961323" cy="769441"/>
            </a:xfrm>
            <a:prstGeom prst="rect">
              <a:avLst/>
            </a:prstGeom>
            <a:noFill/>
          </p:spPr>
          <p:txBody>
            <a:bodyPr wrap="none" rtlCol="0">
              <a:spAutoFit/>
            </a:bodyPr>
            <a:lstStyle/>
            <a:p>
              <a:pPr algn="ctr"/>
              <a:r>
                <a:rPr lang="zh-HK" altLang="en-US" sz="4400" b="1" spc="1013" baseline="0" dirty="0">
                  <a:ln/>
                  <a:solidFill>
                    <a:srgbClr val="FFFFFF"/>
                  </a:solidFill>
                  <a:latin typeface="微軟正黑體"/>
                  <a:ea typeface="微軟正黑體"/>
                  <a:sym typeface="微軟正黑體"/>
                  <a:rtl val="0"/>
                </a:rPr>
                <a:t>節約能源</a:t>
              </a:r>
            </a:p>
          </p:txBody>
        </p:sp>
        <p:pic>
          <p:nvPicPr>
            <p:cNvPr id="22" name="圖片 21">
              <a:extLst>
                <a:ext uri="{FF2B5EF4-FFF2-40B4-BE49-F238E27FC236}">
                  <a16:creationId xmlns:a16="http://schemas.microsoft.com/office/drawing/2014/main" id="{1230EE98-EDC2-FADF-A4AE-DE98AA6E4D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22808" y="1301665"/>
              <a:ext cx="1040372" cy="1040372"/>
            </a:xfrm>
            <a:prstGeom prst="rect">
              <a:avLst/>
            </a:prstGeom>
          </p:spPr>
        </p:pic>
      </p:grpSp>
      <p:graphicFrame>
        <p:nvGraphicFramePr>
          <p:cNvPr id="6" name="Content Placeholder 7">
            <a:extLst>
              <a:ext uri="{FF2B5EF4-FFF2-40B4-BE49-F238E27FC236}">
                <a16:creationId xmlns:a16="http://schemas.microsoft.com/office/drawing/2014/main" id="{ED62B79E-01A5-7462-0895-FF8AB3D3F653}"/>
              </a:ext>
            </a:extLst>
          </p:cNvPr>
          <p:cNvGraphicFramePr>
            <a:graphicFrameLocks noGrp="1"/>
          </p:cNvGraphicFramePr>
          <p:nvPr>
            <p:ph idx="1"/>
            <p:extLst>
              <p:ext uri="{D42A27DB-BD31-4B8C-83A1-F6EECF244321}">
                <p14:modId xmlns:p14="http://schemas.microsoft.com/office/powerpoint/2010/main" val="4120283567"/>
              </p:ext>
            </p:extLst>
          </p:nvPr>
        </p:nvGraphicFramePr>
        <p:xfrm>
          <a:off x="486360" y="1789088"/>
          <a:ext cx="11371344" cy="2805038"/>
        </p:xfrm>
        <a:graphic>
          <a:graphicData uri="http://schemas.openxmlformats.org/drawingml/2006/table">
            <a:tbl>
              <a:tblPr firstRow="1" bandRow="1">
                <a:tableStyleId>{5940675A-B579-460E-94D1-54222C63F5DA}</a:tableStyleId>
              </a:tblPr>
              <a:tblGrid>
                <a:gridCol w="510720">
                  <a:extLst>
                    <a:ext uri="{9D8B030D-6E8A-4147-A177-3AD203B41FA5}">
                      <a16:colId xmlns:a16="http://schemas.microsoft.com/office/drawing/2014/main" val="650940177"/>
                    </a:ext>
                  </a:extLst>
                </a:gridCol>
                <a:gridCol w="5826508">
                  <a:extLst>
                    <a:ext uri="{9D8B030D-6E8A-4147-A177-3AD203B41FA5}">
                      <a16:colId xmlns:a16="http://schemas.microsoft.com/office/drawing/2014/main" val="1027800388"/>
                    </a:ext>
                  </a:extLst>
                </a:gridCol>
                <a:gridCol w="5034116">
                  <a:extLst>
                    <a:ext uri="{9D8B030D-6E8A-4147-A177-3AD203B41FA5}">
                      <a16:colId xmlns:a16="http://schemas.microsoft.com/office/drawing/2014/main" val="3929358775"/>
                    </a:ext>
                  </a:extLst>
                </a:gridCol>
              </a:tblGrid>
              <a:tr h="364385">
                <a:tc gridSpan="2">
                  <a:txBody>
                    <a:bodyPr/>
                    <a:lstStyle/>
                    <a:p>
                      <a:pPr algn="ctr"/>
                      <a:r>
                        <a:rPr lang="zh-TW" altLang="en-US" sz="2000" b="1" dirty="0">
                          <a:latin typeface="微軟正黑體" panose="020B0604030504040204" pitchFamily="34" charset="-120"/>
                          <a:ea typeface="微軟正黑體" panose="020B0604030504040204" pitchFamily="34" charset="-120"/>
                        </a:rPr>
                        <a:t>可行措施</a:t>
                      </a:r>
                      <a:endParaRPr lang="en-HK" sz="2000" b="1" dirty="0">
                        <a:latin typeface="微軟正黑體" panose="020B0604030504040204" pitchFamily="34" charset="-120"/>
                        <a:ea typeface="微軟正黑體" panose="020B0604030504040204" pitchFamily="34" charset="-120"/>
                      </a:endParaRPr>
                    </a:p>
                  </a:txBody>
                  <a:tcPr>
                    <a:solidFill>
                      <a:srgbClr val="FFC247"/>
                    </a:solidFill>
                  </a:tcPr>
                </a:tc>
                <a:tc hMerge="1">
                  <a:txBody>
                    <a:bodyPr/>
                    <a:lstStyle/>
                    <a:p>
                      <a:endParaRPr dirty="0"/>
                    </a:p>
                  </a:txBody>
                  <a:tcPr>
                    <a:solidFill>
                      <a:srgbClr val="FFC247"/>
                    </a:solidFill>
                  </a:tcPr>
                </a:tc>
                <a:tc>
                  <a:txBody>
                    <a:bodyPr/>
                    <a:lstStyle/>
                    <a:p>
                      <a:pPr algn="ctr"/>
                      <a:r>
                        <a:rPr lang="zh-TW" altLang="en-US" sz="2000" b="1" dirty="0">
                          <a:latin typeface="微軟正黑體" panose="020B0604030504040204" pitchFamily="34" charset="-120"/>
                          <a:ea typeface="微軟正黑體" panose="020B0604030504040204" pitchFamily="34" charset="-120"/>
                        </a:rPr>
                        <a:t>檢視方法（例子）</a:t>
                      </a:r>
                      <a:endParaRPr lang="en-HK" sz="2000" b="1" dirty="0">
                        <a:latin typeface="微軟正黑體" panose="020B0604030504040204" pitchFamily="34" charset="-120"/>
                        <a:ea typeface="微軟正黑體" panose="020B0604030504040204" pitchFamily="34" charset="-120"/>
                      </a:endParaRPr>
                    </a:p>
                  </a:txBody>
                  <a:tcPr>
                    <a:solidFill>
                      <a:srgbClr val="FFC247"/>
                    </a:solidFill>
                  </a:tcPr>
                </a:tc>
                <a:extLst>
                  <a:ext uri="{0D108BD9-81ED-4DB2-BD59-A6C34878D82A}">
                    <a16:rowId xmlns:a16="http://schemas.microsoft.com/office/drawing/2014/main" val="2742464930"/>
                  </a:ext>
                </a:extLst>
              </a:tr>
              <a:tr h="1597688">
                <a:tc>
                  <a:txBody>
                    <a:bodyPr/>
                    <a:lstStyle/>
                    <a:p>
                      <a:pPr marL="0" indent="0">
                        <a:buFont typeface="Arial" panose="020B0604020202020204" pitchFamily="34" charset="0"/>
                        <a:buNone/>
                      </a:pPr>
                      <a:r>
                        <a:rPr lang="en-US" altLang="zh-TW" sz="1800" i="0" dirty="0">
                          <a:latin typeface="微軟正黑體" panose="020B0604030504040204" pitchFamily="34" charset="-120"/>
                          <a:ea typeface="微軟正黑體" panose="020B0604030504040204" pitchFamily="34" charset="-120"/>
                        </a:rPr>
                        <a:t>E1.</a:t>
                      </a:r>
                      <a:endParaRPr lang="en-HK" sz="1800" i="0" dirty="0">
                        <a:latin typeface="微軟正黑體" panose="020B0604030504040204" pitchFamily="34" charset="-120"/>
                        <a:ea typeface="微軟正黑體" panose="020B0604030504040204" pitchFamily="34" charset="-120"/>
                      </a:endParaRPr>
                    </a:p>
                  </a:txBody>
                  <a:tcPr>
                    <a:lnR w="12700" cap="flat" cmpd="sng" algn="ctr">
                      <a:noFill/>
                      <a:prstDash val="solid"/>
                      <a:round/>
                      <a:headEnd type="none" w="med" len="med"/>
                      <a:tailEnd type="none" w="med" len="med"/>
                    </a:lnR>
                    <a:solidFill>
                      <a:srgbClr val="FFEAC1"/>
                    </a:solidFill>
                  </a:tcPr>
                </a:tc>
                <a:tc>
                  <a:txBody>
                    <a:bodyPr/>
                    <a:lstStyle/>
                    <a:p>
                      <a:r>
                        <a:rPr lang="zh-TW" altLang="en-US" sz="1800" kern="1200" dirty="0">
                          <a:solidFill>
                            <a:schemeClr val="dk1"/>
                          </a:solidFill>
                          <a:effectLst/>
                          <a:latin typeface="微軟正黑體" panose="020B0604030504040204" pitchFamily="34" charset="-120"/>
                          <a:ea typeface="微軟正黑體" panose="020B0604030504040204" pitchFamily="34" charset="-120"/>
                        </a:rPr>
                        <a:t>儘量使用天然光，並在光線充足時只開啟所需的電燈。</a:t>
                      </a:r>
                      <a:endParaRPr lang="en-HK" altLang="zh-TW" sz="1800" kern="1200" dirty="0">
                        <a:solidFill>
                          <a:schemeClr val="dk1"/>
                        </a:solidFill>
                        <a:effectLst/>
                        <a:latin typeface="微軟正黑體" panose="020B0604030504040204" pitchFamily="34" charset="-120"/>
                        <a:ea typeface="微軟正黑體" panose="020B0604030504040204" pitchFamily="34" charset="-120"/>
                      </a:endParaRPr>
                    </a:p>
                    <a:p>
                      <a:endParaRPr lang="en-HK" altLang="zh-TW" sz="1800" kern="1200" dirty="0">
                        <a:solidFill>
                          <a:schemeClr val="dk1"/>
                        </a:solidFill>
                        <a:effectLst/>
                        <a:latin typeface="微軟正黑體" panose="020B0604030504040204" pitchFamily="34" charset="-120"/>
                        <a:ea typeface="微軟正黑體" panose="020B0604030504040204" pitchFamily="34" charset="-120"/>
                      </a:endParaRPr>
                    </a:p>
                    <a:p>
                      <a:r>
                        <a:rPr lang="zh-TW" altLang="en-US" sz="1800" i="1" dirty="0">
                          <a:latin typeface="微軟正黑體" panose="020B0604030504040204" pitchFamily="34" charset="-120"/>
                          <a:ea typeface="微軟正黑體" panose="020B0604030504040204" pitchFamily="34" charset="-120"/>
                        </a:rPr>
                        <a:t>小貼士：</a:t>
                      </a:r>
                      <a:endParaRPr lang="en-HK" altLang="zh-TW" sz="1800" i="1"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800" i="1" dirty="0">
                          <a:latin typeface="微軟正黑體" panose="020B0604030504040204" pitchFamily="34" charset="-120"/>
                          <a:ea typeface="微軟正黑體" panose="020B0604030504040204" pitchFamily="34" charset="-120"/>
                        </a:rPr>
                        <a:t>可將課室的照明系統劃分為常用及後備，並於燈掣上貼上標籤，指示晴天及陰天的照明安排。</a:t>
                      </a:r>
                      <a:endParaRPr lang="en-HK" sz="1800" i="1" dirty="0">
                        <a:latin typeface="微軟正黑體" panose="020B0604030504040204" pitchFamily="34" charset="-120"/>
                        <a:ea typeface="微軟正黑體" panose="020B0604030504040204" pitchFamily="34" charset="-120"/>
                      </a:endParaRPr>
                    </a:p>
                  </a:txBody>
                  <a:tcPr>
                    <a:lnL w="12700" cap="flat" cmpd="sng" algn="ctr">
                      <a:noFill/>
                      <a:prstDash val="solid"/>
                      <a:round/>
                      <a:headEnd type="none" w="med" len="med"/>
                      <a:tailEnd type="none" w="med" len="med"/>
                    </a:lnL>
                    <a:solidFill>
                      <a:srgbClr val="FFEAC1"/>
                    </a:solidFill>
                  </a:tcPr>
                </a:tc>
                <a:tc>
                  <a:txBody>
                    <a:bodyPr/>
                    <a:lstStyle/>
                    <a:p>
                      <a:pPr marL="285750" indent="-285750">
                        <a:buFont typeface="Arial" panose="020B0604020202020204" pitchFamily="34" charset="0"/>
                        <a:buChar char="•"/>
                      </a:pPr>
                      <a:r>
                        <a:rPr lang="zh-TW" altLang="en-US" sz="1800" dirty="0">
                          <a:latin typeface="微軟正黑體" panose="020B0604030504040204" pitchFamily="34" charset="-120"/>
                          <a:ea typeface="微軟正黑體" panose="020B0604030504040204" pitchFamily="34" charset="-120"/>
                        </a:rPr>
                        <a:t>當晴天日光充足時，檢查有否使用天然光線，只開啟所需的電燈。</a:t>
                      </a:r>
                      <a:endParaRPr lang="en-HK" sz="1800" dirty="0">
                        <a:latin typeface="微軟正黑體" panose="020B0604030504040204" pitchFamily="34" charset="-120"/>
                        <a:ea typeface="微軟正黑體" panose="020B0604030504040204" pitchFamily="34" charset="-120"/>
                      </a:endParaRPr>
                    </a:p>
                  </a:txBody>
                  <a:tcPr>
                    <a:solidFill>
                      <a:srgbClr val="FFEAC1"/>
                    </a:solidFill>
                  </a:tcPr>
                </a:tc>
                <a:extLst>
                  <a:ext uri="{0D108BD9-81ED-4DB2-BD59-A6C34878D82A}">
                    <a16:rowId xmlns:a16="http://schemas.microsoft.com/office/drawing/2014/main" val="122290304"/>
                  </a:ext>
                </a:extLst>
              </a:tr>
              <a:tr h="811110">
                <a:tc>
                  <a:txBody>
                    <a:bodyPr/>
                    <a:lstStyle/>
                    <a:p>
                      <a:r>
                        <a:rPr lang="en-HK" sz="1800" dirty="0">
                          <a:latin typeface="微軟正黑體" panose="020B0604030504040204" pitchFamily="34" charset="-120"/>
                          <a:ea typeface="微軟正黑體" panose="020B0604030504040204" pitchFamily="34" charset="-120"/>
                        </a:rPr>
                        <a:t>E2.</a:t>
                      </a:r>
                    </a:p>
                  </a:txBody>
                  <a:tcPr>
                    <a:lnR w="12700" cap="flat" cmpd="sng" algn="ctr">
                      <a:noFill/>
                      <a:prstDash val="solid"/>
                      <a:round/>
                      <a:headEnd type="none" w="med" len="med"/>
                      <a:tailEnd type="none" w="med" len="med"/>
                    </a:lnR>
                  </a:tcPr>
                </a:tc>
                <a:tc>
                  <a:txBody>
                    <a:bodyPr/>
                    <a:lstStyle/>
                    <a:p>
                      <a:r>
                        <a:rPr lang="zh-TW" altLang="en-US" sz="1800" kern="1200" dirty="0">
                          <a:solidFill>
                            <a:schemeClr val="dk1"/>
                          </a:solidFill>
                          <a:effectLst/>
                          <a:latin typeface="微軟正黑體" panose="020B0604030504040204" pitchFamily="34" charset="-120"/>
                          <a:ea typeface="微軟正黑體" panose="020B0604030504040204" pitchFamily="34" charset="-120"/>
                        </a:rPr>
                        <a:t>關掉閒置的電燈、電腦和其他電子設備（例如課室電視、投影機、空氣清新機、風扇、冷氣機等）。</a:t>
                      </a:r>
                      <a:endParaRPr lang="en-HK" sz="1800" dirty="0">
                        <a:latin typeface="微軟正黑體" panose="020B0604030504040204" pitchFamily="34" charset="-120"/>
                        <a:ea typeface="微軟正黑體" panose="020B0604030504040204" pitchFamily="34" charset="-120"/>
                      </a:endParaRPr>
                    </a:p>
                  </a:txBody>
                  <a:tcPr>
                    <a:lnL w="12700" cap="flat" cmpd="sng" algn="ctr">
                      <a:noFill/>
                      <a:prstDash val="solid"/>
                      <a:round/>
                      <a:headEnd type="none" w="med" len="med"/>
                      <a:tailEnd type="none" w="med" len="med"/>
                    </a:lnL>
                  </a:tcPr>
                </a:tc>
                <a:tc>
                  <a:txBody>
                    <a:bodyPr/>
                    <a:lstStyle/>
                    <a:p>
                      <a:pPr marL="285750" indent="-285750">
                        <a:buFont typeface="Arial" panose="020B0604020202020204" pitchFamily="34" charset="0"/>
                        <a:buChar char="•"/>
                      </a:pPr>
                      <a:r>
                        <a:rPr lang="zh-TW" altLang="en-US" sz="1800" dirty="0">
                          <a:latin typeface="微軟正黑體" panose="020B0604030504040204" pitchFamily="34" charset="-120"/>
                          <a:ea typeface="微軟正黑體" panose="020B0604030504040204" pitchFamily="34" charset="-120"/>
                        </a:rPr>
                        <a:t>當無人使用課室</a:t>
                      </a:r>
                      <a:r>
                        <a:rPr lang="en-HK" altLang="zh-TW" sz="1800" dirty="0">
                          <a:latin typeface="微軟正黑體" panose="020B0604030504040204" pitchFamily="34" charset="-120"/>
                          <a:ea typeface="微軟正黑體" panose="020B0604030504040204" pitchFamily="34" charset="-120"/>
                        </a:rPr>
                        <a:t>/</a:t>
                      </a:r>
                      <a:r>
                        <a:rPr lang="zh-TW" altLang="en-US" sz="1800" dirty="0">
                          <a:latin typeface="微軟正黑體" panose="020B0604030504040204" pitchFamily="34" charset="-120"/>
                          <a:ea typeface="微軟正黑體" panose="020B0604030504040204" pitchFamily="34" charset="-120"/>
                        </a:rPr>
                        <a:t>特別室時，檢查有否關掉閒置的電子設備。</a:t>
                      </a:r>
                      <a:endParaRPr lang="en-HK" sz="1800"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3018532850"/>
                  </a:ext>
                </a:extLst>
              </a:tr>
            </a:tbl>
          </a:graphicData>
        </a:graphic>
      </p:graphicFrame>
      <p:pic>
        <p:nvPicPr>
          <p:cNvPr id="2" name="圖片 1">
            <a:extLst>
              <a:ext uri="{FF2B5EF4-FFF2-40B4-BE49-F238E27FC236}">
                <a16:creationId xmlns:a16="http://schemas.microsoft.com/office/drawing/2014/main" id="{B69352EB-E969-9057-744E-35BBAB338AB0}"/>
              </a:ext>
            </a:extLst>
          </p:cNvPr>
          <p:cNvPicPr>
            <a:picLocks noChangeAspect="1"/>
          </p:cNvPicPr>
          <p:nvPr/>
        </p:nvPicPr>
        <p:blipFill>
          <a:blip r:embed="rId4"/>
          <a:stretch>
            <a:fillRect/>
          </a:stretch>
        </p:blipFill>
        <p:spPr>
          <a:xfrm>
            <a:off x="9963857" y="5122863"/>
            <a:ext cx="1255885" cy="1450974"/>
          </a:xfrm>
          <a:prstGeom prst="rect">
            <a:avLst/>
          </a:prstGeom>
        </p:spPr>
      </p:pic>
    </p:spTree>
    <p:extLst>
      <p:ext uri="{BB962C8B-B14F-4D97-AF65-F5344CB8AC3E}">
        <p14:creationId xmlns:p14="http://schemas.microsoft.com/office/powerpoint/2010/main" val="12376544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群組 3">
            <a:extLst>
              <a:ext uri="{FF2B5EF4-FFF2-40B4-BE49-F238E27FC236}">
                <a16:creationId xmlns:a16="http://schemas.microsoft.com/office/drawing/2014/main" id="{9FB55870-F52F-0486-A1D4-4B25D521BFB1}"/>
              </a:ext>
            </a:extLst>
          </p:cNvPr>
          <p:cNvGrpSpPr/>
          <p:nvPr/>
        </p:nvGrpSpPr>
        <p:grpSpPr>
          <a:xfrm>
            <a:off x="417102" y="440723"/>
            <a:ext cx="6108824" cy="1047538"/>
            <a:chOff x="417102" y="440723"/>
            <a:chExt cx="6108824" cy="1047538"/>
          </a:xfrm>
        </p:grpSpPr>
        <p:sp>
          <p:nvSpPr>
            <p:cNvPr id="3" name="矩形: 圓角 2">
              <a:extLst>
                <a:ext uri="{FF2B5EF4-FFF2-40B4-BE49-F238E27FC236}">
                  <a16:creationId xmlns:a16="http://schemas.microsoft.com/office/drawing/2014/main" id="{FCE726F0-F05F-BCF1-D6DA-B3BF99AF4057}"/>
                </a:ext>
              </a:extLst>
            </p:cNvPr>
            <p:cNvSpPr/>
            <p:nvPr/>
          </p:nvSpPr>
          <p:spPr>
            <a:xfrm>
              <a:off x="417102" y="440723"/>
              <a:ext cx="6108824" cy="1047538"/>
            </a:xfrm>
            <a:prstGeom prst="roundRect">
              <a:avLst>
                <a:gd name="adj" fmla="val 50000"/>
              </a:avLst>
            </a:prstGeom>
            <a:solidFill>
              <a:srgbClr val="FF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dirty="0"/>
            </a:p>
          </p:txBody>
        </p:sp>
        <p:sp>
          <p:nvSpPr>
            <p:cNvPr id="18" name="文字方塊 17">
              <a:extLst>
                <a:ext uri="{FF2B5EF4-FFF2-40B4-BE49-F238E27FC236}">
                  <a16:creationId xmlns:a16="http://schemas.microsoft.com/office/drawing/2014/main" id="{E3CBB0C8-F51E-EAF0-4565-10D084613702}"/>
                </a:ext>
              </a:extLst>
            </p:cNvPr>
            <p:cNvSpPr txBox="1"/>
            <p:nvPr/>
          </p:nvSpPr>
          <p:spPr>
            <a:xfrm>
              <a:off x="721697" y="591765"/>
              <a:ext cx="5043817" cy="769441"/>
            </a:xfrm>
            <a:prstGeom prst="rect">
              <a:avLst/>
            </a:prstGeom>
            <a:noFill/>
          </p:spPr>
          <p:txBody>
            <a:bodyPr wrap="none" rtlCol="0">
              <a:spAutoFit/>
            </a:bodyPr>
            <a:lstStyle/>
            <a:p>
              <a:pPr algn="ctr"/>
              <a:r>
                <a:rPr lang="zh-HK" altLang="en-US" sz="4400" b="1" spc="1013" baseline="0" dirty="0">
                  <a:ln/>
                  <a:solidFill>
                    <a:srgbClr val="FFFFFF"/>
                  </a:solidFill>
                  <a:latin typeface="微軟正黑體"/>
                  <a:ea typeface="微軟正黑體"/>
                  <a:sym typeface="微軟正黑體"/>
                  <a:rtl val="0"/>
                </a:rPr>
                <a:t>節約能源（續）</a:t>
              </a:r>
            </a:p>
          </p:txBody>
        </p:sp>
        <p:pic>
          <p:nvPicPr>
            <p:cNvPr id="22" name="圖片 21">
              <a:extLst>
                <a:ext uri="{FF2B5EF4-FFF2-40B4-BE49-F238E27FC236}">
                  <a16:creationId xmlns:a16="http://schemas.microsoft.com/office/drawing/2014/main" id="{1230EE98-EDC2-FADF-A4AE-DE98AA6E4D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5554" y="444162"/>
              <a:ext cx="1040372" cy="1040372"/>
            </a:xfrm>
            <a:prstGeom prst="rect">
              <a:avLst/>
            </a:prstGeom>
          </p:spPr>
        </p:pic>
      </p:grpSp>
      <p:graphicFrame>
        <p:nvGraphicFramePr>
          <p:cNvPr id="2" name="Content Placeholder 7">
            <a:extLst>
              <a:ext uri="{FF2B5EF4-FFF2-40B4-BE49-F238E27FC236}">
                <a16:creationId xmlns:a16="http://schemas.microsoft.com/office/drawing/2014/main" id="{8AC8E105-4E7A-9725-A71E-2BD8E3FF1EB4}"/>
              </a:ext>
            </a:extLst>
          </p:cNvPr>
          <p:cNvGraphicFramePr>
            <a:graphicFrameLocks/>
          </p:cNvGraphicFramePr>
          <p:nvPr>
            <p:extLst>
              <p:ext uri="{D42A27DB-BD31-4B8C-83A1-F6EECF244321}">
                <p14:modId xmlns:p14="http://schemas.microsoft.com/office/powerpoint/2010/main" val="3529699070"/>
              </p:ext>
            </p:extLst>
          </p:nvPr>
        </p:nvGraphicFramePr>
        <p:xfrm>
          <a:off x="570300" y="1549023"/>
          <a:ext cx="11179955" cy="5242560"/>
        </p:xfrm>
        <a:graphic>
          <a:graphicData uri="http://schemas.openxmlformats.org/drawingml/2006/table">
            <a:tbl>
              <a:tblPr firstRow="1" bandRow="1">
                <a:tableStyleId>{5940675A-B579-460E-94D1-54222C63F5DA}</a:tableStyleId>
              </a:tblPr>
              <a:tblGrid>
                <a:gridCol w="502124">
                  <a:extLst>
                    <a:ext uri="{9D8B030D-6E8A-4147-A177-3AD203B41FA5}">
                      <a16:colId xmlns:a16="http://schemas.microsoft.com/office/drawing/2014/main" val="650940177"/>
                    </a:ext>
                  </a:extLst>
                </a:gridCol>
                <a:gridCol w="5692170">
                  <a:extLst>
                    <a:ext uri="{9D8B030D-6E8A-4147-A177-3AD203B41FA5}">
                      <a16:colId xmlns:a16="http://schemas.microsoft.com/office/drawing/2014/main" val="1027800388"/>
                    </a:ext>
                  </a:extLst>
                </a:gridCol>
                <a:gridCol w="4985661">
                  <a:extLst>
                    <a:ext uri="{9D8B030D-6E8A-4147-A177-3AD203B41FA5}">
                      <a16:colId xmlns:a16="http://schemas.microsoft.com/office/drawing/2014/main" val="3929358775"/>
                    </a:ext>
                  </a:extLst>
                </a:gridCol>
              </a:tblGrid>
              <a:tr h="364385">
                <a:tc gridSpan="2">
                  <a:txBody>
                    <a:bodyPr/>
                    <a:lstStyle/>
                    <a:p>
                      <a:pPr algn="ctr"/>
                      <a:r>
                        <a:rPr lang="zh-TW" altLang="en-US" sz="2000" b="1">
                          <a:latin typeface="微軟正黑體" panose="020B0604030504040204" pitchFamily="34" charset="-120"/>
                          <a:ea typeface="微軟正黑體" panose="020B0604030504040204" pitchFamily="34" charset="-120"/>
                        </a:rPr>
                        <a:t>可行措施</a:t>
                      </a:r>
                      <a:endParaRPr lang="en-HK" sz="2000" b="1" dirty="0">
                        <a:latin typeface="微軟正黑體" panose="020B0604030504040204" pitchFamily="34" charset="-120"/>
                        <a:ea typeface="微軟正黑體" panose="020B0604030504040204" pitchFamily="34" charset="-120"/>
                      </a:endParaRPr>
                    </a:p>
                  </a:txBody>
                  <a:tcPr>
                    <a:solidFill>
                      <a:srgbClr val="FFC247"/>
                    </a:solidFill>
                  </a:tcPr>
                </a:tc>
                <a:tc hMerge="1">
                  <a:txBody>
                    <a:bodyPr/>
                    <a:lstStyle/>
                    <a:p>
                      <a:endParaRPr dirty="0"/>
                    </a:p>
                  </a:txBody>
                  <a:tcPr>
                    <a:solidFill>
                      <a:srgbClr val="FFC247"/>
                    </a:solidFill>
                  </a:tcPr>
                </a:tc>
                <a:tc>
                  <a:txBody>
                    <a:bodyPr/>
                    <a:lstStyle/>
                    <a:p>
                      <a:pPr algn="ctr"/>
                      <a:r>
                        <a:rPr lang="zh-TW" altLang="en-US" sz="2000" b="1">
                          <a:latin typeface="微軟正黑體" panose="020B0604030504040204" pitchFamily="34" charset="-120"/>
                          <a:ea typeface="微軟正黑體" panose="020B0604030504040204" pitchFamily="34" charset="-120"/>
                        </a:rPr>
                        <a:t>檢視方法（例子）</a:t>
                      </a:r>
                      <a:endParaRPr lang="en-HK" sz="2000" b="1" dirty="0">
                        <a:latin typeface="微軟正黑體" panose="020B0604030504040204" pitchFamily="34" charset="-120"/>
                        <a:ea typeface="微軟正黑體" panose="020B0604030504040204" pitchFamily="34" charset="-120"/>
                      </a:endParaRPr>
                    </a:p>
                  </a:txBody>
                  <a:tcPr>
                    <a:solidFill>
                      <a:srgbClr val="FFC247"/>
                    </a:solidFill>
                  </a:tcPr>
                </a:tc>
                <a:extLst>
                  <a:ext uri="{0D108BD9-81ED-4DB2-BD59-A6C34878D82A}">
                    <a16:rowId xmlns:a16="http://schemas.microsoft.com/office/drawing/2014/main" val="2742464930"/>
                  </a:ext>
                </a:extLst>
              </a:tr>
              <a:tr h="1597688">
                <a:tc>
                  <a:txBody>
                    <a:bodyPr/>
                    <a:lstStyle/>
                    <a:p>
                      <a:pPr marL="0" indent="0">
                        <a:buFont typeface="Arial" panose="020B0604020202020204" pitchFamily="34" charset="0"/>
                        <a:buNone/>
                      </a:pPr>
                      <a:r>
                        <a:rPr lang="en-US" altLang="zh-TW" sz="1800" i="0">
                          <a:latin typeface="微軟正黑體" panose="020B0604030504040204" pitchFamily="34" charset="-120"/>
                          <a:ea typeface="微軟正黑體" panose="020B0604030504040204" pitchFamily="34" charset="-120"/>
                        </a:rPr>
                        <a:t>E3.</a:t>
                      </a:r>
                      <a:endParaRPr lang="en-HK" sz="1800" i="0" dirty="0">
                        <a:latin typeface="微軟正黑體" panose="020B0604030504040204" pitchFamily="34" charset="-120"/>
                        <a:ea typeface="微軟正黑體" panose="020B0604030504040204" pitchFamily="34" charset="-120"/>
                      </a:endParaRPr>
                    </a:p>
                  </a:txBody>
                  <a:tcPr>
                    <a:lnR w="12700" cap="flat" cmpd="sng" algn="ctr">
                      <a:noFill/>
                      <a:prstDash val="solid"/>
                      <a:round/>
                      <a:headEnd type="none" w="med" len="med"/>
                      <a:tailEnd type="none" w="med" len="med"/>
                    </a:lnR>
                    <a:solidFill>
                      <a:srgbClr val="FFEAC1"/>
                    </a:solidFill>
                  </a:tcPr>
                </a:tc>
                <a:tc>
                  <a:txBody>
                    <a:bodyPr/>
                    <a:lstStyle/>
                    <a:p>
                      <a:r>
                        <a:rPr lang="zh-TW" altLang="en-US" sz="1800" kern="1200" dirty="0">
                          <a:solidFill>
                            <a:schemeClr val="dk1"/>
                          </a:solidFill>
                          <a:effectLst/>
                          <a:latin typeface="微軟正黑體" panose="020B0604030504040204" pitchFamily="34" charset="-120"/>
                          <a:ea typeface="微軟正黑體" panose="020B0604030504040204" pitchFamily="34" charset="-120"/>
                          <a:cs typeface="+mn-cs"/>
                        </a:rPr>
                        <a:t>當室外溫度低於攝氏</a:t>
                      </a:r>
                      <a:r>
                        <a:rPr lang="en-HK" altLang="zh-HK" sz="1800" kern="1200" dirty="0">
                          <a:solidFill>
                            <a:schemeClr val="dk1"/>
                          </a:solidFill>
                          <a:effectLst/>
                          <a:latin typeface="微軟正黑體" panose="020B0604030504040204" pitchFamily="34" charset="-120"/>
                          <a:ea typeface="微軟正黑體" panose="020B0604030504040204" pitchFamily="34" charset="-120"/>
                          <a:cs typeface="+mn-cs"/>
                        </a:rPr>
                        <a:t>25</a:t>
                      </a:r>
                      <a:r>
                        <a:rPr lang="zh-TW" altLang="en-US" sz="1800" kern="1200" dirty="0">
                          <a:solidFill>
                            <a:schemeClr val="dk1"/>
                          </a:solidFill>
                          <a:effectLst/>
                          <a:latin typeface="微軟正黑體" panose="020B0604030504040204" pitchFamily="34" charset="-120"/>
                          <a:ea typeface="微軟正黑體" panose="020B0604030504040204" pitchFamily="34" charset="-120"/>
                          <a:cs typeface="+mn-cs"/>
                        </a:rPr>
                        <a:t>度及室外空氣質素良好時，採用自然通風（例如打開門窗）及使用風扇改善空氣流通。</a:t>
                      </a:r>
                      <a:endParaRPr lang="en-HK" altLang="zh-TW" sz="1800" kern="1200" dirty="0">
                        <a:solidFill>
                          <a:schemeClr val="dk1"/>
                        </a:solidFill>
                        <a:effectLst/>
                        <a:latin typeface="微軟正黑體" panose="020B0604030504040204" pitchFamily="34" charset="-120"/>
                        <a:ea typeface="微軟正黑體" panose="020B0604030504040204" pitchFamily="34" charset="-120"/>
                        <a:cs typeface="+mn-cs"/>
                      </a:endParaRPr>
                    </a:p>
                    <a:p>
                      <a:endParaRPr lang="en-HK" altLang="zh-TW" sz="1800" kern="1200" dirty="0">
                        <a:solidFill>
                          <a:schemeClr val="dk1"/>
                        </a:solidFill>
                        <a:effectLst/>
                        <a:latin typeface="微軟正黑體" panose="020B0604030504040204" pitchFamily="34" charset="-120"/>
                        <a:ea typeface="微軟正黑體" panose="020B0604030504040204" pitchFamily="34" charset="-120"/>
                        <a:cs typeface="+mn-cs"/>
                      </a:endParaRPr>
                    </a:p>
                    <a:p>
                      <a:r>
                        <a:rPr lang="zh-TW" altLang="en-US" sz="1800" i="1" dirty="0">
                          <a:latin typeface="微軟正黑體" panose="020B0604030504040204" pitchFamily="34" charset="-120"/>
                          <a:ea typeface="微軟正黑體" panose="020B0604030504040204" pitchFamily="34" charset="-120"/>
                        </a:rPr>
                        <a:t>小貼士：</a:t>
                      </a:r>
                      <a:endParaRPr lang="en-HK" altLang="zh-TW" sz="1800" i="1"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800" i="1" dirty="0">
                          <a:latin typeface="微軟正黑體" panose="020B0604030504040204" pitchFamily="34" charset="-120"/>
                          <a:ea typeface="微軟正黑體" panose="020B0604030504040204" pitchFamily="34" charset="-120"/>
                        </a:rPr>
                        <a:t>於校園的有蓋操場設置溫度計，方便檢查室外溫度。</a:t>
                      </a:r>
                      <a:endParaRPr lang="en-HK" altLang="zh-TW" sz="1800" i="1"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800" i="1" dirty="0">
                          <a:latin typeface="微軟正黑體" panose="020B0604030504040204" pitchFamily="34" charset="-120"/>
                          <a:ea typeface="微軟正黑體" panose="020B0604030504040204" pitchFamily="34" charset="-120"/>
                        </a:rPr>
                        <a:t>將溫度計放置在遠離太陽直射和雨水的地方。</a:t>
                      </a:r>
                      <a:endParaRPr lang="en-HK" altLang="zh-HK" sz="1800" i="1" dirty="0">
                        <a:latin typeface="微軟正黑體" panose="020B0604030504040204" pitchFamily="34" charset="-120"/>
                        <a:ea typeface="微軟正黑體" panose="020B0604030504040204" pitchFamily="34" charset="-120"/>
                      </a:endParaRPr>
                    </a:p>
                  </a:txBody>
                  <a:tcPr>
                    <a:lnL w="12700" cap="flat" cmpd="sng" algn="ctr">
                      <a:noFill/>
                      <a:prstDash val="solid"/>
                      <a:round/>
                      <a:headEnd type="none" w="med" len="med"/>
                      <a:tailEnd type="none" w="med" len="med"/>
                    </a:lnL>
                    <a:solidFill>
                      <a:srgbClr val="FFEAC1"/>
                    </a:solidFill>
                  </a:tcPr>
                </a:tc>
                <a:tc>
                  <a:txBody>
                    <a:bodyPr/>
                    <a:lstStyle/>
                    <a:p>
                      <a:pPr marL="285750" indent="-285750" algn="just">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根據學校所在的地區，於早上參考香港天文台的本港地區最高溫度預報和環境保護署的空氣質素健康指數（</a:t>
                      </a:r>
                      <a:r>
                        <a:rPr lang="en-HK" altLang="zh-TW" dirty="0">
                          <a:latin typeface="微軟正黑體" panose="020B0604030504040204" pitchFamily="34" charset="-120"/>
                          <a:ea typeface="微軟正黑體" panose="020B0604030504040204" pitchFamily="34" charset="-120"/>
                        </a:rPr>
                        <a:t>AQHI</a:t>
                      </a:r>
                      <a:r>
                        <a:rPr lang="zh-TW" altLang="en-US" dirty="0">
                          <a:latin typeface="微軟正黑體" panose="020B0604030504040204" pitchFamily="34" charset="-120"/>
                          <a:ea typeface="微軟正黑體" panose="020B0604030504040204" pitchFamily="34" charset="-120"/>
                        </a:rPr>
                        <a:t>）預測。</a:t>
                      </a:r>
                      <a:endParaRPr lang="en-HK" altLang="zh-TW"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HK" altLang="zh-TW"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HK" altLang="zh-TW"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HK" altLang="zh-TW" dirty="0">
                        <a:latin typeface="微軟正黑體" panose="020B0604030504040204" pitchFamily="34" charset="-120"/>
                        <a:ea typeface="微軟正黑體" panose="020B0604030504040204" pitchFamily="34" charset="-120"/>
                      </a:endParaRPr>
                    </a:p>
                    <a:p>
                      <a:pPr marL="0" indent="0">
                        <a:buFont typeface="Arial" panose="020B0604020202020204" pitchFamily="34" charset="0"/>
                        <a:buNone/>
                      </a:pPr>
                      <a:endParaRPr lang="en-HK" altLang="zh-TW" dirty="0">
                        <a:latin typeface="微軟正黑體" panose="020B0604030504040204" pitchFamily="34" charset="-120"/>
                        <a:ea typeface="微軟正黑體" panose="020B0604030504040204" pitchFamily="34" charset="-120"/>
                      </a:endParaRPr>
                    </a:p>
                    <a:p>
                      <a:pPr marL="285750" indent="-285750" algn="just">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如果預測的最高溫度或校園的室外溫度計低於攝氏</a:t>
                      </a:r>
                      <a:r>
                        <a:rPr lang="en-HK" altLang="zh-TW" dirty="0">
                          <a:latin typeface="微軟正黑體" panose="020B0604030504040204" pitchFamily="34" charset="-120"/>
                          <a:ea typeface="微軟正黑體" panose="020B0604030504040204" pitchFamily="34" charset="-120"/>
                        </a:rPr>
                        <a:t>25</a:t>
                      </a:r>
                      <a:r>
                        <a:rPr lang="zh-TW" altLang="en-US" dirty="0">
                          <a:latin typeface="微軟正黑體" panose="020B0604030504040204" pitchFamily="34" charset="-120"/>
                          <a:ea typeface="微軟正黑體" panose="020B0604030504040204" pitchFamily="34" charset="-120"/>
                        </a:rPr>
                        <a:t>度及</a:t>
                      </a:r>
                      <a:r>
                        <a:rPr lang="en-HK" altLang="zh-TW" dirty="0">
                          <a:latin typeface="微軟正黑體" panose="020B0604030504040204" pitchFamily="34" charset="-120"/>
                          <a:ea typeface="微軟正黑體" panose="020B0604030504040204" pitchFamily="34" charset="-120"/>
                        </a:rPr>
                        <a:t>AQHI</a:t>
                      </a:r>
                      <a:r>
                        <a:rPr lang="zh-TW" altLang="en-US" dirty="0">
                          <a:latin typeface="微軟正黑體" panose="020B0604030504040204" pitchFamily="34" charset="-120"/>
                          <a:ea typeface="微軟正黑體" panose="020B0604030504040204" pitchFamily="34" charset="-120"/>
                        </a:rPr>
                        <a:t>處於低水平，觀察有否採用自然通風及</a:t>
                      </a:r>
                      <a:r>
                        <a:rPr lang="en-HK"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或使用風扇。</a:t>
                      </a:r>
                      <a:endParaRPr lang="en-HK" altLang="zh-HK" dirty="0">
                        <a:latin typeface="微軟正黑體" panose="020B0604030504040204" pitchFamily="34" charset="-120"/>
                        <a:ea typeface="微軟正黑體" panose="020B0604030504040204" pitchFamily="34" charset="-120"/>
                      </a:endParaRPr>
                    </a:p>
                  </a:txBody>
                  <a:tcPr>
                    <a:solidFill>
                      <a:srgbClr val="FFEAC1"/>
                    </a:solidFill>
                  </a:tcPr>
                </a:tc>
                <a:extLst>
                  <a:ext uri="{0D108BD9-81ED-4DB2-BD59-A6C34878D82A}">
                    <a16:rowId xmlns:a16="http://schemas.microsoft.com/office/drawing/2014/main" val="122290304"/>
                  </a:ext>
                </a:extLst>
              </a:tr>
              <a:tr h="811110">
                <a:tc>
                  <a:txBody>
                    <a:bodyPr/>
                    <a:lstStyle/>
                    <a:p>
                      <a:r>
                        <a:rPr lang="en-HK" sz="1800" dirty="0">
                          <a:latin typeface="微軟正黑體" panose="020B0604030504040204" pitchFamily="34" charset="-120"/>
                          <a:ea typeface="微軟正黑體" panose="020B0604030504040204" pitchFamily="34" charset="-120"/>
                        </a:rPr>
                        <a:t>E</a:t>
                      </a:r>
                      <a:r>
                        <a:rPr lang="en-US" altLang="zh-TW" sz="1800" dirty="0">
                          <a:latin typeface="微軟正黑體" panose="020B0604030504040204" pitchFamily="34" charset="-120"/>
                          <a:ea typeface="微軟正黑體" panose="020B0604030504040204" pitchFamily="34" charset="-120"/>
                        </a:rPr>
                        <a:t>4</a:t>
                      </a:r>
                      <a:r>
                        <a:rPr lang="en-HK" sz="1800" dirty="0">
                          <a:latin typeface="微軟正黑體" panose="020B0604030504040204" pitchFamily="34" charset="-120"/>
                          <a:ea typeface="微軟正黑體" panose="020B0604030504040204" pitchFamily="34" charset="-120"/>
                        </a:rPr>
                        <a:t>.</a:t>
                      </a:r>
                    </a:p>
                  </a:txBody>
                  <a:tcPr>
                    <a:lnR w="12700" cap="flat" cmpd="sng" algn="ctr">
                      <a:noFill/>
                      <a:prstDash val="solid"/>
                      <a:round/>
                      <a:headEnd type="none" w="med" len="med"/>
                      <a:tailEnd type="none" w="med" len="med"/>
                    </a:lnR>
                  </a:tcPr>
                </a:tc>
                <a:tc>
                  <a:txBody>
                    <a:bodyPr/>
                    <a:lstStyle/>
                    <a:p>
                      <a:r>
                        <a:rPr lang="zh-TW" altLang="en-US" sz="1800" kern="1200" dirty="0">
                          <a:solidFill>
                            <a:schemeClr val="dk1"/>
                          </a:solidFill>
                          <a:effectLst/>
                          <a:latin typeface="微軟正黑體" panose="020B0604030504040204" pitchFamily="34" charset="-120"/>
                          <a:ea typeface="微軟正黑體" panose="020B0604030504040204" pitchFamily="34" charset="-120"/>
                          <a:cs typeface="+mn-cs"/>
                        </a:rPr>
                        <a:t>將課室冷氣溫度維持在學校政策所訂立的範圍內。</a:t>
                      </a:r>
                      <a:endParaRPr lang="en-HK" altLang="zh-TW" sz="1800" kern="1200" dirty="0">
                        <a:solidFill>
                          <a:schemeClr val="dk1"/>
                        </a:solidFill>
                        <a:effectLst/>
                        <a:latin typeface="微軟正黑體" panose="020B0604030504040204" pitchFamily="34" charset="-120"/>
                        <a:ea typeface="微軟正黑體" panose="020B0604030504040204" pitchFamily="34" charset="-120"/>
                        <a:cs typeface="+mn-cs"/>
                      </a:endParaRPr>
                    </a:p>
                    <a:p>
                      <a:endParaRPr lang="en-HK" altLang="zh-TW" i="1" dirty="0">
                        <a:latin typeface="微軟正黑體" panose="020B0604030504040204" pitchFamily="34" charset="-120"/>
                        <a:ea typeface="微軟正黑體" panose="020B0604030504040204" pitchFamily="34" charset="-120"/>
                      </a:endParaRPr>
                    </a:p>
                    <a:p>
                      <a:r>
                        <a:rPr lang="zh-TW" altLang="en-US" i="1" dirty="0">
                          <a:latin typeface="微軟正黑體" panose="020B0604030504040204" pitchFamily="34" charset="-120"/>
                          <a:ea typeface="微軟正黑體" panose="020B0604030504040204" pitchFamily="34" charset="-120"/>
                        </a:rPr>
                        <a:t>小貼士：</a:t>
                      </a:r>
                      <a:endParaRPr lang="en-HK" altLang="zh-TW" i="1"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i="1" dirty="0">
                          <a:latin typeface="微軟正黑體" panose="020B0604030504040204" pitchFamily="34" charset="-120"/>
                          <a:ea typeface="微軟正黑體" panose="020B0604030504040204" pitchFamily="34" charset="-120"/>
                        </a:rPr>
                        <a:t>於課室設置溫度計，方便檢查室內溫度。</a:t>
                      </a:r>
                      <a:endParaRPr lang="en-HK" altLang="zh-TW" i="1"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i="1" dirty="0">
                          <a:latin typeface="微軟正黑體" panose="020B0604030504040204" pitchFamily="34" charset="-120"/>
                          <a:ea typeface="微軟正黑體" panose="020B0604030504040204" pitchFamily="34" charset="-120"/>
                        </a:rPr>
                        <a:t>把室內的平均溫度設定並維持於攝氏</a:t>
                      </a:r>
                      <a:r>
                        <a:rPr lang="en-HK" altLang="zh-TW" i="1" dirty="0">
                          <a:latin typeface="微軟正黑體" panose="020B0604030504040204" pitchFamily="34" charset="-120"/>
                          <a:ea typeface="微軟正黑體" panose="020B0604030504040204" pitchFamily="34" charset="-120"/>
                        </a:rPr>
                        <a:t>24</a:t>
                      </a:r>
                      <a:r>
                        <a:rPr lang="zh-TW" altLang="en-US" i="1" dirty="0">
                          <a:latin typeface="微軟正黑體" panose="020B0604030504040204" pitchFamily="34" charset="-120"/>
                          <a:ea typeface="微軟正黑體" panose="020B0604030504040204" pitchFamily="34" charset="-120"/>
                        </a:rPr>
                        <a:t>至</a:t>
                      </a:r>
                      <a:r>
                        <a:rPr lang="en-HK" altLang="zh-TW" i="1" dirty="0">
                          <a:latin typeface="微軟正黑體" panose="020B0604030504040204" pitchFamily="34" charset="-120"/>
                          <a:ea typeface="微軟正黑體" panose="020B0604030504040204" pitchFamily="34" charset="-120"/>
                        </a:rPr>
                        <a:t>26</a:t>
                      </a:r>
                      <a:r>
                        <a:rPr lang="zh-TW" altLang="en-US" i="1" dirty="0">
                          <a:latin typeface="微軟正黑體" panose="020B0604030504040204" pitchFamily="34" charset="-120"/>
                          <a:ea typeface="微軟正黑體" panose="020B0604030504040204" pitchFamily="34" charset="-120"/>
                        </a:rPr>
                        <a:t>度。</a:t>
                      </a:r>
                      <a:endParaRPr lang="en-HK" altLang="zh-TW" i="1" dirty="0">
                        <a:latin typeface="微軟正黑體" panose="020B0604030504040204" pitchFamily="34" charset="-120"/>
                        <a:ea typeface="微軟正黑體" panose="020B0604030504040204" pitchFamily="34" charset="-120"/>
                      </a:endParaRPr>
                    </a:p>
                    <a:p>
                      <a:pPr marL="285750" indent="-285750" algn="just">
                        <a:buFont typeface="Arial" panose="020B0604020202020204" pitchFamily="34" charset="0"/>
                        <a:buChar char="•"/>
                      </a:pPr>
                      <a:r>
                        <a:rPr lang="zh-TW" altLang="en-US" i="1" dirty="0">
                          <a:latin typeface="微軟正黑體" panose="020B0604030504040204" pitchFamily="34" charset="-120"/>
                          <a:ea typeface="微軟正黑體" panose="020B0604030504040204" pitchFamily="34" charset="-120"/>
                        </a:rPr>
                        <a:t>如需增加涼快效果，例如體育課後，可同時使用風扇加強冷氣流通，代替調低冷氣溫度。</a:t>
                      </a:r>
                      <a:endParaRPr lang="en-HK" altLang="zh-HK" dirty="0">
                        <a:latin typeface="微軟正黑體" panose="020B0604030504040204" pitchFamily="34" charset="-120"/>
                        <a:ea typeface="微軟正黑體" panose="020B0604030504040204" pitchFamily="34" charset="-120"/>
                      </a:endParaRPr>
                    </a:p>
                  </a:txBody>
                  <a:tcPr>
                    <a:lnL w="12700" cap="flat" cmpd="sng" algn="ctr">
                      <a:noFill/>
                      <a:prstDash val="solid"/>
                      <a:round/>
                      <a:headEnd type="none" w="med" len="med"/>
                      <a:tailEnd type="none" w="med" len="med"/>
                    </a:lnL>
                  </a:tcPr>
                </a:tc>
                <a:tc>
                  <a:txBody>
                    <a:bodyPr/>
                    <a:lstStyle/>
                    <a:p>
                      <a:pPr marL="285750" indent="-285750" algn="just">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閱讀課室溫度計的讀數，並檢查課室的冷氣溫度有否維持在學校政策所訂立的範圍內。</a:t>
                      </a:r>
                      <a:endParaRPr lang="en-HK" altLang="zh-HK"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3018532850"/>
                  </a:ext>
                </a:extLst>
              </a:tr>
            </a:tbl>
          </a:graphicData>
        </a:graphic>
      </p:graphicFrame>
      <p:grpSp>
        <p:nvGrpSpPr>
          <p:cNvPr id="32" name="群組 31">
            <a:extLst>
              <a:ext uri="{FF2B5EF4-FFF2-40B4-BE49-F238E27FC236}">
                <a16:creationId xmlns:a16="http://schemas.microsoft.com/office/drawing/2014/main" id="{5085BD6D-ABD6-934B-C32D-5407D3F31108}"/>
              </a:ext>
            </a:extLst>
          </p:cNvPr>
          <p:cNvGrpSpPr/>
          <p:nvPr/>
        </p:nvGrpSpPr>
        <p:grpSpPr>
          <a:xfrm>
            <a:off x="7079226" y="2831690"/>
            <a:ext cx="4365493" cy="1068218"/>
            <a:chOff x="7069394" y="2821858"/>
            <a:chExt cx="4365493" cy="1068218"/>
          </a:xfrm>
          <a:solidFill>
            <a:srgbClr val="E5FFF6"/>
          </a:solidFill>
        </p:grpSpPr>
        <p:sp>
          <p:nvSpPr>
            <p:cNvPr id="31" name="矩形 30">
              <a:extLst>
                <a:ext uri="{FF2B5EF4-FFF2-40B4-BE49-F238E27FC236}">
                  <a16:creationId xmlns:a16="http://schemas.microsoft.com/office/drawing/2014/main" id="{EEC19D33-24EC-259A-0D97-8401C55E5B9C}"/>
                </a:ext>
              </a:extLst>
            </p:cNvPr>
            <p:cNvSpPr/>
            <p:nvPr/>
          </p:nvSpPr>
          <p:spPr>
            <a:xfrm>
              <a:off x="7069394" y="2821858"/>
              <a:ext cx="4365493" cy="1068218"/>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a:p>
          </p:txBody>
        </p:sp>
        <p:grpSp>
          <p:nvGrpSpPr>
            <p:cNvPr id="5" name="群組 4">
              <a:extLst>
                <a:ext uri="{FF2B5EF4-FFF2-40B4-BE49-F238E27FC236}">
                  <a16:creationId xmlns:a16="http://schemas.microsoft.com/office/drawing/2014/main" id="{FF641732-4865-5CE4-B8F6-7146F713EEF2}"/>
                </a:ext>
              </a:extLst>
            </p:cNvPr>
            <p:cNvGrpSpPr/>
            <p:nvPr/>
          </p:nvGrpSpPr>
          <p:grpSpPr>
            <a:xfrm>
              <a:off x="7190404" y="2948260"/>
              <a:ext cx="1980029" cy="941816"/>
              <a:chOff x="12035103" y="3640535"/>
              <a:chExt cx="1980029" cy="941816"/>
            </a:xfrm>
            <a:grpFill/>
          </p:grpSpPr>
          <p:sp>
            <p:nvSpPr>
              <p:cNvPr id="7" name="文字方塊 6">
                <a:extLst>
                  <a:ext uri="{FF2B5EF4-FFF2-40B4-BE49-F238E27FC236}">
                    <a16:creationId xmlns:a16="http://schemas.microsoft.com/office/drawing/2014/main" id="{3D79DC1D-CDE9-AD79-9421-693C03C659AA}"/>
                  </a:ext>
                </a:extLst>
              </p:cNvPr>
              <p:cNvSpPr txBox="1"/>
              <p:nvPr/>
            </p:nvSpPr>
            <p:spPr>
              <a:xfrm>
                <a:off x="12035103" y="4274574"/>
                <a:ext cx="1980029" cy="307777"/>
              </a:xfrm>
              <a:prstGeom prst="rect">
                <a:avLst/>
              </a:prstGeom>
              <a:grpFill/>
              <a:ln>
                <a:noFill/>
              </a:ln>
            </p:spPr>
            <p:txBody>
              <a:bodyPr wrap="none" rtlCol="0">
                <a:spAutoFit/>
              </a:bodyPr>
              <a:lstStyle/>
              <a:p>
                <a:r>
                  <a:rPr lang="zh-TW" altLang="en-US" sz="1400" dirty="0"/>
                  <a:t>香港天文台的天氣預報</a:t>
                </a:r>
                <a:endParaRPr lang="zh-HK" altLang="en-US" sz="1400" dirty="0"/>
              </a:p>
            </p:txBody>
          </p:sp>
          <p:pic>
            <p:nvPicPr>
              <p:cNvPr id="8" name="圖片 7">
                <a:extLst>
                  <a:ext uri="{FF2B5EF4-FFF2-40B4-BE49-F238E27FC236}">
                    <a16:creationId xmlns:a16="http://schemas.microsoft.com/office/drawing/2014/main" id="{9B49C372-A2D6-4337-F983-7D3888C08BA0}"/>
                  </a:ext>
                </a:extLst>
              </p:cNvPr>
              <p:cNvPicPr>
                <a:picLocks noChangeAspect="1"/>
              </p:cNvPicPr>
              <p:nvPr/>
            </p:nvPicPr>
            <p:blipFill>
              <a:blip r:embed="rId4"/>
              <a:stretch>
                <a:fillRect/>
              </a:stretch>
            </p:blipFill>
            <p:spPr>
              <a:xfrm>
                <a:off x="12708097" y="3640535"/>
                <a:ext cx="634039" cy="634039"/>
              </a:xfrm>
              <a:prstGeom prst="rect">
                <a:avLst/>
              </a:prstGeom>
              <a:grpFill/>
              <a:ln>
                <a:noFill/>
              </a:ln>
            </p:spPr>
          </p:pic>
        </p:grpSp>
        <p:grpSp>
          <p:nvGrpSpPr>
            <p:cNvPr id="24" name="群組 23">
              <a:extLst>
                <a:ext uri="{FF2B5EF4-FFF2-40B4-BE49-F238E27FC236}">
                  <a16:creationId xmlns:a16="http://schemas.microsoft.com/office/drawing/2014/main" id="{55CA814E-D67B-2437-B34A-5BB072827F1F}"/>
                </a:ext>
              </a:extLst>
            </p:cNvPr>
            <p:cNvGrpSpPr/>
            <p:nvPr/>
          </p:nvGrpSpPr>
          <p:grpSpPr>
            <a:xfrm>
              <a:off x="9252862" y="2948260"/>
              <a:ext cx="2073324" cy="941816"/>
              <a:chOff x="12035103" y="3640535"/>
              <a:chExt cx="2073324" cy="941816"/>
            </a:xfrm>
            <a:grpFill/>
          </p:grpSpPr>
          <p:pic>
            <p:nvPicPr>
              <p:cNvPr id="25" name="圖片 24">
                <a:extLst>
                  <a:ext uri="{FF2B5EF4-FFF2-40B4-BE49-F238E27FC236}">
                    <a16:creationId xmlns:a16="http://schemas.microsoft.com/office/drawing/2014/main" id="{7FD73796-3C3E-875E-53AC-D104CA32437D}"/>
                  </a:ext>
                </a:extLst>
              </p:cNvPr>
              <p:cNvPicPr>
                <a:picLocks noChangeAspect="1"/>
              </p:cNvPicPr>
              <p:nvPr/>
            </p:nvPicPr>
            <p:blipFill>
              <a:blip r:embed="rId5"/>
              <a:stretch>
                <a:fillRect/>
              </a:stretch>
            </p:blipFill>
            <p:spPr>
              <a:xfrm>
                <a:off x="12754745" y="3640535"/>
                <a:ext cx="634039" cy="634039"/>
              </a:xfrm>
              <a:prstGeom prst="rect">
                <a:avLst/>
              </a:prstGeom>
              <a:grpFill/>
              <a:ln>
                <a:noFill/>
              </a:ln>
            </p:spPr>
          </p:pic>
          <p:sp>
            <p:nvSpPr>
              <p:cNvPr id="26" name="文字方塊 25">
                <a:extLst>
                  <a:ext uri="{FF2B5EF4-FFF2-40B4-BE49-F238E27FC236}">
                    <a16:creationId xmlns:a16="http://schemas.microsoft.com/office/drawing/2014/main" id="{928BF974-BBC3-CD45-E3D1-F4AB3569D4E9}"/>
                  </a:ext>
                </a:extLst>
              </p:cNvPr>
              <p:cNvSpPr txBox="1"/>
              <p:nvPr/>
            </p:nvSpPr>
            <p:spPr>
              <a:xfrm>
                <a:off x="12035103" y="4274574"/>
                <a:ext cx="2073324" cy="307777"/>
              </a:xfrm>
              <a:prstGeom prst="rect">
                <a:avLst/>
              </a:prstGeom>
              <a:grpFill/>
              <a:ln>
                <a:noFill/>
              </a:ln>
            </p:spPr>
            <p:txBody>
              <a:bodyPr wrap="none" rtlCol="0">
                <a:spAutoFit/>
              </a:bodyPr>
              <a:lstStyle/>
              <a:p>
                <a:r>
                  <a:rPr lang="zh-TW" altLang="en-US" sz="1400" dirty="0"/>
                  <a:t>環境保護署的</a:t>
                </a:r>
                <a:r>
                  <a:rPr lang="en-US" altLang="zh-TW" sz="1400" dirty="0"/>
                  <a:t>AQHI</a:t>
                </a:r>
                <a:r>
                  <a:rPr lang="zh-TW" altLang="en-US" sz="1400" dirty="0"/>
                  <a:t>預測</a:t>
                </a:r>
              </a:p>
            </p:txBody>
          </p:sp>
        </p:grpSp>
      </p:grpSp>
      <p:pic>
        <p:nvPicPr>
          <p:cNvPr id="6" name="圖片 5">
            <a:extLst>
              <a:ext uri="{FF2B5EF4-FFF2-40B4-BE49-F238E27FC236}">
                <a16:creationId xmlns:a16="http://schemas.microsoft.com/office/drawing/2014/main" id="{5BFE042B-EA95-143C-BFD3-CC338990B81A}"/>
              </a:ext>
            </a:extLst>
          </p:cNvPr>
          <p:cNvPicPr>
            <a:picLocks noChangeAspect="1"/>
          </p:cNvPicPr>
          <p:nvPr/>
        </p:nvPicPr>
        <p:blipFill>
          <a:blip r:embed="rId6"/>
          <a:stretch>
            <a:fillRect/>
          </a:stretch>
        </p:blipFill>
        <p:spPr>
          <a:xfrm>
            <a:off x="9901428" y="98049"/>
            <a:ext cx="1255885" cy="1450974"/>
          </a:xfrm>
          <a:prstGeom prst="rect">
            <a:avLst/>
          </a:prstGeom>
        </p:spPr>
      </p:pic>
    </p:spTree>
    <p:extLst>
      <p:ext uri="{BB962C8B-B14F-4D97-AF65-F5344CB8AC3E}">
        <p14:creationId xmlns:p14="http://schemas.microsoft.com/office/powerpoint/2010/main" val="40361837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群組 3">
            <a:extLst>
              <a:ext uri="{FF2B5EF4-FFF2-40B4-BE49-F238E27FC236}">
                <a16:creationId xmlns:a16="http://schemas.microsoft.com/office/drawing/2014/main" id="{1556DEEE-B40A-1865-3510-E88E18A55262}"/>
              </a:ext>
            </a:extLst>
          </p:cNvPr>
          <p:cNvGrpSpPr/>
          <p:nvPr/>
        </p:nvGrpSpPr>
        <p:grpSpPr>
          <a:xfrm>
            <a:off x="432868" y="434625"/>
            <a:ext cx="4652455" cy="1053633"/>
            <a:chOff x="432868" y="434625"/>
            <a:chExt cx="4652455" cy="1053633"/>
          </a:xfrm>
        </p:grpSpPr>
        <p:sp>
          <p:nvSpPr>
            <p:cNvPr id="3" name="矩形: 圓角 2">
              <a:extLst>
                <a:ext uri="{FF2B5EF4-FFF2-40B4-BE49-F238E27FC236}">
                  <a16:creationId xmlns:a16="http://schemas.microsoft.com/office/drawing/2014/main" id="{CEDECAFC-6FD8-F656-7310-B6265FB32CA7}"/>
                </a:ext>
              </a:extLst>
            </p:cNvPr>
            <p:cNvSpPr/>
            <p:nvPr/>
          </p:nvSpPr>
          <p:spPr>
            <a:xfrm>
              <a:off x="432868" y="440720"/>
              <a:ext cx="4652455" cy="1047538"/>
            </a:xfrm>
            <a:prstGeom prst="roundRect">
              <a:avLst>
                <a:gd name="adj" fmla="val 50000"/>
              </a:avLst>
            </a:prstGeom>
            <a:solidFill>
              <a:srgbClr val="124F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dirty="0"/>
            </a:p>
          </p:txBody>
        </p:sp>
        <p:sp>
          <p:nvSpPr>
            <p:cNvPr id="18" name="文字方塊 17">
              <a:extLst>
                <a:ext uri="{FF2B5EF4-FFF2-40B4-BE49-F238E27FC236}">
                  <a16:creationId xmlns:a16="http://schemas.microsoft.com/office/drawing/2014/main" id="{E3CBB0C8-F51E-EAF0-4565-10D084613702}"/>
                </a:ext>
              </a:extLst>
            </p:cNvPr>
            <p:cNvSpPr txBox="1"/>
            <p:nvPr/>
          </p:nvSpPr>
          <p:spPr>
            <a:xfrm>
              <a:off x="1069262" y="589896"/>
              <a:ext cx="2961323" cy="769441"/>
            </a:xfrm>
            <a:prstGeom prst="rect">
              <a:avLst/>
            </a:prstGeom>
            <a:noFill/>
          </p:spPr>
          <p:txBody>
            <a:bodyPr wrap="none" rtlCol="0">
              <a:spAutoFit/>
            </a:bodyPr>
            <a:lstStyle/>
            <a:p>
              <a:pPr algn="ctr"/>
              <a:r>
                <a:rPr lang="zh-HK" altLang="en-US" sz="4400" b="1" spc="1013" baseline="0" dirty="0">
                  <a:ln/>
                  <a:solidFill>
                    <a:srgbClr val="FFFFFF"/>
                  </a:solidFill>
                  <a:latin typeface="微軟正黑體"/>
                  <a:ea typeface="微軟正黑體"/>
                  <a:sym typeface="微軟正黑體"/>
                  <a:rtl val="0"/>
                </a:rPr>
                <a:t>節約</a:t>
              </a:r>
              <a:r>
                <a:rPr lang="zh-TW" altLang="en-US" sz="4400" b="1" spc="1013" dirty="0">
                  <a:ln/>
                  <a:solidFill>
                    <a:srgbClr val="FFFFFF"/>
                  </a:solidFill>
                  <a:latin typeface="微軟正黑體"/>
                  <a:ea typeface="微軟正黑體"/>
                  <a:sym typeface="微軟正黑體"/>
                  <a:rtl val="0"/>
                </a:rPr>
                <a:t>用水</a:t>
              </a:r>
              <a:endParaRPr lang="zh-HK" altLang="en-US" sz="4400" b="1" spc="1013" baseline="0" dirty="0">
                <a:ln/>
                <a:solidFill>
                  <a:srgbClr val="FFFFFF"/>
                </a:solidFill>
                <a:latin typeface="微軟正黑體"/>
                <a:ea typeface="微軟正黑體"/>
                <a:sym typeface="微軟正黑體"/>
                <a:rtl val="0"/>
              </a:endParaRPr>
            </a:p>
          </p:txBody>
        </p:sp>
        <p:pic>
          <p:nvPicPr>
            <p:cNvPr id="12" name="圖片 11">
              <a:extLst>
                <a:ext uri="{FF2B5EF4-FFF2-40B4-BE49-F238E27FC236}">
                  <a16:creationId xmlns:a16="http://schemas.microsoft.com/office/drawing/2014/main" id="{06458229-B5D3-8650-A219-D99813F1B1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39261" y="434625"/>
              <a:ext cx="1046062" cy="1046062"/>
            </a:xfrm>
            <a:prstGeom prst="rect">
              <a:avLst/>
            </a:prstGeom>
          </p:spPr>
        </p:pic>
      </p:grpSp>
      <p:pic>
        <p:nvPicPr>
          <p:cNvPr id="14" name="圖片 13">
            <a:extLst>
              <a:ext uri="{FF2B5EF4-FFF2-40B4-BE49-F238E27FC236}">
                <a16:creationId xmlns:a16="http://schemas.microsoft.com/office/drawing/2014/main" id="{4C984193-F6F6-C2A5-9152-1AE5EC31B7C6}"/>
              </a:ext>
            </a:extLst>
          </p:cNvPr>
          <p:cNvPicPr>
            <a:picLocks noChangeAspect="1"/>
          </p:cNvPicPr>
          <p:nvPr/>
        </p:nvPicPr>
        <p:blipFill>
          <a:blip r:embed="rId3"/>
          <a:stretch>
            <a:fillRect/>
          </a:stretch>
        </p:blipFill>
        <p:spPr>
          <a:xfrm>
            <a:off x="10212965" y="191212"/>
            <a:ext cx="1091279" cy="1566808"/>
          </a:xfrm>
          <a:prstGeom prst="rect">
            <a:avLst/>
          </a:prstGeom>
        </p:spPr>
      </p:pic>
      <p:graphicFrame>
        <p:nvGraphicFramePr>
          <p:cNvPr id="7" name="Content Placeholder 7">
            <a:extLst>
              <a:ext uri="{FF2B5EF4-FFF2-40B4-BE49-F238E27FC236}">
                <a16:creationId xmlns:a16="http://schemas.microsoft.com/office/drawing/2014/main" id="{169A25D6-3885-CD45-A765-898A782D481B}"/>
              </a:ext>
            </a:extLst>
          </p:cNvPr>
          <p:cNvGraphicFramePr>
            <a:graphicFrameLocks noGrp="1"/>
          </p:cNvGraphicFramePr>
          <p:nvPr>
            <p:ph idx="1"/>
            <p:extLst>
              <p:ext uri="{D42A27DB-BD31-4B8C-83A1-F6EECF244321}">
                <p14:modId xmlns:p14="http://schemas.microsoft.com/office/powerpoint/2010/main" val="338406557"/>
              </p:ext>
            </p:extLst>
          </p:nvPr>
        </p:nvGraphicFramePr>
        <p:xfrm>
          <a:off x="486360" y="1789088"/>
          <a:ext cx="11371344" cy="4541800"/>
        </p:xfrm>
        <a:graphic>
          <a:graphicData uri="http://schemas.openxmlformats.org/drawingml/2006/table">
            <a:tbl>
              <a:tblPr firstRow="1" bandRow="1">
                <a:tableStyleId>{5940675A-B579-460E-94D1-54222C63F5DA}</a:tableStyleId>
              </a:tblPr>
              <a:tblGrid>
                <a:gridCol w="605021">
                  <a:extLst>
                    <a:ext uri="{9D8B030D-6E8A-4147-A177-3AD203B41FA5}">
                      <a16:colId xmlns:a16="http://schemas.microsoft.com/office/drawing/2014/main" val="650940177"/>
                    </a:ext>
                  </a:extLst>
                </a:gridCol>
                <a:gridCol w="5397909">
                  <a:extLst>
                    <a:ext uri="{9D8B030D-6E8A-4147-A177-3AD203B41FA5}">
                      <a16:colId xmlns:a16="http://schemas.microsoft.com/office/drawing/2014/main" val="1027800388"/>
                    </a:ext>
                  </a:extLst>
                </a:gridCol>
                <a:gridCol w="5368414">
                  <a:extLst>
                    <a:ext uri="{9D8B030D-6E8A-4147-A177-3AD203B41FA5}">
                      <a16:colId xmlns:a16="http://schemas.microsoft.com/office/drawing/2014/main" val="3929358775"/>
                    </a:ext>
                  </a:extLst>
                </a:gridCol>
              </a:tblGrid>
              <a:tr h="364385">
                <a:tc gridSpan="2">
                  <a:txBody>
                    <a:bodyPr/>
                    <a:lstStyle/>
                    <a:p>
                      <a:pPr algn="ctr"/>
                      <a:r>
                        <a:rPr lang="zh-TW" altLang="en-US" sz="2000" b="1" dirty="0">
                          <a:latin typeface="微軟正黑體" panose="020B0604030504040204" pitchFamily="34" charset="-120"/>
                          <a:ea typeface="微軟正黑體" panose="020B0604030504040204" pitchFamily="34" charset="-120"/>
                        </a:rPr>
                        <a:t>可行措施</a:t>
                      </a:r>
                      <a:endParaRPr lang="en-HK" sz="2000" b="1" dirty="0">
                        <a:latin typeface="微軟正黑體" panose="020B0604030504040204" pitchFamily="34" charset="-120"/>
                        <a:ea typeface="微軟正黑體" panose="020B0604030504040204" pitchFamily="34" charset="-120"/>
                      </a:endParaRPr>
                    </a:p>
                  </a:txBody>
                  <a:tcPr>
                    <a:solidFill>
                      <a:srgbClr val="628BA2"/>
                    </a:solidFill>
                  </a:tcPr>
                </a:tc>
                <a:tc hMerge="1">
                  <a:txBody>
                    <a:bodyPr/>
                    <a:lstStyle/>
                    <a:p>
                      <a:endParaRPr dirty="0"/>
                    </a:p>
                  </a:txBody>
                  <a:tcPr>
                    <a:solidFill>
                      <a:srgbClr val="FFC247"/>
                    </a:solidFill>
                  </a:tcPr>
                </a:tc>
                <a:tc>
                  <a:txBody>
                    <a:bodyPr/>
                    <a:lstStyle/>
                    <a:p>
                      <a:pPr algn="ctr"/>
                      <a:r>
                        <a:rPr lang="zh-TW" altLang="en-US" sz="2000" b="1" dirty="0">
                          <a:latin typeface="微軟正黑體" panose="020B0604030504040204" pitchFamily="34" charset="-120"/>
                          <a:ea typeface="微軟正黑體" panose="020B0604030504040204" pitchFamily="34" charset="-120"/>
                        </a:rPr>
                        <a:t>檢視方法（例子）</a:t>
                      </a:r>
                      <a:endParaRPr lang="en-HK" sz="2000" b="1" dirty="0">
                        <a:latin typeface="微軟正黑體" panose="020B0604030504040204" pitchFamily="34" charset="-120"/>
                        <a:ea typeface="微軟正黑體" panose="020B0604030504040204" pitchFamily="34" charset="-120"/>
                      </a:endParaRPr>
                    </a:p>
                  </a:txBody>
                  <a:tcPr>
                    <a:solidFill>
                      <a:srgbClr val="628BA2"/>
                    </a:solidFill>
                  </a:tcPr>
                </a:tc>
                <a:extLst>
                  <a:ext uri="{0D108BD9-81ED-4DB2-BD59-A6C34878D82A}">
                    <a16:rowId xmlns:a16="http://schemas.microsoft.com/office/drawing/2014/main" val="2742464930"/>
                  </a:ext>
                </a:extLst>
              </a:tr>
              <a:tr h="1334620">
                <a:tc>
                  <a:txBody>
                    <a:bodyPr/>
                    <a:lstStyle/>
                    <a:p>
                      <a:pPr marL="0" indent="0">
                        <a:buFont typeface="Arial" panose="020B0604020202020204" pitchFamily="34" charset="0"/>
                        <a:buNone/>
                      </a:pPr>
                      <a:r>
                        <a:rPr lang="en-US" altLang="zh-TW" sz="1800" i="0" dirty="0">
                          <a:latin typeface="微軟正黑體" panose="020B0604030504040204" pitchFamily="34" charset="-120"/>
                          <a:ea typeface="微軟正黑體" panose="020B0604030504040204" pitchFamily="34" charset="-120"/>
                        </a:rPr>
                        <a:t>W1.</a:t>
                      </a:r>
                      <a:endParaRPr lang="en-HK" sz="1800" i="0" dirty="0">
                        <a:latin typeface="微軟正黑體" panose="020B0604030504040204" pitchFamily="34" charset="-120"/>
                        <a:ea typeface="微軟正黑體" panose="020B0604030504040204" pitchFamily="34" charset="-120"/>
                      </a:endParaRPr>
                    </a:p>
                  </a:txBody>
                  <a:tcPr>
                    <a:lnR w="12700" cap="flat" cmpd="sng" algn="ctr">
                      <a:noFill/>
                      <a:prstDash val="solid"/>
                      <a:round/>
                      <a:headEnd type="none" w="med" len="med"/>
                      <a:tailEnd type="none" w="med" len="med"/>
                    </a:lnR>
                    <a:solidFill>
                      <a:srgbClr val="CFDCE3"/>
                    </a:solidFill>
                  </a:tcPr>
                </a:tc>
                <a:tc>
                  <a:txBody>
                    <a:bodyPr/>
                    <a:lstStyle/>
                    <a:p>
                      <a:pPr algn="just"/>
                      <a:r>
                        <a:rPr lang="zh-TW" altLang="en-US" i="0" dirty="0">
                          <a:latin typeface="微軟正黑體" panose="020B0604030504040204" pitchFamily="34" charset="-120"/>
                          <a:ea typeface="微軟正黑體" panose="020B0604030504040204" pitchFamily="34" charset="-120"/>
                        </a:rPr>
                        <a:t>使用飲水機後關上水掣。</a:t>
                      </a:r>
                      <a:endParaRPr lang="en-HK" altLang="zh-TW" i="0" dirty="0">
                        <a:latin typeface="微軟正黑體" panose="020B0604030504040204" pitchFamily="34" charset="-120"/>
                        <a:ea typeface="微軟正黑體" panose="020B0604030504040204" pitchFamily="34" charset="-120"/>
                      </a:endParaRPr>
                    </a:p>
                    <a:p>
                      <a:pPr algn="just"/>
                      <a:endParaRPr lang="en-HK" altLang="zh-TW" i="0" dirty="0">
                        <a:latin typeface="微軟正黑體" panose="020B0604030504040204" pitchFamily="34" charset="-120"/>
                        <a:ea typeface="微軟正黑體" panose="020B0604030504040204" pitchFamily="34" charset="-120"/>
                      </a:endParaRPr>
                    </a:p>
                    <a:p>
                      <a:pPr algn="just"/>
                      <a:r>
                        <a:rPr lang="zh-TW" altLang="en-US" i="1" dirty="0">
                          <a:latin typeface="微軟正黑體" panose="020B0604030504040204" pitchFamily="34" charset="-120"/>
                          <a:ea typeface="微軟正黑體" panose="020B0604030504040204" pitchFamily="34" charset="-120"/>
                        </a:rPr>
                        <a:t>小貼士：</a:t>
                      </a:r>
                      <a:endParaRPr lang="en-HK" altLang="zh-TW" i="1" dirty="0">
                        <a:latin typeface="微軟正黑體" panose="020B0604030504040204" pitchFamily="34" charset="-120"/>
                        <a:ea typeface="微軟正黑體" panose="020B0604030504040204" pitchFamily="34" charset="-120"/>
                      </a:endParaRPr>
                    </a:p>
                    <a:p>
                      <a:pPr marL="285750" indent="-285750" algn="just">
                        <a:buFont typeface="Arial" panose="020B0604020202020204" pitchFamily="34" charset="0"/>
                        <a:buChar char="•"/>
                      </a:pPr>
                      <a:r>
                        <a:rPr lang="zh-TW" altLang="en-US" i="1" dirty="0">
                          <a:latin typeface="微軟正黑體" panose="020B0604030504040204" pitchFamily="34" charset="-120"/>
                          <a:ea typeface="微軟正黑體" panose="020B0604030504040204" pitchFamily="34" charset="-120"/>
                        </a:rPr>
                        <a:t>如學校已安裝智能飲水機，可刪除此項目。</a:t>
                      </a:r>
                      <a:endParaRPr lang="en-HK" altLang="zh-HK" i="1" dirty="0">
                        <a:latin typeface="微軟正黑體" panose="020B0604030504040204" pitchFamily="34" charset="-120"/>
                        <a:ea typeface="微軟正黑體" panose="020B0604030504040204" pitchFamily="34" charset="-120"/>
                      </a:endParaRPr>
                    </a:p>
                  </a:txBody>
                  <a:tcPr>
                    <a:lnL w="12700" cap="flat" cmpd="sng" algn="ctr">
                      <a:noFill/>
                      <a:prstDash val="solid"/>
                      <a:round/>
                      <a:headEnd type="none" w="med" len="med"/>
                      <a:tailEnd type="none" w="med" len="med"/>
                    </a:lnL>
                    <a:solidFill>
                      <a:srgbClr val="CFDCE3"/>
                    </a:solidFill>
                  </a:tcPr>
                </a:tc>
                <a:tc>
                  <a:txBody>
                    <a:bodyPr/>
                    <a:lstStyle/>
                    <a:p>
                      <a:pPr marL="285750" indent="-285750" algn="just">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於小息或午膳時段用</a:t>
                      </a:r>
                      <a:r>
                        <a:rPr lang="en-HK" altLang="zh-TW" dirty="0">
                          <a:latin typeface="微軟正黑體" panose="020B0604030504040204" pitchFamily="34" charset="-120"/>
                          <a:ea typeface="微軟正黑體" panose="020B0604030504040204" pitchFamily="34" charset="-120"/>
                        </a:rPr>
                        <a:t>10</a:t>
                      </a:r>
                      <a:r>
                        <a:rPr lang="zh-TW" altLang="en-US" dirty="0">
                          <a:latin typeface="微軟正黑體" panose="020B0604030504040204" pitchFamily="34" charset="-120"/>
                          <a:ea typeface="微軟正黑體" panose="020B0604030504040204" pitchFamily="34" charset="-120"/>
                        </a:rPr>
                        <a:t>分鐘觀察同學的習慣。</a:t>
                      </a:r>
                      <a:endParaRPr lang="en-HK" dirty="0">
                        <a:latin typeface="微軟正黑體" panose="020B0604030504040204" pitchFamily="34" charset="-120"/>
                        <a:ea typeface="微軟正黑體" panose="020B0604030504040204" pitchFamily="34" charset="-120"/>
                      </a:endParaRPr>
                    </a:p>
                  </a:txBody>
                  <a:tcPr>
                    <a:solidFill>
                      <a:srgbClr val="CFDCE3"/>
                    </a:solidFill>
                  </a:tcPr>
                </a:tc>
                <a:extLst>
                  <a:ext uri="{0D108BD9-81ED-4DB2-BD59-A6C34878D82A}">
                    <a16:rowId xmlns:a16="http://schemas.microsoft.com/office/drawing/2014/main" val="122290304"/>
                  </a:ext>
                </a:extLst>
              </a:tr>
              <a:tr h="880919">
                <a:tc>
                  <a:txBody>
                    <a:bodyPr/>
                    <a:lstStyle/>
                    <a:p>
                      <a:r>
                        <a:rPr lang="en-HK" sz="1800" dirty="0">
                          <a:latin typeface="微軟正黑體" panose="020B0604030504040204" pitchFamily="34" charset="-120"/>
                          <a:ea typeface="微軟正黑體" panose="020B0604030504040204" pitchFamily="34" charset="-120"/>
                        </a:rPr>
                        <a:t>W2.</a:t>
                      </a:r>
                    </a:p>
                  </a:txBody>
                  <a:tcPr>
                    <a:lnR w="12700" cap="flat" cmpd="sng" algn="ctr">
                      <a:noFill/>
                      <a:prstDash val="solid"/>
                      <a:round/>
                      <a:headEnd type="none" w="med" len="med"/>
                      <a:tailEnd type="none" w="med" len="med"/>
                    </a:lnR>
                  </a:tcPr>
                </a:tc>
                <a:tc>
                  <a:txBody>
                    <a:bodyPr/>
                    <a:lstStyle/>
                    <a:p>
                      <a:pPr algn="just"/>
                      <a:r>
                        <a:rPr lang="zh-TW" altLang="en-US" i="0" dirty="0">
                          <a:latin typeface="微軟正黑體" panose="020B0604030504040204" pitchFamily="34" charset="-120"/>
                          <a:ea typeface="微軟正黑體" panose="020B0604030504040204" pitchFamily="34" charset="-120"/>
                        </a:rPr>
                        <a:t>使用肥皂洗手時及使用水龍頭後，</a:t>
                      </a:r>
                      <a:endParaRPr lang="en-HK" altLang="zh-TW" i="0" dirty="0">
                        <a:latin typeface="微軟正黑體" panose="020B0604030504040204" pitchFamily="34" charset="-120"/>
                        <a:ea typeface="微軟正黑體" panose="020B0604030504040204" pitchFamily="34" charset="-120"/>
                      </a:endParaRPr>
                    </a:p>
                    <a:p>
                      <a:pPr marL="285750" indent="-285750" algn="just">
                        <a:buFont typeface="Arial" panose="020B0604020202020204" pitchFamily="34" charset="0"/>
                        <a:buChar char="•"/>
                      </a:pPr>
                      <a:r>
                        <a:rPr lang="zh-TW" altLang="en-US" i="0" dirty="0">
                          <a:latin typeface="微軟正黑體" panose="020B0604030504040204" pitchFamily="34" charset="-120"/>
                          <a:ea typeface="微軟正黑體" panose="020B0604030504040204" pitchFamily="34" charset="-120"/>
                        </a:rPr>
                        <a:t>關上水掣；或</a:t>
                      </a:r>
                      <a:endParaRPr lang="en-HK" altLang="zh-TW" i="0" dirty="0">
                        <a:latin typeface="微軟正黑體" panose="020B0604030504040204" pitchFamily="34" charset="-120"/>
                        <a:ea typeface="微軟正黑體" panose="020B0604030504040204" pitchFamily="34" charset="-120"/>
                      </a:endParaRPr>
                    </a:p>
                    <a:p>
                      <a:pPr marL="285750" indent="-285750" algn="just">
                        <a:buFont typeface="Arial" panose="020B0604020202020204" pitchFamily="34" charset="0"/>
                        <a:buChar char="•"/>
                      </a:pPr>
                      <a:r>
                        <a:rPr lang="zh-TW" altLang="en-US" i="0" dirty="0">
                          <a:latin typeface="微軟正黑體" panose="020B0604030504040204" pitchFamily="34" charset="-120"/>
                          <a:ea typeface="微軟正黑體" panose="020B0604030504040204" pitchFamily="34" charset="-120"/>
                        </a:rPr>
                        <a:t>手離開感應器（只適用於已安裝紅外線自動感應水龍頭的學校）。</a:t>
                      </a:r>
                      <a:endParaRPr lang="en-HK" altLang="zh-HK" i="0" dirty="0">
                        <a:latin typeface="微軟正黑體" panose="020B0604030504040204" pitchFamily="34" charset="-120"/>
                        <a:ea typeface="微軟正黑體" panose="020B0604030504040204" pitchFamily="34" charset="-120"/>
                      </a:endParaRPr>
                    </a:p>
                  </a:txBody>
                  <a:tcPr>
                    <a:lnL w="12700" cap="flat" cmpd="sng" algn="ctr">
                      <a:noFill/>
                      <a:prstDash val="solid"/>
                      <a:round/>
                      <a:headEnd type="none" w="med" len="med"/>
                      <a:tailEnd type="none" w="med" len="med"/>
                    </a:lnL>
                  </a:tcPr>
                </a:tc>
                <a:tc>
                  <a:txBody>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dirty="0">
                          <a:latin typeface="微軟正黑體" panose="020B0604030504040204" pitchFamily="34" charset="-120"/>
                          <a:ea typeface="微軟正黑體" panose="020B0604030504040204" pitchFamily="34" charset="-120"/>
                        </a:rPr>
                        <a:t>於小息或午膳時段用</a:t>
                      </a:r>
                      <a:r>
                        <a:rPr lang="en-HK" altLang="zh-TW" dirty="0">
                          <a:latin typeface="微軟正黑體" panose="020B0604030504040204" pitchFamily="34" charset="-120"/>
                          <a:ea typeface="微軟正黑體" panose="020B0604030504040204" pitchFamily="34" charset="-120"/>
                        </a:rPr>
                        <a:t>10</a:t>
                      </a:r>
                      <a:r>
                        <a:rPr lang="zh-TW" altLang="en-US" dirty="0">
                          <a:latin typeface="微軟正黑體" panose="020B0604030504040204" pitchFamily="34" charset="-120"/>
                          <a:ea typeface="微軟正黑體" panose="020B0604030504040204" pitchFamily="34" charset="-120"/>
                        </a:rPr>
                        <a:t>分鐘觀察同學的習慣。</a:t>
                      </a:r>
                      <a:endParaRPr lang="en-HK" altLang="zh-HK"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3018532850"/>
                  </a:ext>
                </a:extLst>
              </a:tr>
              <a:tr h="811110">
                <a:tc>
                  <a:txBody>
                    <a:bodyPr/>
                    <a:lstStyle/>
                    <a:p>
                      <a:r>
                        <a:rPr lang="en-HK" sz="1800" dirty="0">
                          <a:latin typeface="微軟正黑體" panose="020B0604030504040204" pitchFamily="34" charset="-120"/>
                          <a:ea typeface="微軟正黑體" panose="020B0604030504040204" pitchFamily="34" charset="-120"/>
                        </a:rPr>
                        <a:t>W3.</a:t>
                      </a:r>
                    </a:p>
                  </a:txBody>
                  <a:tcPr>
                    <a:lnR w="12700" cap="flat" cmpd="sng" algn="ctr">
                      <a:noFill/>
                      <a:prstDash val="solid"/>
                      <a:round/>
                      <a:headEnd type="none" w="med" len="med"/>
                      <a:tailEnd type="none" w="med" len="med"/>
                    </a:lnR>
                    <a:solidFill>
                      <a:srgbClr val="CFDCE3"/>
                    </a:solidFill>
                  </a:tcPr>
                </a:tc>
                <a:tc>
                  <a:txBody>
                    <a:bodyPr/>
                    <a:lstStyle/>
                    <a:p>
                      <a:pPr algn="just"/>
                      <a:r>
                        <a:rPr lang="zh-TW" altLang="en-US" dirty="0">
                          <a:latin typeface="微軟正黑體" panose="020B0604030504040204" pitchFamily="34" charset="-120"/>
                          <a:ea typeface="微軟正黑體" panose="020B0604030504040204" pitchFamily="34" charset="-120"/>
                        </a:rPr>
                        <a:t>定期檢查水龍頭、飲水機及</a:t>
                      </a:r>
                      <a:r>
                        <a:rPr lang="en-HK"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或洗手間，並即時報告任何滲漏情況（如有）。</a:t>
                      </a:r>
                      <a:endParaRPr lang="en-HK" sz="1800" dirty="0">
                        <a:latin typeface="微軟正黑體" panose="020B0604030504040204" pitchFamily="34" charset="-120"/>
                        <a:ea typeface="微軟正黑體" panose="020B0604030504040204" pitchFamily="34" charset="-120"/>
                      </a:endParaRPr>
                    </a:p>
                  </a:txBody>
                  <a:tcPr>
                    <a:lnL w="12700" cap="flat" cmpd="sng" algn="ctr">
                      <a:noFill/>
                      <a:prstDash val="solid"/>
                      <a:round/>
                      <a:headEnd type="none" w="med" len="med"/>
                      <a:tailEnd type="none" w="med" len="med"/>
                    </a:lnL>
                    <a:solidFill>
                      <a:srgbClr val="CFDCE3"/>
                    </a:solidFill>
                  </a:tcPr>
                </a:tc>
                <a:tc>
                  <a:txBody>
                    <a:bodyPr/>
                    <a:lstStyle/>
                    <a:p>
                      <a:pPr marL="285750" indent="-285750" algn="just">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定期檢視水龍頭、飲水機等設備的狀態。</a:t>
                      </a:r>
                      <a:endParaRPr lang="en-HK" dirty="0">
                        <a:latin typeface="微軟正黑體" panose="020B0604030504040204" pitchFamily="34" charset="-120"/>
                        <a:ea typeface="微軟正黑體" panose="020B0604030504040204" pitchFamily="34" charset="-120"/>
                      </a:endParaRPr>
                    </a:p>
                  </a:txBody>
                  <a:tcPr>
                    <a:solidFill>
                      <a:srgbClr val="CFDCE3"/>
                    </a:solidFill>
                  </a:tcPr>
                </a:tc>
                <a:extLst>
                  <a:ext uri="{0D108BD9-81ED-4DB2-BD59-A6C34878D82A}">
                    <a16:rowId xmlns:a16="http://schemas.microsoft.com/office/drawing/2014/main" val="962569295"/>
                  </a:ext>
                </a:extLst>
              </a:tr>
              <a:tr h="811110">
                <a:tc>
                  <a:txBody>
                    <a:bodyPr/>
                    <a:lstStyle/>
                    <a:p>
                      <a:r>
                        <a:rPr lang="en-HK" sz="1800" dirty="0">
                          <a:latin typeface="微軟正黑體" panose="020B0604030504040204" pitchFamily="34" charset="-120"/>
                          <a:ea typeface="微軟正黑體" panose="020B0604030504040204" pitchFamily="34" charset="-120"/>
                        </a:rPr>
                        <a:t>W4.</a:t>
                      </a:r>
                    </a:p>
                  </a:txBody>
                  <a:tcPr>
                    <a:lnR w="12700" cap="flat" cmpd="sng" algn="ctr">
                      <a:noFill/>
                      <a:prstDash val="solid"/>
                      <a:round/>
                      <a:headEnd type="none" w="med" len="med"/>
                      <a:tailEnd type="none" w="med" len="med"/>
                    </a:lnR>
                  </a:tcPr>
                </a:tc>
                <a:tc>
                  <a:txBody>
                    <a:bodyPr/>
                    <a:lstStyle/>
                    <a:p>
                      <a:pPr algn="just"/>
                      <a:r>
                        <a:rPr lang="zh-TW" altLang="en-US" dirty="0">
                          <a:latin typeface="微軟正黑體" panose="020B0604030504040204" pitchFamily="34" charset="-120"/>
                          <a:ea typeface="微軟正黑體" panose="020B0604030504040204" pitchFamily="34" charset="-120"/>
                        </a:rPr>
                        <a:t>沒有給植物過度澆水（適用於課室內</a:t>
                      </a:r>
                      <a:r>
                        <a:rPr lang="en-HK"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走廓有種植盆栽的學校）。</a:t>
                      </a:r>
                      <a:endParaRPr lang="en-HK" sz="1800" dirty="0">
                        <a:latin typeface="微軟正黑體" panose="020B0604030504040204" pitchFamily="34" charset="-120"/>
                        <a:ea typeface="微軟正黑體" panose="020B0604030504040204" pitchFamily="34" charset="-120"/>
                      </a:endParaRPr>
                    </a:p>
                  </a:txBody>
                  <a:tcPr>
                    <a:lnL w="12700" cap="flat" cmpd="sng" algn="ctr">
                      <a:noFill/>
                      <a:prstDash val="solid"/>
                      <a:round/>
                      <a:headEnd type="none" w="med" len="med"/>
                      <a:tailEnd type="none" w="med" len="med"/>
                    </a:lnL>
                  </a:tcPr>
                </a:tc>
                <a:tc>
                  <a:txBody>
                    <a:bodyPr/>
                    <a:lstStyle/>
                    <a:p>
                      <a:pPr marL="285750" indent="-285750" algn="just">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當同學給植物澆水時，觀察盆栽底部有否積水。</a:t>
                      </a:r>
                      <a:endParaRPr lang="en-HK"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3750108832"/>
                  </a:ext>
                </a:extLst>
              </a:tr>
            </a:tbl>
          </a:graphicData>
        </a:graphic>
      </p:graphicFrame>
    </p:spTree>
    <p:extLst>
      <p:ext uri="{BB962C8B-B14F-4D97-AF65-F5344CB8AC3E}">
        <p14:creationId xmlns:p14="http://schemas.microsoft.com/office/powerpoint/2010/main" val="41079869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3C755040-8EB6-D23F-3DD3-E945E38FA565}"/>
              </a:ext>
            </a:extLst>
          </p:cNvPr>
          <p:cNvPicPr>
            <a:picLocks noChangeAspect="1"/>
          </p:cNvPicPr>
          <p:nvPr/>
        </p:nvPicPr>
        <p:blipFill>
          <a:blip r:embed="rId2"/>
          <a:stretch>
            <a:fillRect/>
          </a:stretch>
        </p:blipFill>
        <p:spPr>
          <a:xfrm>
            <a:off x="10382062" y="291750"/>
            <a:ext cx="1042506" cy="1292464"/>
          </a:xfrm>
          <a:prstGeom prst="rect">
            <a:avLst/>
          </a:prstGeom>
        </p:spPr>
      </p:pic>
      <p:graphicFrame>
        <p:nvGraphicFramePr>
          <p:cNvPr id="7" name="Content Placeholder 7">
            <a:extLst>
              <a:ext uri="{FF2B5EF4-FFF2-40B4-BE49-F238E27FC236}">
                <a16:creationId xmlns:a16="http://schemas.microsoft.com/office/drawing/2014/main" id="{C7BD528A-D61D-5ACE-04AD-B5A67C9DCC1A}"/>
              </a:ext>
            </a:extLst>
          </p:cNvPr>
          <p:cNvGraphicFramePr>
            <a:graphicFrameLocks noGrp="1"/>
          </p:cNvGraphicFramePr>
          <p:nvPr>
            <p:ph idx="1"/>
            <p:extLst>
              <p:ext uri="{D42A27DB-BD31-4B8C-83A1-F6EECF244321}">
                <p14:modId xmlns:p14="http://schemas.microsoft.com/office/powerpoint/2010/main" val="2269919141"/>
              </p:ext>
            </p:extLst>
          </p:nvPr>
        </p:nvGraphicFramePr>
        <p:xfrm>
          <a:off x="665018" y="1789088"/>
          <a:ext cx="10882576" cy="4419600"/>
        </p:xfrm>
        <a:graphic>
          <a:graphicData uri="http://schemas.openxmlformats.org/drawingml/2006/table">
            <a:tbl>
              <a:tblPr firstRow="1" bandRow="1">
                <a:tableStyleId>{5940675A-B579-460E-94D1-54222C63F5DA}</a:tableStyleId>
              </a:tblPr>
              <a:tblGrid>
                <a:gridCol w="583679">
                  <a:extLst>
                    <a:ext uri="{9D8B030D-6E8A-4147-A177-3AD203B41FA5}">
                      <a16:colId xmlns:a16="http://schemas.microsoft.com/office/drawing/2014/main" val="650940177"/>
                    </a:ext>
                  </a:extLst>
                </a:gridCol>
                <a:gridCol w="5577772">
                  <a:extLst>
                    <a:ext uri="{9D8B030D-6E8A-4147-A177-3AD203B41FA5}">
                      <a16:colId xmlns:a16="http://schemas.microsoft.com/office/drawing/2014/main" val="1027800388"/>
                    </a:ext>
                  </a:extLst>
                </a:gridCol>
                <a:gridCol w="4721125">
                  <a:extLst>
                    <a:ext uri="{9D8B030D-6E8A-4147-A177-3AD203B41FA5}">
                      <a16:colId xmlns:a16="http://schemas.microsoft.com/office/drawing/2014/main" val="3929358775"/>
                    </a:ext>
                  </a:extLst>
                </a:gridCol>
              </a:tblGrid>
              <a:tr h="364385">
                <a:tc gridSpan="2">
                  <a:txBody>
                    <a:bodyPr/>
                    <a:lstStyle/>
                    <a:p>
                      <a:pPr algn="ctr"/>
                      <a:r>
                        <a:rPr lang="zh-TW" altLang="en-US" sz="2000" b="1" dirty="0">
                          <a:latin typeface="微軟正黑體" panose="020B0604030504040204" pitchFamily="34" charset="-120"/>
                          <a:ea typeface="微軟正黑體" panose="020B0604030504040204" pitchFamily="34" charset="-120"/>
                        </a:rPr>
                        <a:t>可行措施</a:t>
                      </a:r>
                      <a:endParaRPr lang="en-HK" sz="2000" b="1" dirty="0">
                        <a:latin typeface="微軟正黑體" panose="020B0604030504040204" pitchFamily="34" charset="-120"/>
                        <a:ea typeface="微軟正黑體" panose="020B0604030504040204" pitchFamily="34" charset="-120"/>
                      </a:endParaRPr>
                    </a:p>
                  </a:txBody>
                  <a:tcPr>
                    <a:solidFill>
                      <a:srgbClr val="EDAAA5"/>
                    </a:solidFill>
                  </a:tcPr>
                </a:tc>
                <a:tc hMerge="1">
                  <a:txBody>
                    <a:bodyPr/>
                    <a:lstStyle/>
                    <a:p>
                      <a:endParaRPr dirty="0"/>
                    </a:p>
                  </a:txBody>
                  <a:tcPr>
                    <a:solidFill>
                      <a:srgbClr val="FFC247"/>
                    </a:solidFill>
                  </a:tcPr>
                </a:tc>
                <a:tc>
                  <a:txBody>
                    <a:bodyPr/>
                    <a:lstStyle/>
                    <a:p>
                      <a:pPr algn="ctr"/>
                      <a:r>
                        <a:rPr lang="zh-TW" altLang="en-US" sz="2000" b="1" dirty="0">
                          <a:latin typeface="微軟正黑體" panose="020B0604030504040204" pitchFamily="34" charset="-120"/>
                          <a:ea typeface="微軟正黑體" panose="020B0604030504040204" pitchFamily="34" charset="-120"/>
                        </a:rPr>
                        <a:t>檢視方法（例子）</a:t>
                      </a:r>
                      <a:endParaRPr lang="en-HK" sz="2000" b="1" dirty="0">
                        <a:latin typeface="微軟正黑體" panose="020B0604030504040204" pitchFamily="34" charset="-120"/>
                        <a:ea typeface="微軟正黑體" panose="020B0604030504040204" pitchFamily="34" charset="-120"/>
                      </a:endParaRPr>
                    </a:p>
                  </a:txBody>
                  <a:tcPr>
                    <a:solidFill>
                      <a:srgbClr val="EDAAA5"/>
                    </a:solidFill>
                  </a:tcPr>
                </a:tc>
                <a:extLst>
                  <a:ext uri="{0D108BD9-81ED-4DB2-BD59-A6C34878D82A}">
                    <a16:rowId xmlns:a16="http://schemas.microsoft.com/office/drawing/2014/main" val="2742464930"/>
                  </a:ext>
                </a:extLst>
              </a:tr>
              <a:tr h="1597688">
                <a:tc>
                  <a:txBody>
                    <a:bodyPr/>
                    <a:lstStyle/>
                    <a:p>
                      <a:pPr marL="0" indent="0">
                        <a:buFont typeface="Arial" panose="020B0604020202020204" pitchFamily="34" charset="0"/>
                        <a:buNone/>
                      </a:pPr>
                      <a:r>
                        <a:rPr lang="en-US" altLang="zh-TW" sz="1800" i="0" dirty="0">
                          <a:latin typeface="微軟正黑體" panose="020B0604030504040204" pitchFamily="34" charset="-120"/>
                          <a:ea typeface="微軟正黑體" panose="020B0604030504040204" pitchFamily="34" charset="-120"/>
                        </a:rPr>
                        <a:t>R1.</a:t>
                      </a:r>
                      <a:endParaRPr lang="en-HK" sz="1800" i="0" dirty="0">
                        <a:latin typeface="微軟正黑體" panose="020B0604030504040204" pitchFamily="34" charset="-120"/>
                        <a:ea typeface="微軟正黑體" panose="020B0604030504040204" pitchFamily="34" charset="-12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solidFill>
                      <a:srgbClr val="F6D5D2"/>
                    </a:solidFill>
                  </a:tcPr>
                </a:tc>
                <a:tc>
                  <a:txBody>
                    <a:bodyPr/>
                    <a:lstStyle/>
                    <a:p>
                      <a:pPr algn="just"/>
                      <a:r>
                        <a:rPr lang="zh-TW" altLang="en-US" i="0" dirty="0">
                          <a:latin typeface="微軟正黑體" panose="020B0604030504040204" pitchFamily="34" charset="-120"/>
                          <a:ea typeface="微軟正黑體" panose="020B0604030504040204" pitchFamily="34" charset="-120"/>
                        </a:rPr>
                        <a:t>沒有產生大量剩食。</a:t>
                      </a:r>
                      <a:endParaRPr lang="en-HK" altLang="zh-TW" i="0" dirty="0">
                        <a:latin typeface="微軟正黑體" panose="020B0604030504040204" pitchFamily="34" charset="-120"/>
                        <a:ea typeface="微軟正黑體" panose="020B0604030504040204" pitchFamily="34" charset="-120"/>
                      </a:endParaRPr>
                    </a:p>
                    <a:p>
                      <a:pPr algn="just"/>
                      <a:endParaRPr lang="en-HK" altLang="zh-HK" i="0" dirty="0">
                        <a:latin typeface="微軟正黑體" panose="020B0604030504040204" pitchFamily="34" charset="-120"/>
                        <a:ea typeface="微軟正黑體" panose="020B0604030504040204" pitchFamily="34" charset="-120"/>
                      </a:endParaRPr>
                    </a:p>
                    <a:p>
                      <a:pPr algn="just"/>
                      <a:r>
                        <a:rPr lang="zh-TW" altLang="en-US" i="1" dirty="0">
                          <a:latin typeface="微軟正黑體" panose="020B0604030504040204" pitchFamily="34" charset="-120"/>
                          <a:ea typeface="微軟正黑體" panose="020B0604030504040204" pitchFamily="34" charset="-120"/>
                        </a:rPr>
                        <a:t>小貼士：</a:t>
                      </a:r>
                      <a:endParaRPr lang="en-HK" altLang="zh-TW" i="1" dirty="0">
                        <a:latin typeface="微軟正黑體" panose="020B0604030504040204" pitchFamily="34" charset="-120"/>
                        <a:ea typeface="微軟正黑體" panose="020B0604030504040204" pitchFamily="34" charset="-120"/>
                      </a:endParaRPr>
                    </a:p>
                    <a:p>
                      <a:pPr marL="285750" indent="-285750" algn="just">
                        <a:buFont typeface="Arial" panose="020B0604020202020204" pitchFamily="34" charset="0"/>
                        <a:buChar char="•"/>
                      </a:pPr>
                      <a:r>
                        <a:rPr lang="zh-TW" altLang="en-US" i="1" dirty="0">
                          <a:latin typeface="微軟正黑體" panose="020B0604030504040204" pitchFamily="34" charset="-120"/>
                          <a:ea typeface="微軟正黑體" panose="020B0604030504040204" pitchFamily="34" charset="-120"/>
                        </a:rPr>
                        <a:t>剩食是指仍可食用卻被丟棄的食物，包括因偏食而浪費的食物。</a:t>
                      </a:r>
                      <a:endParaRPr lang="en-HK" altLang="zh-TW" i="1" dirty="0">
                        <a:latin typeface="微軟正黑體" panose="020B0604030504040204" pitchFamily="34" charset="-120"/>
                        <a:ea typeface="微軟正黑體" panose="020B0604030504040204" pitchFamily="34" charset="-120"/>
                      </a:endParaRPr>
                    </a:p>
                    <a:p>
                      <a:pPr marL="285750" indent="-285750" algn="just">
                        <a:buFont typeface="Arial" panose="020B0604020202020204" pitchFamily="34" charset="0"/>
                        <a:buChar char="•"/>
                      </a:pPr>
                      <a:r>
                        <a:rPr lang="zh-TW" altLang="en-US" i="1" dirty="0">
                          <a:latin typeface="微軟正黑體" panose="020B0604030504040204" pitchFamily="34" charset="-120"/>
                          <a:ea typeface="微軟正黑體" panose="020B0604030504040204" pitchFamily="34" charset="-120"/>
                        </a:rPr>
                        <a:t>學校可實行現場派飯，按學生需要分發食物份量。</a:t>
                      </a:r>
                      <a:endParaRPr lang="en-HK" altLang="zh-HK" i="1" dirty="0">
                        <a:latin typeface="微軟正黑體" panose="020B0604030504040204" pitchFamily="34" charset="-120"/>
                        <a:ea typeface="微軟正黑體" panose="020B0604030504040204" pitchFamily="34" charset="-120"/>
                      </a:endParaRPr>
                    </a:p>
                  </a:txBody>
                  <a:tcPr>
                    <a:lnL w="12700" cap="flat" cmpd="sng" algn="ctr">
                      <a:noFill/>
                      <a:prstDash val="solid"/>
                      <a:round/>
                      <a:headEnd type="none" w="med" len="med"/>
                      <a:tailEnd type="none" w="med" len="med"/>
                    </a:lnL>
                    <a:solidFill>
                      <a:srgbClr val="F6D5D2"/>
                    </a:solidFill>
                  </a:tcPr>
                </a:tc>
                <a:tc>
                  <a:txBody>
                    <a:bodyPr/>
                    <a:lstStyle/>
                    <a:p>
                      <a:pPr marL="285750" indent="-285750" algn="just">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於午膳時段隨機抽選</a:t>
                      </a:r>
                      <a:r>
                        <a:rPr lang="en-HK" altLang="zh-TW" dirty="0">
                          <a:latin typeface="微軟正黑體" panose="020B0604030504040204" pitchFamily="34" charset="-120"/>
                          <a:ea typeface="微軟正黑體" panose="020B0604030504040204" pitchFamily="34" charset="-120"/>
                        </a:rPr>
                        <a:t>5</a:t>
                      </a:r>
                      <a:r>
                        <a:rPr lang="zh-TW" altLang="en-US" dirty="0">
                          <a:latin typeface="微軟正黑體" panose="020B0604030504040204" pitchFamily="34" charset="-120"/>
                          <a:ea typeface="微軟正黑體" panose="020B0604030504040204" pitchFamily="34" charset="-120"/>
                        </a:rPr>
                        <a:t>位同學，檢查他們的飯盒有沒有剩食。如其中</a:t>
                      </a:r>
                      <a:r>
                        <a:rPr lang="en-HK" altLang="zh-TW" dirty="0">
                          <a:latin typeface="微軟正黑體" panose="020B0604030504040204" pitchFamily="34" charset="-120"/>
                          <a:ea typeface="微軟正黑體" panose="020B0604030504040204" pitchFamily="34" charset="-120"/>
                        </a:rPr>
                        <a:t>4</a:t>
                      </a:r>
                      <a:r>
                        <a:rPr lang="zh-TW" altLang="en-US" dirty="0">
                          <a:latin typeface="微軟正黑體" panose="020B0604030504040204" pitchFamily="34" charset="-120"/>
                          <a:ea typeface="微軟正黑體" panose="020B0604030504040204" pitchFamily="34" charset="-120"/>
                        </a:rPr>
                        <a:t>位的飯盒均沒有剩食，可視為沒有產生大量剩食。</a:t>
                      </a:r>
                      <a:endParaRPr lang="en-HK" altLang="zh-HK" dirty="0">
                        <a:latin typeface="微軟正黑體" panose="020B0604030504040204" pitchFamily="34" charset="-120"/>
                        <a:ea typeface="微軟正黑體" panose="020B0604030504040204" pitchFamily="34" charset="-120"/>
                      </a:endParaRPr>
                    </a:p>
                  </a:txBody>
                  <a:tcPr>
                    <a:solidFill>
                      <a:srgbClr val="F6D5D2"/>
                    </a:solidFill>
                  </a:tcPr>
                </a:tc>
                <a:extLst>
                  <a:ext uri="{0D108BD9-81ED-4DB2-BD59-A6C34878D82A}">
                    <a16:rowId xmlns:a16="http://schemas.microsoft.com/office/drawing/2014/main" val="122290304"/>
                  </a:ext>
                </a:extLst>
              </a:tr>
              <a:tr h="811110">
                <a:tc>
                  <a:txBody>
                    <a:bodyPr/>
                    <a:lstStyle/>
                    <a:p>
                      <a:r>
                        <a:rPr lang="en-HK" sz="1800" dirty="0">
                          <a:latin typeface="微軟正黑體" panose="020B0604030504040204" pitchFamily="34" charset="-120"/>
                          <a:ea typeface="微軟正黑體" panose="020B0604030504040204" pitchFamily="34" charset="-120"/>
                        </a:rPr>
                        <a:t>R2.</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just"/>
                      <a:r>
                        <a:rPr lang="zh-TW" altLang="en-US" dirty="0">
                          <a:latin typeface="微軟正黑體" panose="020B0604030504040204" pitchFamily="34" charset="-120"/>
                          <a:ea typeface="微軟正黑體" panose="020B0604030504040204" pitchFamily="34" charset="-120"/>
                        </a:rPr>
                        <a:t>將廚餘從飯盒、餐具及</a:t>
                      </a:r>
                      <a:r>
                        <a:rPr lang="en-HK"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或容器中分開，並進行廚餘回收（如有）。</a:t>
                      </a:r>
                      <a:endParaRPr lang="en-HK" altLang="zh-TW" dirty="0">
                        <a:latin typeface="微軟正黑體" panose="020B0604030504040204" pitchFamily="34" charset="-120"/>
                        <a:ea typeface="微軟正黑體" panose="020B0604030504040204" pitchFamily="34" charset="-120"/>
                      </a:endParaRPr>
                    </a:p>
                    <a:p>
                      <a:pPr algn="just"/>
                      <a:endParaRPr lang="en-HK" altLang="zh-HK" dirty="0">
                        <a:latin typeface="微軟正黑體" panose="020B0604030504040204" pitchFamily="34" charset="-120"/>
                        <a:ea typeface="微軟正黑體" panose="020B0604030504040204" pitchFamily="34" charset="-120"/>
                      </a:endParaRPr>
                    </a:p>
                    <a:p>
                      <a:pPr algn="just"/>
                      <a:r>
                        <a:rPr lang="zh-TW" altLang="en-US" i="1" dirty="0">
                          <a:latin typeface="微軟正黑體" panose="020B0604030504040204" pitchFamily="34" charset="-120"/>
                          <a:ea typeface="微軟正黑體" panose="020B0604030504040204" pitchFamily="34" charset="-120"/>
                        </a:rPr>
                        <a:t>小貼士：</a:t>
                      </a:r>
                      <a:endParaRPr lang="en-HK" altLang="zh-TW" i="1" dirty="0">
                        <a:latin typeface="微軟正黑體" panose="020B0604030504040204" pitchFamily="34" charset="-120"/>
                        <a:ea typeface="微軟正黑體" panose="020B0604030504040204" pitchFamily="34" charset="-120"/>
                      </a:endParaRPr>
                    </a:p>
                    <a:p>
                      <a:pPr marL="285750" indent="-285750" algn="just">
                        <a:buFont typeface="Arial" panose="020B0604020202020204" pitchFamily="34" charset="0"/>
                        <a:buChar char="•"/>
                      </a:pPr>
                      <a:r>
                        <a:rPr lang="zh-TW" altLang="en-US" i="1" dirty="0">
                          <a:latin typeface="微軟正黑體" panose="020B0604030504040204" pitchFamily="34" charset="-120"/>
                          <a:ea typeface="微軟正黑體" panose="020B0604030504040204" pitchFamily="34" charset="-120"/>
                        </a:rPr>
                        <a:t>廚餘是不可食用或沒有被食用而丟棄的食材，包括：果皮、骨頭與菜花等。</a:t>
                      </a:r>
                      <a:endParaRPr lang="en-HK" altLang="zh-TW" i="1" dirty="0">
                        <a:latin typeface="微軟正黑體" panose="020B0604030504040204" pitchFamily="34" charset="-120"/>
                        <a:ea typeface="微軟正黑體" panose="020B0604030504040204" pitchFamily="34" charset="-120"/>
                      </a:endParaRPr>
                    </a:p>
                    <a:p>
                      <a:pPr marL="285750" indent="-285750" algn="just">
                        <a:buFont typeface="Arial" panose="020B0604020202020204" pitchFamily="34" charset="0"/>
                        <a:buChar char="•"/>
                      </a:pPr>
                      <a:r>
                        <a:rPr lang="zh-TW" altLang="en-US" i="1" dirty="0">
                          <a:latin typeface="微軟正黑體" panose="020B0604030504040204" pitchFamily="34" charset="-120"/>
                          <a:ea typeface="微軟正黑體" panose="020B0604030504040204" pitchFamily="34" charset="-120"/>
                        </a:rPr>
                        <a:t>學校可設置廚餘收集桶及廚餘機，將廚餘轉化為堆肥作校園種植。</a:t>
                      </a:r>
                      <a:endParaRPr lang="en-HK" altLang="zh-HK" i="1" dirty="0">
                        <a:latin typeface="微軟正黑體" panose="020B0604030504040204" pitchFamily="34" charset="-120"/>
                        <a:ea typeface="微軟正黑體" panose="020B0604030504040204" pitchFamily="34" charset="-120"/>
                      </a:endParaRPr>
                    </a:p>
                  </a:txBody>
                  <a:tcPr>
                    <a:lnL w="12700" cap="flat" cmpd="sng" algn="ctr">
                      <a:noFill/>
                      <a:prstDash val="solid"/>
                      <a:round/>
                      <a:headEnd type="none" w="med" len="med"/>
                      <a:tailEnd type="none" w="med" len="med"/>
                    </a:lnL>
                  </a:tcPr>
                </a:tc>
                <a:tc>
                  <a:txBody>
                    <a:bodyPr/>
                    <a:lstStyle/>
                    <a:p>
                      <a:pPr marL="285750" indent="-285750" algn="just">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於午膳時間用</a:t>
                      </a:r>
                      <a:r>
                        <a:rPr lang="en-HK" altLang="zh-TW" dirty="0">
                          <a:latin typeface="微軟正黑體" panose="020B0604030504040204" pitchFamily="34" charset="-120"/>
                          <a:ea typeface="微軟正黑體" panose="020B0604030504040204" pitchFamily="34" charset="-120"/>
                        </a:rPr>
                        <a:t>10</a:t>
                      </a:r>
                      <a:r>
                        <a:rPr lang="zh-TW" altLang="en-US" dirty="0">
                          <a:latin typeface="微軟正黑體" panose="020B0604030504040204" pitchFamily="34" charset="-120"/>
                          <a:ea typeface="微軟正黑體" panose="020B0604030504040204" pitchFamily="34" charset="-120"/>
                        </a:rPr>
                        <a:t>分鐘觀察同學進行廚餘分類及回收的習慣。</a:t>
                      </a:r>
                      <a:endParaRPr lang="en-HK" altLang="zh-HK"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3018532850"/>
                  </a:ext>
                </a:extLst>
              </a:tr>
            </a:tbl>
          </a:graphicData>
        </a:graphic>
      </p:graphicFrame>
      <p:grpSp>
        <p:nvGrpSpPr>
          <p:cNvPr id="2" name="群組 1">
            <a:extLst>
              <a:ext uri="{FF2B5EF4-FFF2-40B4-BE49-F238E27FC236}">
                <a16:creationId xmlns:a16="http://schemas.microsoft.com/office/drawing/2014/main" id="{653336F6-9F72-EBAF-5795-B4F42C222842}"/>
              </a:ext>
            </a:extLst>
          </p:cNvPr>
          <p:cNvGrpSpPr/>
          <p:nvPr/>
        </p:nvGrpSpPr>
        <p:grpSpPr>
          <a:xfrm>
            <a:off x="315474" y="516629"/>
            <a:ext cx="8692847" cy="1047538"/>
            <a:chOff x="315474" y="516629"/>
            <a:chExt cx="8692847" cy="1047538"/>
          </a:xfrm>
        </p:grpSpPr>
        <p:sp>
          <p:nvSpPr>
            <p:cNvPr id="3" name="矩形: 圓角 2">
              <a:extLst>
                <a:ext uri="{FF2B5EF4-FFF2-40B4-BE49-F238E27FC236}">
                  <a16:creationId xmlns:a16="http://schemas.microsoft.com/office/drawing/2014/main" id="{DEDF64C5-D782-411B-859A-42CE21B7CB5E}"/>
                </a:ext>
              </a:extLst>
            </p:cNvPr>
            <p:cNvSpPr/>
            <p:nvPr/>
          </p:nvSpPr>
          <p:spPr>
            <a:xfrm>
              <a:off x="315474" y="516629"/>
              <a:ext cx="8692847" cy="1047538"/>
            </a:xfrm>
            <a:prstGeom prst="roundRect">
              <a:avLst>
                <a:gd name="adj" fmla="val 50000"/>
              </a:avLst>
            </a:prstGeom>
            <a:solidFill>
              <a:srgbClr val="412B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dirty="0"/>
            </a:p>
          </p:txBody>
        </p:sp>
        <p:sp>
          <p:nvSpPr>
            <p:cNvPr id="4" name="文字方塊 3">
              <a:extLst>
                <a:ext uri="{FF2B5EF4-FFF2-40B4-BE49-F238E27FC236}">
                  <a16:creationId xmlns:a16="http://schemas.microsoft.com/office/drawing/2014/main" id="{6231054F-113F-ABA4-977F-8B3E18D6D8D7}"/>
                </a:ext>
              </a:extLst>
            </p:cNvPr>
            <p:cNvSpPr txBox="1"/>
            <p:nvPr/>
          </p:nvSpPr>
          <p:spPr>
            <a:xfrm>
              <a:off x="470481" y="619777"/>
              <a:ext cx="7820474" cy="769441"/>
            </a:xfrm>
            <a:prstGeom prst="rect">
              <a:avLst/>
            </a:prstGeom>
            <a:noFill/>
          </p:spPr>
          <p:txBody>
            <a:bodyPr wrap="none" rtlCol="0">
              <a:spAutoFit/>
            </a:bodyPr>
            <a:lstStyle/>
            <a:p>
              <a:pPr algn="ctr"/>
              <a:r>
                <a:rPr lang="zh-TW" altLang="en-US" sz="4400" b="1" spc="1013" baseline="0" dirty="0">
                  <a:ln/>
                  <a:solidFill>
                    <a:srgbClr val="FFFFFF"/>
                  </a:solidFill>
                  <a:latin typeface="微軟正黑體"/>
                  <a:ea typeface="微軟正黑體"/>
                  <a:sym typeface="微軟正黑體"/>
                  <a:rtl val="0"/>
                </a:rPr>
                <a:t>避免和減少廢物</a:t>
              </a:r>
              <a:r>
                <a:rPr lang="zh-TW" altLang="en-US" sz="4400" b="1" spc="1013" dirty="0">
                  <a:ln/>
                  <a:solidFill>
                    <a:srgbClr val="FFFFFF"/>
                  </a:solidFill>
                  <a:latin typeface="微軟正黑體"/>
                  <a:ea typeface="微軟正黑體"/>
                  <a:sym typeface="微軟正黑體"/>
                  <a:rtl val="0"/>
                </a:rPr>
                <a:t>（廚餘）</a:t>
              </a:r>
              <a:endParaRPr lang="zh-TW" altLang="en-US" sz="4400" b="1" spc="1013" baseline="0" dirty="0">
                <a:ln/>
                <a:solidFill>
                  <a:srgbClr val="FFFFFF"/>
                </a:solidFill>
                <a:latin typeface="微軟正黑體"/>
                <a:ea typeface="微軟正黑體"/>
                <a:sym typeface="微軟正黑體"/>
                <a:rtl val="0"/>
              </a:endParaRPr>
            </a:p>
          </p:txBody>
        </p:sp>
        <p:pic>
          <p:nvPicPr>
            <p:cNvPr id="5" name="圖片 4">
              <a:extLst>
                <a:ext uri="{FF2B5EF4-FFF2-40B4-BE49-F238E27FC236}">
                  <a16:creationId xmlns:a16="http://schemas.microsoft.com/office/drawing/2014/main" id="{45D23E84-25EB-2854-D1FA-D14BF58EF8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2259" y="516630"/>
              <a:ext cx="1046062" cy="1047537"/>
            </a:xfrm>
            <a:prstGeom prst="rect">
              <a:avLst/>
            </a:prstGeom>
          </p:spPr>
        </p:pic>
      </p:grpSp>
    </p:spTree>
    <p:extLst>
      <p:ext uri="{BB962C8B-B14F-4D97-AF65-F5344CB8AC3E}">
        <p14:creationId xmlns:p14="http://schemas.microsoft.com/office/powerpoint/2010/main" val="36465132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7">
            <a:extLst>
              <a:ext uri="{FF2B5EF4-FFF2-40B4-BE49-F238E27FC236}">
                <a16:creationId xmlns:a16="http://schemas.microsoft.com/office/drawing/2014/main" id="{C7BD528A-D61D-5ACE-04AD-B5A67C9DCC1A}"/>
              </a:ext>
            </a:extLst>
          </p:cNvPr>
          <p:cNvGraphicFramePr>
            <a:graphicFrameLocks noGrp="1"/>
          </p:cNvGraphicFramePr>
          <p:nvPr>
            <p:ph idx="1"/>
            <p:extLst>
              <p:ext uri="{D42A27DB-BD31-4B8C-83A1-F6EECF244321}">
                <p14:modId xmlns:p14="http://schemas.microsoft.com/office/powerpoint/2010/main" val="1578061140"/>
              </p:ext>
            </p:extLst>
          </p:nvPr>
        </p:nvGraphicFramePr>
        <p:xfrm>
          <a:off x="502339" y="1818585"/>
          <a:ext cx="11300841" cy="3700210"/>
        </p:xfrm>
        <a:graphic>
          <a:graphicData uri="http://schemas.openxmlformats.org/drawingml/2006/table">
            <a:tbl>
              <a:tblPr firstRow="1" bandRow="1">
                <a:tableStyleId>{5940675A-B579-460E-94D1-54222C63F5DA}</a:tableStyleId>
              </a:tblPr>
              <a:tblGrid>
                <a:gridCol w="606113">
                  <a:extLst>
                    <a:ext uri="{9D8B030D-6E8A-4147-A177-3AD203B41FA5}">
                      <a16:colId xmlns:a16="http://schemas.microsoft.com/office/drawing/2014/main" val="650940177"/>
                    </a:ext>
                  </a:extLst>
                </a:gridCol>
                <a:gridCol w="5247656">
                  <a:extLst>
                    <a:ext uri="{9D8B030D-6E8A-4147-A177-3AD203B41FA5}">
                      <a16:colId xmlns:a16="http://schemas.microsoft.com/office/drawing/2014/main" val="1027800388"/>
                    </a:ext>
                  </a:extLst>
                </a:gridCol>
                <a:gridCol w="5447072">
                  <a:extLst>
                    <a:ext uri="{9D8B030D-6E8A-4147-A177-3AD203B41FA5}">
                      <a16:colId xmlns:a16="http://schemas.microsoft.com/office/drawing/2014/main" val="3929358775"/>
                    </a:ext>
                  </a:extLst>
                </a:gridCol>
              </a:tblGrid>
              <a:tr h="364385">
                <a:tc gridSpan="2">
                  <a:txBody>
                    <a:bodyPr/>
                    <a:lstStyle/>
                    <a:p>
                      <a:pPr algn="ctr"/>
                      <a:r>
                        <a:rPr lang="zh-TW" altLang="en-US" sz="2000" b="1" dirty="0">
                          <a:latin typeface="微軟正黑體" panose="020B0604030504040204" pitchFamily="34" charset="-120"/>
                          <a:ea typeface="微軟正黑體" panose="020B0604030504040204" pitchFamily="34" charset="-120"/>
                        </a:rPr>
                        <a:t>可行措施</a:t>
                      </a:r>
                      <a:endParaRPr lang="en-HK" sz="2000" b="1" dirty="0">
                        <a:latin typeface="微軟正黑體" panose="020B0604030504040204" pitchFamily="34" charset="-120"/>
                        <a:ea typeface="微軟正黑體" panose="020B0604030504040204" pitchFamily="34" charset="-120"/>
                      </a:endParaRPr>
                    </a:p>
                  </a:txBody>
                  <a:tcPr>
                    <a:solidFill>
                      <a:srgbClr val="8395C7"/>
                    </a:solidFill>
                  </a:tcPr>
                </a:tc>
                <a:tc hMerge="1">
                  <a:txBody>
                    <a:bodyPr/>
                    <a:lstStyle/>
                    <a:p>
                      <a:endParaRPr dirty="0"/>
                    </a:p>
                  </a:txBody>
                  <a:tcPr>
                    <a:solidFill>
                      <a:srgbClr val="FFC247"/>
                    </a:solidFill>
                  </a:tcPr>
                </a:tc>
                <a:tc>
                  <a:txBody>
                    <a:bodyPr/>
                    <a:lstStyle/>
                    <a:p>
                      <a:pPr algn="ctr"/>
                      <a:r>
                        <a:rPr lang="zh-TW" altLang="en-US" sz="2000" b="1" dirty="0">
                          <a:latin typeface="微軟正黑體" panose="020B0604030504040204" pitchFamily="34" charset="-120"/>
                          <a:ea typeface="微軟正黑體" panose="020B0604030504040204" pitchFamily="34" charset="-120"/>
                        </a:rPr>
                        <a:t>檢視方法（例子）</a:t>
                      </a:r>
                      <a:endParaRPr lang="en-HK" sz="2000" b="1" dirty="0">
                        <a:latin typeface="微軟正黑體" panose="020B0604030504040204" pitchFamily="34" charset="-120"/>
                        <a:ea typeface="微軟正黑體" panose="020B0604030504040204" pitchFamily="34" charset="-120"/>
                      </a:endParaRPr>
                    </a:p>
                  </a:txBody>
                  <a:tcPr>
                    <a:solidFill>
                      <a:srgbClr val="8395C7"/>
                    </a:solidFill>
                  </a:tcPr>
                </a:tc>
                <a:extLst>
                  <a:ext uri="{0D108BD9-81ED-4DB2-BD59-A6C34878D82A}">
                    <a16:rowId xmlns:a16="http://schemas.microsoft.com/office/drawing/2014/main" val="2742464930"/>
                  </a:ext>
                </a:extLst>
              </a:tr>
              <a:tr h="1029820">
                <a:tc>
                  <a:txBody>
                    <a:bodyPr/>
                    <a:lstStyle/>
                    <a:p>
                      <a:pPr marL="0" indent="0">
                        <a:buFont typeface="Arial" panose="020B0604020202020204" pitchFamily="34" charset="0"/>
                        <a:buNone/>
                      </a:pPr>
                      <a:r>
                        <a:rPr lang="en-US" altLang="zh-TW" sz="1800" i="0" dirty="0">
                          <a:latin typeface="微軟正黑體" panose="020B0604030504040204" pitchFamily="34" charset="-120"/>
                          <a:ea typeface="微軟正黑體" panose="020B0604030504040204" pitchFamily="34" charset="-120"/>
                        </a:rPr>
                        <a:t>R3.</a:t>
                      </a:r>
                      <a:endParaRPr lang="en-HK" sz="1800" i="0" dirty="0">
                        <a:latin typeface="微軟正黑體" panose="020B0604030504040204" pitchFamily="34" charset="-120"/>
                        <a:ea typeface="微軟正黑體" panose="020B0604030504040204" pitchFamily="34" charset="-12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solidFill>
                      <a:srgbClr val="CCD2E6"/>
                    </a:solidFill>
                  </a:tcPr>
                </a:tc>
                <a:tc>
                  <a:txBody>
                    <a:bodyPr/>
                    <a:lstStyle/>
                    <a:p>
                      <a:r>
                        <a:rPr lang="zh-TW" altLang="en-US" i="0" dirty="0">
                          <a:latin typeface="微軟正黑體" panose="020B0604030504040204" pitchFamily="34" charset="-120"/>
                          <a:ea typeface="微軟正黑體" panose="020B0604030504040204" pitchFamily="34" charset="-120"/>
                        </a:rPr>
                        <a:t>以手帕</a:t>
                      </a:r>
                      <a:r>
                        <a:rPr lang="en-HK" altLang="zh-TW" i="0" dirty="0">
                          <a:latin typeface="微軟正黑體" panose="020B0604030504040204" pitchFamily="34" charset="-120"/>
                          <a:ea typeface="微軟正黑體" panose="020B0604030504040204" pitchFamily="34" charset="-120"/>
                        </a:rPr>
                        <a:t>/</a:t>
                      </a:r>
                      <a:r>
                        <a:rPr lang="zh-TW" altLang="en-US" i="0" dirty="0">
                          <a:latin typeface="微軟正黑體" panose="020B0604030504040204" pitchFamily="34" charset="-120"/>
                          <a:ea typeface="微軟正黑體" panose="020B0604030504040204" pitchFamily="34" charset="-120"/>
                        </a:rPr>
                        <a:t>手巾代替抹手紙。</a:t>
                      </a:r>
                      <a:endParaRPr lang="en-HK" i="0" dirty="0">
                        <a:latin typeface="微軟正黑體" panose="020B0604030504040204" pitchFamily="34" charset="-120"/>
                        <a:ea typeface="微軟正黑體" panose="020B0604030504040204" pitchFamily="34" charset="-120"/>
                      </a:endParaRPr>
                    </a:p>
                  </a:txBody>
                  <a:tcPr>
                    <a:lnL w="12700" cap="flat" cmpd="sng" algn="ctr">
                      <a:noFill/>
                      <a:prstDash val="solid"/>
                      <a:round/>
                      <a:headEnd type="none" w="med" len="med"/>
                      <a:tailEnd type="none" w="med" len="med"/>
                    </a:lnL>
                    <a:solidFill>
                      <a:srgbClr val="CCD2E6"/>
                    </a:solidFill>
                  </a:tcPr>
                </a:tc>
                <a:tc>
                  <a:txBody>
                    <a:bodyPr/>
                    <a:lstStyle/>
                    <a:p>
                      <a:pPr marL="285750" indent="-285750">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於小息或午膳時段用</a:t>
                      </a:r>
                      <a:r>
                        <a:rPr lang="en-HK" altLang="zh-TW" dirty="0">
                          <a:latin typeface="微軟正黑體" panose="020B0604030504040204" pitchFamily="34" charset="-120"/>
                          <a:ea typeface="微軟正黑體" panose="020B0604030504040204" pitchFamily="34" charset="-120"/>
                        </a:rPr>
                        <a:t>10</a:t>
                      </a:r>
                      <a:r>
                        <a:rPr lang="zh-TW" altLang="en-US" dirty="0">
                          <a:latin typeface="微軟正黑體" panose="020B0604030504040204" pitchFamily="34" charset="-120"/>
                          <a:ea typeface="微軟正黑體" panose="020B0604030504040204" pitchFamily="34" charset="-120"/>
                        </a:rPr>
                        <a:t>分鐘觀察同學的習慣。</a:t>
                      </a:r>
                      <a:endParaRPr lang="en-HK" altLang="zh-TW"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隨機抽選</a:t>
                      </a:r>
                      <a:r>
                        <a:rPr lang="en-HK" altLang="zh-TW" dirty="0">
                          <a:latin typeface="微軟正黑體" panose="020B0604030504040204" pitchFamily="34" charset="-120"/>
                          <a:ea typeface="微軟正黑體" panose="020B0604030504040204" pitchFamily="34" charset="-120"/>
                        </a:rPr>
                        <a:t>5</a:t>
                      </a:r>
                      <a:r>
                        <a:rPr lang="zh-TW" altLang="en-US" dirty="0">
                          <a:latin typeface="微軟正黑體" panose="020B0604030504040204" pitchFamily="34" charset="-120"/>
                          <a:ea typeface="微軟正黑體" panose="020B0604030504040204" pitchFamily="34" charset="-120"/>
                        </a:rPr>
                        <a:t>位同學，檢查他們有否自備手帕／手巾的習慣。</a:t>
                      </a:r>
                      <a:endParaRPr lang="en-HK" dirty="0">
                        <a:latin typeface="微軟正黑體" panose="020B0604030504040204" pitchFamily="34" charset="-120"/>
                        <a:ea typeface="微軟正黑體" panose="020B0604030504040204" pitchFamily="34" charset="-120"/>
                      </a:endParaRPr>
                    </a:p>
                  </a:txBody>
                  <a:tcPr>
                    <a:solidFill>
                      <a:srgbClr val="CCD2E6"/>
                    </a:solidFill>
                  </a:tcPr>
                </a:tc>
                <a:extLst>
                  <a:ext uri="{0D108BD9-81ED-4DB2-BD59-A6C34878D82A}">
                    <a16:rowId xmlns:a16="http://schemas.microsoft.com/office/drawing/2014/main" val="122290304"/>
                  </a:ext>
                </a:extLst>
              </a:tr>
              <a:tr h="811110">
                <a:tc>
                  <a:txBody>
                    <a:bodyPr/>
                    <a:lstStyle/>
                    <a:p>
                      <a:r>
                        <a:rPr lang="en-HK" sz="1800" dirty="0">
                          <a:latin typeface="微軟正黑體" panose="020B0604030504040204" pitchFamily="34" charset="-120"/>
                          <a:ea typeface="微軟正黑體" panose="020B0604030504040204" pitchFamily="34" charset="-120"/>
                        </a:rPr>
                        <a:t>R</a:t>
                      </a:r>
                      <a:r>
                        <a:rPr lang="en-US" altLang="zh-TW" sz="1800" dirty="0">
                          <a:latin typeface="微軟正黑體" panose="020B0604030504040204" pitchFamily="34" charset="-120"/>
                          <a:ea typeface="微軟正黑體" panose="020B0604030504040204" pitchFamily="34" charset="-120"/>
                        </a:rPr>
                        <a:t>4</a:t>
                      </a:r>
                      <a:r>
                        <a:rPr lang="en-HK" sz="1800" dirty="0">
                          <a:latin typeface="微軟正黑體" panose="020B0604030504040204" pitchFamily="34" charset="-120"/>
                          <a:ea typeface="微軟正黑體" panose="020B0604030504040204" pitchFamily="34" charset="-120"/>
                        </a:rPr>
                        <a:t>.</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r>
                        <a:rPr lang="zh-TW" altLang="en-US" i="0" dirty="0">
                          <a:latin typeface="微軟正黑體" panose="020B0604030504040204" pitchFamily="34" charset="-120"/>
                          <a:ea typeface="微軟正黑體" panose="020B0604030504040204" pitchFamily="34" charset="-120"/>
                        </a:rPr>
                        <a:t>將單面紙放在適當的收集箱。</a:t>
                      </a:r>
                      <a:endParaRPr lang="en-HK" altLang="zh-TW" i="0" dirty="0">
                        <a:latin typeface="微軟正黑體" panose="020B0604030504040204" pitchFamily="34" charset="-120"/>
                        <a:ea typeface="微軟正黑體" panose="020B0604030504040204" pitchFamily="34" charset="-120"/>
                      </a:endParaRPr>
                    </a:p>
                    <a:p>
                      <a:endParaRPr lang="en-HK" altLang="zh-TW" i="0" dirty="0">
                        <a:latin typeface="微軟正黑體" panose="020B0604030504040204" pitchFamily="34" charset="-120"/>
                        <a:ea typeface="微軟正黑體" panose="020B0604030504040204" pitchFamily="34" charset="-120"/>
                      </a:endParaRPr>
                    </a:p>
                    <a:p>
                      <a:r>
                        <a:rPr lang="zh-TW" altLang="en-US" i="1" dirty="0">
                          <a:latin typeface="微軟正黑體" panose="020B0604030504040204" pitchFamily="34" charset="-120"/>
                          <a:ea typeface="微軟正黑體" panose="020B0604030504040204" pitchFamily="34" charset="-120"/>
                        </a:rPr>
                        <a:t>小貼士：</a:t>
                      </a:r>
                      <a:endParaRPr lang="en-HK" altLang="zh-TW" i="1"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i="1" dirty="0">
                          <a:latin typeface="微軟正黑體" panose="020B0604030504040204" pitchFamily="34" charset="-120"/>
                          <a:ea typeface="微軟正黑體" panose="020B0604030504040204" pitchFamily="34" charset="-120"/>
                        </a:rPr>
                        <a:t>學校可設置回收箱分開收集單面紙及雙面廢紙，方便學生重用單面紙。</a:t>
                      </a:r>
                      <a:endParaRPr lang="en-HK" i="1" dirty="0">
                        <a:latin typeface="微軟正黑體" panose="020B0604030504040204" pitchFamily="34" charset="-120"/>
                        <a:ea typeface="微軟正黑體" panose="020B0604030504040204" pitchFamily="34" charset="-120"/>
                      </a:endParaRPr>
                    </a:p>
                  </a:txBody>
                  <a:tcPr>
                    <a:lnL w="12700" cap="flat" cmpd="sng" algn="ctr">
                      <a:noFill/>
                      <a:prstDash val="solid"/>
                      <a:round/>
                      <a:headEnd type="none" w="med" len="med"/>
                      <a:tailEnd type="none" w="med" len="med"/>
                    </a:ln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dirty="0">
                          <a:latin typeface="微軟正黑體" panose="020B0604030504040204" pitchFamily="34" charset="-120"/>
                          <a:ea typeface="微軟正黑體" panose="020B0604030504040204" pitchFamily="34" charset="-120"/>
                        </a:rPr>
                        <a:t>於小息或午膳時段用</a:t>
                      </a:r>
                      <a:r>
                        <a:rPr lang="en-HK" altLang="zh-TW" dirty="0">
                          <a:latin typeface="微軟正黑體" panose="020B0604030504040204" pitchFamily="34" charset="-120"/>
                          <a:ea typeface="微軟正黑體" panose="020B0604030504040204" pitchFamily="34" charset="-120"/>
                        </a:rPr>
                        <a:t>10</a:t>
                      </a:r>
                      <a:r>
                        <a:rPr lang="zh-TW" altLang="en-US" dirty="0">
                          <a:latin typeface="微軟正黑體" panose="020B0604030504040204" pitchFamily="34" charset="-120"/>
                          <a:ea typeface="微軟正黑體" panose="020B0604030504040204" pitchFamily="34" charset="-120"/>
                        </a:rPr>
                        <a:t>分鐘檢查單面紙收集箱及觀察同學的習慣。</a:t>
                      </a:r>
                      <a:endParaRPr lang="en-HK" altLang="zh-TW"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3018532850"/>
                  </a:ext>
                </a:extLst>
              </a:tr>
              <a:tr h="811110">
                <a:tc>
                  <a:txBody>
                    <a:bodyPr/>
                    <a:lstStyle/>
                    <a:p>
                      <a:r>
                        <a:rPr lang="en-US" altLang="zh-TW" sz="1800" dirty="0">
                          <a:latin typeface="微軟正黑體" panose="020B0604030504040204" pitchFamily="34" charset="-120"/>
                          <a:ea typeface="微軟正黑體" panose="020B0604030504040204" pitchFamily="34" charset="-120"/>
                        </a:rPr>
                        <a:t>R5.</a:t>
                      </a:r>
                      <a:endParaRPr lang="en-HK" sz="1800" dirty="0">
                        <a:latin typeface="微軟正黑體" panose="020B0604030504040204" pitchFamily="34" charset="-120"/>
                        <a:ea typeface="微軟正黑體" panose="020B0604030504040204" pitchFamily="34" charset="-12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solidFill>
                      <a:srgbClr val="CCD2E6"/>
                    </a:solidFill>
                  </a:tcPr>
                </a:tc>
                <a:tc>
                  <a:txBody>
                    <a:bodyPr/>
                    <a:lstStyle/>
                    <a:p>
                      <a:r>
                        <a:rPr lang="zh-TW" altLang="en-US" i="0" dirty="0">
                          <a:latin typeface="微軟正黑體" panose="020B0604030504040204" pitchFamily="34" charset="-120"/>
                          <a:ea typeface="微軟正黑體" panose="020B0604030504040204" pitchFamily="34" charset="-120"/>
                        </a:rPr>
                        <a:t>使用紙張的兩面及用後放入雙面廢紙回收箱。</a:t>
                      </a:r>
                      <a:endParaRPr lang="en-HK" i="0" dirty="0">
                        <a:latin typeface="微軟正黑體" panose="020B0604030504040204" pitchFamily="34" charset="-120"/>
                        <a:ea typeface="微軟正黑體" panose="020B0604030504040204" pitchFamily="34" charset="-120"/>
                      </a:endParaRPr>
                    </a:p>
                  </a:txBody>
                  <a:tcPr>
                    <a:lnL w="12700" cap="flat" cmpd="sng" algn="ctr">
                      <a:noFill/>
                      <a:prstDash val="solid"/>
                      <a:round/>
                      <a:headEnd type="none" w="med" len="med"/>
                      <a:tailEnd type="none" w="med" len="med"/>
                    </a:lnL>
                    <a:solidFill>
                      <a:srgbClr val="CCD2E6"/>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dirty="0">
                          <a:latin typeface="微軟正黑體" panose="020B0604030504040204" pitchFamily="34" charset="-120"/>
                          <a:ea typeface="微軟正黑體" panose="020B0604030504040204" pitchFamily="34" charset="-120"/>
                        </a:rPr>
                        <a:t>於小息或午膳時段用</a:t>
                      </a:r>
                      <a:r>
                        <a:rPr lang="en-HK" altLang="zh-TW" dirty="0">
                          <a:latin typeface="微軟正黑體" panose="020B0604030504040204" pitchFamily="34" charset="-120"/>
                          <a:ea typeface="微軟正黑體" panose="020B0604030504040204" pitchFamily="34" charset="-120"/>
                        </a:rPr>
                        <a:t>10</a:t>
                      </a:r>
                      <a:r>
                        <a:rPr lang="zh-TW" altLang="en-US" dirty="0">
                          <a:latin typeface="微軟正黑體" panose="020B0604030504040204" pitchFamily="34" charset="-120"/>
                          <a:ea typeface="微軟正黑體" panose="020B0604030504040204" pitchFamily="34" charset="-120"/>
                        </a:rPr>
                        <a:t>分鐘檢查雙面廢紙回收箱及觀察同學的習慣。</a:t>
                      </a:r>
                      <a:endParaRPr lang="en-HK" altLang="zh-TW" dirty="0">
                        <a:latin typeface="微軟正黑體" panose="020B0604030504040204" pitchFamily="34" charset="-120"/>
                        <a:ea typeface="微軟正黑體" panose="020B0604030504040204" pitchFamily="34" charset="-120"/>
                      </a:endParaRPr>
                    </a:p>
                  </a:txBody>
                  <a:tcPr>
                    <a:solidFill>
                      <a:srgbClr val="CCD2E6"/>
                    </a:solidFill>
                  </a:tcPr>
                </a:tc>
                <a:extLst>
                  <a:ext uri="{0D108BD9-81ED-4DB2-BD59-A6C34878D82A}">
                    <a16:rowId xmlns:a16="http://schemas.microsoft.com/office/drawing/2014/main" val="2515873455"/>
                  </a:ext>
                </a:extLst>
              </a:tr>
            </a:tbl>
          </a:graphicData>
        </a:graphic>
      </p:graphicFrame>
      <p:pic>
        <p:nvPicPr>
          <p:cNvPr id="5" name="圖片 4">
            <a:extLst>
              <a:ext uri="{FF2B5EF4-FFF2-40B4-BE49-F238E27FC236}">
                <a16:creationId xmlns:a16="http://schemas.microsoft.com/office/drawing/2014/main" id="{8369C5E0-835F-9B8C-30E0-87B83AD74D9F}"/>
              </a:ext>
            </a:extLst>
          </p:cNvPr>
          <p:cNvPicPr>
            <a:picLocks noChangeAspect="1"/>
          </p:cNvPicPr>
          <p:nvPr/>
        </p:nvPicPr>
        <p:blipFill>
          <a:blip r:embed="rId2"/>
          <a:stretch>
            <a:fillRect/>
          </a:stretch>
        </p:blipFill>
        <p:spPr>
          <a:xfrm>
            <a:off x="10382062" y="291750"/>
            <a:ext cx="1042506" cy="1292464"/>
          </a:xfrm>
          <a:prstGeom prst="rect">
            <a:avLst/>
          </a:prstGeom>
        </p:spPr>
      </p:pic>
      <p:grpSp>
        <p:nvGrpSpPr>
          <p:cNvPr id="3" name="群組 2">
            <a:extLst>
              <a:ext uri="{FF2B5EF4-FFF2-40B4-BE49-F238E27FC236}">
                <a16:creationId xmlns:a16="http://schemas.microsoft.com/office/drawing/2014/main" id="{606257C7-66F1-17C8-8F25-A75FE00CD20E}"/>
              </a:ext>
            </a:extLst>
          </p:cNvPr>
          <p:cNvGrpSpPr/>
          <p:nvPr/>
        </p:nvGrpSpPr>
        <p:grpSpPr>
          <a:xfrm>
            <a:off x="315474" y="516629"/>
            <a:ext cx="8692847" cy="1047538"/>
            <a:chOff x="315474" y="516629"/>
            <a:chExt cx="8692847" cy="1047538"/>
          </a:xfrm>
        </p:grpSpPr>
        <p:sp>
          <p:nvSpPr>
            <p:cNvPr id="4" name="矩形: 圓角 3">
              <a:extLst>
                <a:ext uri="{FF2B5EF4-FFF2-40B4-BE49-F238E27FC236}">
                  <a16:creationId xmlns:a16="http://schemas.microsoft.com/office/drawing/2014/main" id="{F86CF2E2-2E57-315B-44B3-A5CA7F0A0062}"/>
                </a:ext>
              </a:extLst>
            </p:cNvPr>
            <p:cNvSpPr/>
            <p:nvPr/>
          </p:nvSpPr>
          <p:spPr>
            <a:xfrm>
              <a:off x="315474" y="516629"/>
              <a:ext cx="8692847" cy="1047538"/>
            </a:xfrm>
            <a:prstGeom prst="roundRect">
              <a:avLst>
                <a:gd name="adj" fmla="val 50000"/>
              </a:avLst>
            </a:prstGeom>
            <a:solidFill>
              <a:srgbClr val="412B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dirty="0"/>
            </a:p>
          </p:txBody>
        </p:sp>
        <p:sp>
          <p:nvSpPr>
            <p:cNvPr id="8" name="文字方塊 7">
              <a:extLst>
                <a:ext uri="{FF2B5EF4-FFF2-40B4-BE49-F238E27FC236}">
                  <a16:creationId xmlns:a16="http://schemas.microsoft.com/office/drawing/2014/main" id="{30C8391A-3612-FE1A-FBB1-39EAF3F2F3D0}"/>
                </a:ext>
              </a:extLst>
            </p:cNvPr>
            <p:cNvSpPr txBox="1"/>
            <p:nvPr/>
          </p:nvSpPr>
          <p:spPr>
            <a:xfrm>
              <a:off x="470481" y="619777"/>
              <a:ext cx="7820474" cy="769441"/>
            </a:xfrm>
            <a:prstGeom prst="rect">
              <a:avLst/>
            </a:prstGeom>
            <a:noFill/>
          </p:spPr>
          <p:txBody>
            <a:bodyPr wrap="none" rtlCol="0">
              <a:spAutoFit/>
            </a:bodyPr>
            <a:lstStyle/>
            <a:p>
              <a:pPr algn="ctr"/>
              <a:r>
                <a:rPr lang="zh-TW" altLang="en-US" sz="4400" b="1" spc="1013" baseline="0" dirty="0">
                  <a:ln/>
                  <a:solidFill>
                    <a:srgbClr val="FFFFFF"/>
                  </a:solidFill>
                  <a:latin typeface="微軟正黑體"/>
                  <a:ea typeface="微軟正黑體"/>
                  <a:sym typeface="微軟正黑體"/>
                  <a:rtl val="0"/>
                </a:rPr>
                <a:t>避免和減少廢物</a:t>
              </a:r>
              <a:r>
                <a:rPr lang="zh-TW" altLang="en-US" sz="4400" b="1" spc="1013" dirty="0">
                  <a:ln/>
                  <a:solidFill>
                    <a:srgbClr val="FFFFFF"/>
                  </a:solidFill>
                  <a:latin typeface="微軟正黑體"/>
                  <a:ea typeface="微軟正黑體"/>
                  <a:sym typeface="微軟正黑體"/>
                  <a:rtl val="0"/>
                </a:rPr>
                <a:t>（紙料）</a:t>
              </a:r>
              <a:endParaRPr lang="zh-TW" altLang="en-US" sz="4400" b="1" spc="1013" baseline="0" dirty="0">
                <a:ln/>
                <a:solidFill>
                  <a:srgbClr val="FFFFFF"/>
                </a:solidFill>
                <a:latin typeface="微軟正黑體"/>
                <a:ea typeface="微軟正黑體"/>
                <a:sym typeface="微軟正黑體"/>
                <a:rtl val="0"/>
              </a:endParaRPr>
            </a:p>
          </p:txBody>
        </p:sp>
        <p:pic>
          <p:nvPicPr>
            <p:cNvPr id="9" name="圖片 8">
              <a:extLst>
                <a:ext uri="{FF2B5EF4-FFF2-40B4-BE49-F238E27FC236}">
                  <a16:creationId xmlns:a16="http://schemas.microsoft.com/office/drawing/2014/main" id="{A8878CCA-0375-85A6-AFEF-43985F450F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2259" y="516630"/>
              <a:ext cx="1046062" cy="1047537"/>
            </a:xfrm>
            <a:prstGeom prst="rect">
              <a:avLst/>
            </a:prstGeom>
          </p:spPr>
        </p:pic>
      </p:grpSp>
    </p:spTree>
    <p:extLst>
      <p:ext uri="{BB962C8B-B14F-4D97-AF65-F5344CB8AC3E}">
        <p14:creationId xmlns:p14="http://schemas.microsoft.com/office/powerpoint/2010/main" val="31284733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7">
            <a:extLst>
              <a:ext uri="{FF2B5EF4-FFF2-40B4-BE49-F238E27FC236}">
                <a16:creationId xmlns:a16="http://schemas.microsoft.com/office/drawing/2014/main" id="{169A25D6-3885-CD45-A765-898A782D481B}"/>
              </a:ext>
            </a:extLst>
          </p:cNvPr>
          <p:cNvGraphicFramePr>
            <a:graphicFrameLocks noGrp="1"/>
          </p:cNvGraphicFramePr>
          <p:nvPr>
            <p:ph idx="1"/>
            <p:extLst>
              <p:ext uri="{D42A27DB-BD31-4B8C-83A1-F6EECF244321}">
                <p14:modId xmlns:p14="http://schemas.microsoft.com/office/powerpoint/2010/main" val="4063851773"/>
              </p:ext>
            </p:extLst>
          </p:nvPr>
        </p:nvGraphicFramePr>
        <p:xfrm>
          <a:off x="486360" y="1789088"/>
          <a:ext cx="11371344" cy="3952848"/>
        </p:xfrm>
        <a:graphic>
          <a:graphicData uri="http://schemas.openxmlformats.org/drawingml/2006/table">
            <a:tbl>
              <a:tblPr firstRow="1" bandRow="1">
                <a:tableStyleId>{5940675A-B579-460E-94D1-54222C63F5DA}</a:tableStyleId>
              </a:tblPr>
              <a:tblGrid>
                <a:gridCol w="585356">
                  <a:extLst>
                    <a:ext uri="{9D8B030D-6E8A-4147-A177-3AD203B41FA5}">
                      <a16:colId xmlns:a16="http://schemas.microsoft.com/office/drawing/2014/main" val="650940177"/>
                    </a:ext>
                  </a:extLst>
                </a:gridCol>
                <a:gridCol w="4267200">
                  <a:extLst>
                    <a:ext uri="{9D8B030D-6E8A-4147-A177-3AD203B41FA5}">
                      <a16:colId xmlns:a16="http://schemas.microsoft.com/office/drawing/2014/main" val="1027800388"/>
                    </a:ext>
                  </a:extLst>
                </a:gridCol>
                <a:gridCol w="6518788">
                  <a:extLst>
                    <a:ext uri="{9D8B030D-6E8A-4147-A177-3AD203B41FA5}">
                      <a16:colId xmlns:a16="http://schemas.microsoft.com/office/drawing/2014/main" val="3929358775"/>
                    </a:ext>
                  </a:extLst>
                </a:gridCol>
              </a:tblGrid>
              <a:tr h="364385">
                <a:tc gridSpan="2">
                  <a:txBody>
                    <a:bodyPr/>
                    <a:lstStyle/>
                    <a:p>
                      <a:pPr algn="ctr"/>
                      <a:r>
                        <a:rPr lang="zh-TW" altLang="en-US" sz="2000" b="1" dirty="0">
                          <a:latin typeface="微軟正黑體" panose="020B0604030504040204" pitchFamily="34" charset="-120"/>
                          <a:ea typeface="微軟正黑體" panose="020B0604030504040204" pitchFamily="34" charset="-120"/>
                        </a:rPr>
                        <a:t>可行措施</a:t>
                      </a:r>
                      <a:endParaRPr lang="en-HK" sz="2000" b="1" dirty="0">
                        <a:latin typeface="微軟正黑體" panose="020B0604030504040204" pitchFamily="34" charset="-120"/>
                        <a:ea typeface="微軟正黑體" panose="020B0604030504040204" pitchFamily="34" charset="-120"/>
                      </a:endParaRPr>
                    </a:p>
                  </a:txBody>
                  <a:tcPr>
                    <a:solidFill>
                      <a:srgbClr val="A9854F"/>
                    </a:solidFill>
                  </a:tcPr>
                </a:tc>
                <a:tc hMerge="1">
                  <a:txBody>
                    <a:bodyPr/>
                    <a:lstStyle/>
                    <a:p>
                      <a:endParaRPr dirty="0"/>
                    </a:p>
                  </a:txBody>
                  <a:tcPr>
                    <a:solidFill>
                      <a:srgbClr val="FFC247"/>
                    </a:solidFill>
                  </a:tcPr>
                </a:tc>
                <a:tc>
                  <a:txBody>
                    <a:bodyPr/>
                    <a:lstStyle/>
                    <a:p>
                      <a:pPr algn="ctr"/>
                      <a:r>
                        <a:rPr lang="zh-TW" altLang="en-US" sz="2000" b="1" dirty="0">
                          <a:latin typeface="微軟正黑體" panose="020B0604030504040204" pitchFamily="34" charset="-120"/>
                          <a:ea typeface="微軟正黑體" panose="020B0604030504040204" pitchFamily="34" charset="-120"/>
                        </a:rPr>
                        <a:t>檢視方法（例子）</a:t>
                      </a:r>
                      <a:endParaRPr lang="en-HK" sz="2000" b="1" dirty="0">
                        <a:latin typeface="微軟正黑體" panose="020B0604030504040204" pitchFamily="34" charset="-120"/>
                        <a:ea typeface="微軟正黑體" panose="020B0604030504040204" pitchFamily="34" charset="-120"/>
                      </a:endParaRPr>
                    </a:p>
                  </a:txBody>
                  <a:tcPr>
                    <a:solidFill>
                      <a:srgbClr val="A9854F"/>
                    </a:solidFill>
                  </a:tcPr>
                </a:tc>
                <a:extLst>
                  <a:ext uri="{0D108BD9-81ED-4DB2-BD59-A6C34878D82A}">
                    <a16:rowId xmlns:a16="http://schemas.microsoft.com/office/drawing/2014/main" val="2742464930"/>
                  </a:ext>
                </a:extLst>
              </a:tr>
              <a:tr h="1019988">
                <a:tc>
                  <a:txBody>
                    <a:bodyPr/>
                    <a:lstStyle/>
                    <a:p>
                      <a:pPr marL="0" indent="0">
                        <a:buFont typeface="Arial" panose="020B0604020202020204" pitchFamily="34" charset="0"/>
                        <a:buNone/>
                      </a:pPr>
                      <a:r>
                        <a:rPr lang="en-US" altLang="zh-TW" sz="1800" i="0" dirty="0">
                          <a:latin typeface="微軟正黑體" panose="020B0604030504040204" pitchFamily="34" charset="-120"/>
                          <a:ea typeface="微軟正黑體" panose="020B0604030504040204" pitchFamily="34" charset="-120"/>
                        </a:rPr>
                        <a:t>R6.</a:t>
                      </a:r>
                      <a:endParaRPr lang="en-HK" sz="1800" i="0" dirty="0">
                        <a:latin typeface="微軟正黑體" panose="020B0604030504040204" pitchFamily="34" charset="-120"/>
                        <a:ea typeface="微軟正黑體" panose="020B0604030504040204" pitchFamily="34" charset="-120"/>
                      </a:endParaRPr>
                    </a:p>
                  </a:txBody>
                  <a:tcPr>
                    <a:lnR w="12700" cap="flat" cmpd="sng" algn="ctr">
                      <a:noFill/>
                      <a:prstDash val="solid"/>
                      <a:round/>
                      <a:headEnd type="none" w="med" len="med"/>
                      <a:tailEnd type="none" w="med" len="med"/>
                    </a:lnR>
                    <a:solidFill>
                      <a:srgbClr val="DECFB8"/>
                    </a:solidFill>
                  </a:tcPr>
                </a:tc>
                <a:tc>
                  <a:txBody>
                    <a:bodyPr/>
                    <a:lstStyle/>
                    <a:p>
                      <a:r>
                        <a:rPr lang="zh-TW" altLang="en-US" i="0" dirty="0">
                          <a:latin typeface="微軟正黑體" panose="020B0604030504040204" pitchFamily="34" charset="-120"/>
                          <a:ea typeface="微軟正黑體" panose="020B0604030504040204" pitchFamily="34" charset="-120"/>
                        </a:rPr>
                        <a:t>自備水樽。</a:t>
                      </a:r>
                      <a:endParaRPr lang="en-HK" i="0" dirty="0">
                        <a:latin typeface="微軟正黑體" panose="020B0604030504040204" pitchFamily="34" charset="-120"/>
                        <a:ea typeface="微軟正黑體" panose="020B0604030504040204" pitchFamily="34" charset="-120"/>
                      </a:endParaRPr>
                    </a:p>
                  </a:txBody>
                  <a:tcPr>
                    <a:lnL w="12700" cap="flat" cmpd="sng" algn="ctr">
                      <a:noFill/>
                      <a:prstDash val="solid"/>
                      <a:round/>
                      <a:headEnd type="none" w="med" len="med"/>
                      <a:tailEnd type="none" w="med" len="med"/>
                    </a:lnL>
                    <a:solidFill>
                      <a:srgbClr val="DECFB8"/>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dirty="0">
                          <a:latin typeface="微軟正黑體" panose="020B0604030504040204" pitchFamily="34" charset="-120"/>
                          <a:ea typeface="微軟正黑體" panose="020B0604030504040204" pitchFamily="34" charset="-120"/>
                        </a:rPr>
                        <a:t>於小息或午膳時段用</a:t>
                      </a:r>
                      <a:r>
                        <a:rPr lang="en-HK" altLang="zh-TW" dirty="0">
                          <a:latin typeface="微軟正黑體" panose="020B0604030504040204" pitchFamily="34" charset="-120"/>
                          <a:ea typeface="微軟正黑體" panose="020B0604030504040204" pitchFamily="34" charset="-120"/>
                        </a:rPr>
                        <a:t>10</a:t>
                      </a:r>
                      <a:r>
                        <a:rPr lang="zh-TW" altLang="en-US" dirty="0">
                          <a:latin typeface="微軟正黑體" panose="020B0604030504040204" pitchFamily="34" charset="-120"/>
                          <a:ea typeface="微軟正黑體" panose="020B0604030504040204" pitchFamily="34" charset="-120"/>
                        </a:rPr>
                        <a:t>分鐘觀察同學的習慣。</a:t>
                      </a:r>
                      <a:endParaRPr lang="en-US" altLang="zh-TW" dirty="0">
                        <a:latin typeface="微軟正黑體" panose="020B0604030504040204" pitchFamily="34" charset="-120"/>
                        <a:ea typeface="微軟正黑體" panose="020B0604030504040204" pitchFamily="34" charset="-12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dirty="0">
                          <a:latin typeface="微軟正黑體" panose="020B0604030504040204" pitchFamily="34" charset="-120"/>
                          <a:ea typeface="微軟正黑體" panose="020B0604030504040204" pitchFamily="34" charset="-120"/>
                        </a:rPr>
                        <a:t>進行突擊檢查，點算及記錄當天每班有攜帶可重用水</a:t>
                      </a:r>
                      <a:r>
                        <a:rPr lang="zh-TW" altLang="en-US" i="0" dirty="0">
                          <a:latin typeface="微軟正黑體" panose="020B0604030504040204" pitchFamily="34" charset="-120"/>
                          <a:ea typeface="微軟正黑體" panose="020B0604030504040204" pitchFamily="34" charset="-120"/>
                        </a:rPr>
                        <a:t>樽</a:t>
                      </a:r>
                      <a:r>
                        <a:rPr lang="zh-TW" altLang="en-US" dirty="0">
                          <a:latin typeface="微軟正黑體" panose="020B0604030504040204" pitchFamily="34" charset="-120"/>
                          <a:ea typeface="微軟正黑體" panose="020B0604030504040204" pitchFamily="34" charset="-120"/>
                        </a:rPr>
                        <a:t>回校的同學數目。</a:t>
                      </a:r>
                      <a:endParaRPr lang="en-HK" altLang="zh-TW" dirty="0">
                        <a:latin typeface="微軟正黑體" panose="020B0604030504040204" pitchFamily="34" charset="-120"/>
                        <a:ea typeface="微軟正黑體" panose="020B0604030504040204" pitchFamily="34" charset="-120"/>
                      </a:endParaRPr>
                    </a:p>
                  </a:txBody>
                  <a:tcPr>
                    <a:solidFill>
                      <a:srgbClr val="DECFB8"/>
                    </a:solidFill>
                  </a:tcPr>
                </a:tc>
                <a:extLst>
                  <a:ext uri="{0D108BD9-81ED-4DB2-BD59-A6C34878D82A}">
                    <a16:rowId xmlns:a16="http://schemas.microsoft.com/office/drawing/2014/main" val="122290304"/>
                  </a:ext>
                </a:extLst>
              </a:tr>
              <a:tr h="811110">
                <a:tc>
                  <a:txBody>
                    <a:bodyPr/>
                    <a:lstStyle/>
                    <a:p>
                      <a:r>
                        <a:rPr lang="en-US" altLang="zh-TW" sz="1800" dirty="0">
                          <a:latin typeface="微軟正黑體" panose="020B0604030504040204" pitchFamily="34" charset="-120"/>
                          <a:ea typeface="微軟正黑體" panose="020B0604030504040204" pitchFamily="34" charset="-120"/>
                        </a:rPr>
                        <a:t>R7</a:t>
                      </a:r>
                      <a:r>
                        <a:rPr lang="en-HK" sz="1800" dirty="0">
                          <a:latin typeface="微軟正黑體" panose="020B0604030504040204" pitchFamily="34" charset="-120"/>
                          <a:ea typeface="微軟正黑體" panose="020B0604030504040204" pitchFamily="34" charset="-120"/>
                        </a:rPr>
                        <a:t>.</a:t>
                      </a:r>
                    </a:p>
                  </a:txBody>
                  <a:tcPr>
                    <a:lnR w="12700" cap="flat" cmpd="sng" algn="ctr">
                      <a:noFill/>
                      <a:prstDash val="solid"/>
                      <a:round/>
                      <a:headEnd type="none" w="med" len="med"/>
                      <a:tailEnd type="none" w="med" len="med"/>
                    </a:lnR>
                  </a:tcPr>
                </a:tc>
                <a:tc>
                  <a:txBody>
                    <a:bodyPr/>
                    <a:lstStyle/>
                    <a:p>
                      <a:r>
                        <a:rPr lang="zh-TW" altLang="en-US" i="0" dirty="0">
                          <a:latin typeface="微軟正黑體" panose="020B0604030504040204" pitchFamily="34" charset="-120"/>
                          <a:ea typeface="微軟正黑體" panose="020B0604030504040204" pitchFamily="34" charset="-120"/>
                        </a:rPr>
                        <a:t>停止購買樽裝水及</a:t>
                      </a:r>
                      <a:r>
                        <a:rPr lang="en-HK" altLang="zh-TW" i="0" dirty="0">
                          <a:latin typeface="微軟正黑體" panose="020B0604030504040204" pitchFamily="34" charset="-120"/>
                          <a:ea typeface="微軟正黑體" panose="020B0604030504040204" pitchFamily="34" charset="-120"/>
                        </a:rPr>
                        <a:t>/</a:t>
                      </a:r>
                      <a:r>
                        <a:rPr lang="zh-TW" altLang="en-US" i="0" dirty="0">
                          <a:latin typeface="微軟正黑體" panose="020B0604030504040204" pitchFamily="34" charset="-120"/>
                          <a:ea typeface="微軟正黑體" panose="020B0604030504040204" pitchFamily="34" charset="-120"/>
                        </a:rPr>
                        <a:t>或飲品。</a:t>
                      </a:r>
                      <a:endParaRPr lang="en-HK" i="0" dirty="0">
                        <a:latin typeface="微軟正黑體" panose="020B0604030504040204" pitchFamily="34" charset="-120"/>
                        <a:ea typeface="微軟正黑體" panose="020B0604030504040204" pitchFamily="34" charset="-120"/>
                      </a:endParaRPr>
                    </a:p>
                  </a:txBody>
                  <a:tcPr>
                    <a:lnL w="12700" cap="flat" cmpd="sng" algn="ctr">
                      <a:noFill/>
                      <a:prstDash val="solid"/>
                      <a:round/>
                      <a:headEnd type="none" w="med" len="med"/>
                      <a:tailEnd type="none" w="med" len="med"/>
                    </a:ln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dirty="0">
                          <a:latin typeface="微軟正黑體" panose="020B0604030504040204" pitchFamily="34" charset="-120"/>
                          <a:ea typeface="微軟正黑體" panose="020B0604030504040204" pitchFamily="34" charset="-120"/>
                        </a:rPr>
                        <a:t>於小息或午膳時段用</a:t>
                      </a:r>
                      <a:r>
                        <a:rPr lang="en-HK" altLang="zh-TW" dirty="0">
                          <a:latin typeface="微軟正黑體" panose="020B0604030504040204" pitchFamily="34" charset="-120"/>
                          <a:ea typeface="微軟正黑體" panose="020B0604030504040204" pitchFamily="34" charset="-120"/>
                        </a:rPr>
                        <a:t>10</a:t>
                      </a:r>
                      <a:r>
                        <a:rPr lang="zh-TW" altLang="en-US" dirty="0">
                          <a:latin typeface="微軟正黑體" panose="020B0604030504040204" pitchFamily="34" charset="-120"/>
                          <a:ea typeface="微軟正黑體" panose="020B0604030504040204" pitchFamily="34" charset="-120"/>
                        </a:rPr>
                        <a:t>分鐘觀察同學的習慣。</a:t>
                      </a:r>
                      <a:endParaRPr lang="en-US" altLang="zh-TW" dirty="0">
                        <a:latin typeface="微軟正黑體" panose="020B0604030504040204" pitchFamily="34" charset="-120"/>
                        <a:ea typeface="微軟正黑體" panose="020B0604030504040204" pitchFamily="34" charset="-12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dirty="0">
                          <a:latin typeface="微軟正黑體" panose="020B0604030504040204" pitchFamily="34" charset="-120"/>
                          <a:ea typeface="微軟正黑體" panose="020B0604030504040204" pitchFamily="34" charset="-120"/>
                        </a:rPr>
                        <a:t>隨機抽選</a:t>
                      </a:r>
                      <a:r>
                        <a:rPr lang="en-HK" altLang="zh-TW" dirty="0">
                          <a:latin typeface="微軟正黑體" panose="020B0604030504040204" pitchFamily="34" charset="-120"/>
                          <a:ea typeface="微軟正黑體" panose="020B0604030504040204" pitchFamily="34" charset="-120"/>
                        </a:rPr>
                        <a:t>5</a:t>
                      </a:r>
                      <a:r>
                        <a:rPr lang="zh-TW" altLang="en-US" dirty="0">
                          <a:latin typeface="微軟正黑體" panose="020B0604030504040204" pitchFamily="34" charset="-120"/>
                          <a:ea typeface="微軟正黑體" panose="020B0604030504040204" pitchFamily="34" charset="-120"/>
                        </a:rPr>
                        <a:t>位同學，檢查他們有否購買樽裝水 </a:t>
                      </a:r>
                      <a:r>
                        <a:rPr lang="en-HK" altLang="zh-TW" dirty="0">
                          <a:latin typeface="微軟正黑體" panose="020B0604030504040204" pitchFamily="34" charset="-120"/>
                          <a:ea typeface="微軟正黑體" panose="020B0604030504040204" pitchFamily="34" charset="-120"/>
                        </a:rPr>
                        <a:t>/ </a:t>
                      </a:r>
                      <a:r>
                        <a:rPr lang="zh-TW" altLang="en-US" dirty="0">
                          <a:latin typeface="微軟正黑體" panose="020B0604030504040204" pitchFamily="34" charset="-120"/>
                          <a:ea typeface="微軟正黑體" panose="020B0604030504040204" pitchFamily="34" charset="-120"/>
                        </a:rPr>
                        <a:t>或飲品。</a:t>
                      </a:r>
                      <a:endParaRPr lang="en-HK" altLang="zh-TW"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3018532850"/>
                  </a:ext>
                </a:extLst>
              </a:tr>
              <a:tr h="811110">
                <a:tc>
                  <a:txBody>
                    <a:bodyPr/>
                    <a:lstStyle/>
                    <a:p>
                      <a:r>
                        <a:rPr lang="en-US" altLang="zh-TW" sz="1800" dirty="0">
                          <a:latin typeface="微軟正黑體" panose="020B0604030504040204" pitchFamily="34" charset="-120"/>
                          <a:ea typeface="微軟正黑體" panose="020B0604030504040204" pitchFamily="34" charset="-120"/>
                        </a:rPr>
                        <a:t>R8</a:t>
                      </a:r>
                      <a:r>
                        <a:rPr lang="en-HK" sz="1800" dirty="0">
                          <a:latin typeface="微軟正黑體" panose="020B0604030504040204" pitchFamily="34" charset="-120"/>
                          <a:ea typeface="微軟正黑體" panose="020B0604030504040204" pitchFamily="34" charset="-120"/>
                        </a:rPr>
                        <a:t>.</a:t>
                      </a:r>
                    </a:p>
                  </a:txBody>
                  <a:tcPr>
                    <a:lnR w="12700" cap="flat" cmpd="sng" algn="ctr">
                      <a:noFill/>
                      <a:prstDash val="solid"/>
                      <a:round/>
                      <a:headEnd type="none" w="med" len="med"/>
                      <a:tailEnd type="none" w="med" len="med"/>
                    </a:lnR>
                    <a:solidFill>
                      <a:srgbClr val="DECFB8"/>
                    </a:solidFill>
                  </a:tcPr>
                </a:tc>
                <a:tc>
                  <a:txBody>
                    <a:bodyPr/>
                    <a:lstStyle/>
                    <a:p>
                      <a:r>
                        <a:rPr lang="zh-TW" altLang="en-US" i="0" dirty="0">
                          <a:latin typeface="微軟正黑體" panose="020B0604030504040204" pitchFamily="34" charset="-120"/>
                          <a:ea typeface="微軟正黑體" panose="020B0604030504040204" pitchFamily="34" charset="-120"/>
                        </a:rPr>
                        <a:t>停用塑膠飲管或在有需要時使用可重用飲管。</a:t>
                      </a:r>
                      <a:endParaRPr lang="en-HK" i="0" dirty="0">
                        <a:latin typeface="微軟正黑體" panose="020B0604030504040204" pitchFamily="34" charset="-120"/>
                        <a:ea typeface="微軟正黑體" panose="020B0604030504040204" pitchFamily="34" charset="-120"/>
                      </a:endParaRPr>
                    </a:p>
                  </a:txBody>
                  <a:tcPr>
                    <a:lnL w="12700" cap="flat" cmpd="sng" algn="ctr">
                      <a:noFill/>
                      <a:prstDash val="solid"/>
                      <a:round/>
                      <a:headEnd type="none" w="med" len="med"/>
                      <a:tailEnd type="none" w="med" len="med"/>
                    </a:lnL>
                    <a:solidFill>
                      <a:srgbClr val="DECFB8"/>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dirty="0">
                          <a:latin typeface="微軟正黑體" panose="020B0604030504040204" pitchFamily="34" charset="-120"/>
                          <a:ea typeface="微軟正黑體" panose="020B0604030504040204" pitchFamily="34" charset="-120"/>
                        </a:rPr>
                        <a:t>於小息或午膳時段用</a:t>
                      </a:r>
                      <a:r>
                        <a:rPr lang="en-HK" altLang="zh-TW" dirty="0">
                          <a:latin typeface="微軟正黑體" panose="020B0604030504040204" pitchFamily="34" charset="-120"/>
                          <a:ea typeface="微軟正黑體" panose="020B0604030504040204" pitchFamily="34" charset="-120"/>
                        </a:rPr>
                        <a:t>10</a:t>
                      </a:r>
                      <a:r>
                        <a:rPr lang="zh-TW" altLang="en-US" dirty="0">
                          <a:latin typeface="微軟正黑體" panose="020B0604030504040204" pitchFamily="34" charset="-120"/>
                          <a:ea typeface="微軟正黑體" panose="020B0604030504040204" pitchFamily="34" charset="-120"/>
                        </a:rPr>
                        <a:t>分鐘觀察同學的習慣。</a:t>
                      </a:r>
                      <a:endParaRPr lang="en-US" altLang="zh-TW"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隨機抽選</a:t>
                      </a:r>
                      <a:r>
                        <a:rPr lang="en-HK" altLang="zh-TW" dirty="0">
                          <a:latin typeface="微軟正黑體" panose="020B0604030504040204" pitchFamily="34" charset="-120"/>
                          <a:ea typeface="微軟正黑體" panose="020B0604030504040204" pitchFamily="34" charset="-120"/>
                        </a:rPr>
                        <a:t>5</a:t>
                      </a:r>
                      <a:r>
                        <a:rPr lang="zh-TW" altLang="en-US" dirty="0">
                          <a:latin typeface="微軟正黑體" panose="020B0604030504040204" pitchFamily="34" charset="-120"/>
                          <a:ea typeface="微軟正黑體" panose="020B0604030504040204" pitchFamily="34" charset="-120"/>
                        </a:rPr>
                        <a:t>位同學，檢查他們有否使用塑膠飲管。</a:t>
                      </a:r>
                      <a:endParaRPr lang="en-HK" dirty="0">
                        <a:latin typeface="微軟正黑體" panose="020B0604030504040204" pitchFamily="34" charset="-120"/>
                        <a:ea typeface="微軟正黑體" panose="020B0604030504040204" pitchFamily="34" charset="-120"/>
                      </a:endParaRPr>
                    </a:p>
                  </a:txBody>
                  <a:tcPr>
                    <a:solidFill>
                      <a:srgbClr val="DECFB8"/>
                    </a:solidFill>
                  </a:tcPr>
                </a:tc>
                <a:extLst>
                  <a:ext uri="{0D108BD9-81ED-4DB2-BD59-A6C34878D82A}">
                    <a16:rowId xmlns:a16="http://schemas.microsoft.com/office/drawing/2014/main" val="962569295"/>
                  </a:ext>
                </a:extLst>
              </a:tr>
              <a:tr h="811110">
                <a:tc>
                  <a:txBody>
                    <a:bodyPr/>
                    <a:lstStyle/>
                    <a:p>
                      <a:r>
                        <a:rPr lang="en-US" altLang="zh-TW" sz="1800" dirty="0">
                          <a:latin typeface="微軟正黑體" panose="020B0604030504040204" pitchFamily="34" charset="-120"/>
                          <a:ea typeface="微軟正黑體" panose="020B0604030504040204" pitchFamily="34" charset="-120"/>
                        </a:rPr>
                        <a:t>R9</a:t>
                      </a:r>
                      <a:r>
                        <a:rPr lang="en-HK" sz="1800" dirty="0">
                          <a:latin typeface="微軟正黑體" panose="020B0604030504040204" pitchFamily="34" charset="-120"/>
                          <a:ea typeface="微軟正黑體" panose="020B0604030504040204" pitchFamily="34" charset="-120"/>
                        </a:rPr>
                        <a:t>.</a:t>
                      </a:r>
                    </a:p>
                  </a:txBody>
                  <a:tcPr>
                    <a:lnR w="12700" cap="flat" cmpd="sng" algn="ctr">
                      <a:noFill/>
                      <a:prstDash val="solid"/>
                      <a:round/>
                      <a:headEnd type="none" w="med" len="med"/>
                      <a:tailEnd type="none" w="med" len="med"/>
                    </a:lnR>
                  </a:tcPr>
                </a:tc>
                <a:tc>
                  <a:txBody>
                    <a:bodyPr/>
                    <a:lstStyle/>
                    <a:p>
                      <a:r>
                        <a:rPr lang="zh-TW" altLang="en-US" i="0" dirty="0">
                          <a:latin typeface="微軟正黑體" panose="020B0604030504040204" pitchFamily="34" charset="-120"/>
                          <a:ea typeface="微軟正黑體" panose="020B0604030504040204" pitchFamily="34" charset="-120"/>
                        </a:rPr>
                        <a:t>在學校使用可重用的飯盒、杯子、碗和餐具（如湯匙 、叉等）。</a:t>
                      </a:r>
                      <a:endParaRPr lang="en-HK" i="0" dirty="0">
                        <a:latin typeface="微軟正黑體" panose="020B0604030504040204" pitchFamily="34" charset="-120"/>
                        <a:ea typeface="微軟正黑體" panose="020B0604030504040204" pitchFamily="34" charset="-120"/>
                      </a:endParaRPr>
                    </a:p>
                  </a:txBody>
                  <a:tcPr>
                    <a:lnL w="12700" cap="flat" cmpd="sng" algn="ctr">
                      <a:noFill/>
                      <a:prstDash val="solid"/>
                      <a:round/>
                      <a:headEnd type="none" w="med" len="med"/>
                      <a:tailEnd type="none" w="med" len="med"/>
                    </a:ln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dirty="0">
                          <a:latin typeface="微軟正黑體" panose="020B0604030504040204" pitchFamily="34" charset="-120"/>
                          <a:ea typeface="微軟正黑體" panose="020B0604030504040204" pitchFamily="34" charset="-120"/>
                        </a:rPr>
                        <a:t>於午膳時段用</a:t>
                      </a:r>
                      <a:r>
                        <a:rPr lang="en-HK" altLang="zh-TW" dirty="0">
                          <a:latin typeface="微軟正黑體" panose="020B0604030504040204" pitchFamily="34" charset="-120"/>
                          <a:ea typeface="微軟正黑體" panose="020B0604030504040204" pitchFamily="34" charset="-120"/>
                        </a:rPr>
                        <a:t>10</a:t>
                      </a:r>
                      <a:r>
                        <a:rPr lang="zh-TW" altLang="en-US" dirty="0">
                          <a:latin typeface="微軟正黑體" panose="020B0604030504040204" pitchFamily="34" charset="-120"/>
                          <a:ea typeface="微軟正黑體" panose="020B0604030504040204" pitchFamily="34" charset="-120"/>
                        </a:rPr>
                        <a:t>分鐘觀察同學的習慣。</a:t>
                      </a:r>
                      <a:endParaRPr lang="en-HK" altLang="zh-TW" dirty="0">
                        <a:latin typeface="微軟正黑體" panose="020B0604030504040204" pitchFamily="34" charset="-120"/>
                        <a:ea typeface="微軟正黑體" panose="020B0604030504040204" pitchFamily="34" charset="-12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dirty="0">
                          <a:latin typeface="微軟正黑體" panose="020B0604030504040204" pitchFamily="34" charset="-120"/>
                          <a:ea typeface="微軟正黑體" panose="020B0604030504040204" pitchFamily="34" charset="-120"/>
                        </a:rPr>
                        <a:t>進行突擊檢查，點算及記錄當天每班有攜帶可重用</a:t>
                      </a:r>
                      <a:r>
                        <a:rPr lang="zh-TW" altLang="en-US" i="0" dirty="0">
                          <a:latin typeface="微軟正黑體" panose="020B0604030504040204" pitchFamily="34" charset="-120"/>
                          <a:ea typeface="微軟正黑體" panose="020B0604030504040204" pitchFamily="34" charset="-120"/>
                        </a:rPr>
                        <a:t>餐具</a:t>
                      </a:r>
                      <a:r>
                        <a:rPr lang="zh-TW" altLang="en-US" dirty="0">
                          <a:latin typeface="微軟正黑體" panose="020B0604030504040204" pitchFamily="34" charset="-120"/>
                          <a:ea typeface="微軟正黑體" panose="020B0604030504040204" pitchFamily="34" charset="-120"/>
                        </a:rPr>
                        <a:t>回校的同學數目。</a:t>
                      </a:r>
                      <a:endParaRPr lang="en-HK" altLang="zh-TW"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3750108832"/>
                  </a:ext>
                </a:extLst>
              </a:tr>
            </a:tbl>
          </a:graphicData>
        </a:graphic>
      </p:graphicFrame>
      <p:pic>
        <p:nvPicPr>
          <p:cNvPr id="11" name="圖片 10">
            <a:extLst>
              <a:ext uri="{FF2B5EF4-FFF2-40B4-BE49-F238E27FC236}">
                <a16:creationId xmlns:a16="http://schemas.microsoft.com/office/drawing/2014/main" id="{6625976F-7300-C961-9B76-6A5899819B34}"/>
              </a:ext>
            </a:extLst>
          </p:cNvPr>
          <p:cNvPicPr>
            <a:picLocks noChangeAspect="1"/>
          </p:cNvPicPr>
          <p:nvPr/>
        </p:nvPicPr>
        <p:blipFill>
          <a:blip r:embed="rId2"/>
          <a:stretch>
            <a:fillRect/>
          </a:stretch>
        </p:blipFill>
        <p:spPr>
          <a:xfrm>
            <a:off x="10382062" y="291750"/>
            <a:ext cx="1042506" cy="1292464"/>
          </a:xfrm>
          <a:prstGeom prst="rect">
            <a:avLst/>
          </a:prstGeom>
        </p:spPr>
      </p:pic>
      <p:grpSp>
        <p:nvGrpSpPr>
          <p:cNvPr id="12" name="群組 11">
            <a:extLst>
              <a:ext uri="{FF2B5EF4-FFF2-40B4-BE49-F238E27FC236}">
                <a16:creationId xmlns:a16="http://schemas.microsoft.com/office/drawing/2014/main" id="{7B7BE03A-F7AB-F838-7ECE-A37B827064F6}"/>
              </a:ext>
            </a:extLst>
          </p:cNvPr>
          <p:cNvGrpSpPr/>
          <p:nvPr/>
        </p:nvGrpSpPr>
        <p:grpSpPr>
          <a:xfrm>
            <a:off x="315474" y="516629"/>
            <a:ext cx="8692847" cy="1047538"/>
            <a:chOff x="315474" y="516629"/>
            <a:chExt cx="8692847" cy="1047538"/>
          </a:xfrm>
        </p:grpSpPr>
        <p:sp>
          <p:nvSpPr>
            <p:cNvPr id="13" name="矩形: 圓角 12">
              <a:extLst>
                <a:ext uri="{FF2B5EF4-FFF2-40B4-BE49-F238E27FC236}">
                  <a16:creationId xmlns:a16="http://schemas.microsoft.com/office/drawing/2014/main" id="{EEDFA8CE-3E3C-32F0-60FF-8C50B99C0F56}"/>
                </a:ext>
              </a:extLst>
            </p:cNvPr>
            <p:cNvSpPr/>
            <p:nvPr/>
          </p:nvSpPr>
          <p:spPr>
            <a:xfrm>
              <a:off x="315474" y="516629"/>
              <a:ext cx="8692847" cy="1047538"/>
            </a:xfrm>
            <a:prstGeom prst="roundRect">
              <a:avLst>
                <a:gd name="adj" fmla="val 50000"/>
              </a:avLst>
            </a:prstGeom>
            <a:solidFill>
              <a:srgbClr val="412B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dirty="0"/>
            </a:p>
          </p:txBody>
        </p:sp>
        <p:sp>
          <p:nvSpPr>
            <p:cNvPr id="14" name="文字方塊 13">
              <a:extLst>
                <a:ext uri="{FF2B5EF4-FFF2-40B4-BE49-F238E27FC236}">
                  <a16:creationId xmlns:a16="http://schemas.microsoft.com/office/drawing/2014/main" id="{ADA1C0A8-E9CC-BF06-350F-A3258C8AA758}"/>
                </a:ext>
              </a:extLst>
            </p:cNvPr>
            <p:cNvSpPr txBox="1"/>
            <p:nvPr/>
          </p:nvSpPr>
          <p:spPr>
            <a:xfrm>
              <a:off x="470480" y="619777"/>
              <a:ext cx="7820474" cy="769441"/>
            </a:xfrm>
            <a:prstGeom prst="rect">
              <a:avLst/>
            </a:prstGeom>
            <a:noFill/>
          </p:spPr>
          <p:txBody>
            <a:bodyPr wrap="none" rtlCol="0">
              <a:spAutoFit/>
            </a:bodyPr>
            <a:lstStyle/>
            <a:p>
              <a:pPr algn="ctr"/>
              <a:r>
                <a:rPr lang="zh-TW" altLang="en-US" sz="4400" b="1" spc="1013" baseline="0" dirty="0">
                  <a:ln/>
                  <a:solidFill>
                    <a:srgbClr val="FFFFFF"/>
                  </a:solidFill>
                  <a:latin typeface="微軟正黑體"/>
                  <a:ea typeface="微軟正黑體"/>
                  <a:sym typeface="微軟正黑體"/>
                  <a:rtl val="0"/>
                </a:rPr>
                <a:t>避免和減少廢物</a:t>
              </a:r>
              <a:r>
                <a:rPr lang="zh-TW" altLang="en-US" sz="4400" b="1" spc="1013" dirty="0">
                  <a:ln/>
                  <a:solidFill>
                    <a:srgbClr val="FFFFFF"/>
                  </a:solidFill>
                  <a:latin typeface="微軟正黑體"/>
                  <a:ea typeface="微軟正黑體"/>
                  <a:sym typeface="微軟正黑體"/>
                  <a:rtl val="0"/>
                </a:rPr>
                <a:t>（塑膠）</a:t>
              </a:r>
              <a:endParaRPr lang="zh-TW" altLang="en-US" sz="4400" b="1" spc="1013" baseline="0" dirty="0">
                <a:ln/>
                <a:solidFill>
                  <a:srgbClr val="FFFFFF"/>
                </a:solidFill>
                <a:latin typeface="微軟正黑體"/>
                <a:ea typeface="微軟正黑體"/>
                <a:sym typeface="微軟正黑體"/>
                <a:rtl val="0"/>
              </a:endParaRPr>
            </a:p>
          </p:txBody>
        </p:sp>
        <p:pic>
          <p:nvPicPr>
            <p:cNvPr id="15" name="圖片 14">
              <a:extLst>
                <a:ext uri="{FF2B5EF4-FFF2-40B4-BE49-F238E27FC236}">
                  <a16:creationId xmlns:a16="http://schemas.microsoft.com/office/drawing/2014/main" id="{42742624-2871-EF9A-BE75-7789C8FC24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2259" y="516630"/>
              <a:ext cx="1046062" cy="1047537"/>
            </a:xfrm>
            <a:prstGeom prst="rect">
              <a:avLst/>
            </a:prstGeom>
          </p:spPr>
        </p:pic>
      </p:grpSp>
    </p:spTree>
    <p:extLst>
      <p:ext uri="{BB962C8B-B14F-4D97-AF65-F5344CB8AC3E}">
        <p14:creationId xmlns:p14="http://schemas.microsoft.com/office/powerpoint/2010/main" val="38290092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7">
            <a:extLst>
              <a:ext uri="{FF2B5EF4-FFF2-40B4-BE49-F238E27FC236}">
                <a16:creationId xmlns:a16="http://schemas.microsoft.com/office/drawing/2014/main" id="{169A25D6-3885-CD45-A765-898A782D481B}"/>
              </a:ext>
            </a:extLst>
          </p:cNvPr>
          <p:cNvGraphicFramePr>
            <a:graphicFrameLocks noGrp="1"/>
          </p:cNvGraphicFramePr>
          <p:nvPr>
            <p:ph idx="1"/>
            <p:extLst>
              <p:ext uri="{D42A27DB-BD31-4B8C-83A1-F6EECF244321}">
                <p14:modId xmlns:p14="http://schemas.microsoft.com/office/powerpoint/2010/main" val="70093691"/>
              </p:ext>
            </p:extLst>
          </p:nvPr>
        </p:nvGraphicFramePr>
        <p:xfrm>
          <a:off x="486360" y="1789088"/>
          <a:ext cx="11371344" cy="4792626"/>
        </p:xfrm>
        <a:graphic>
          <a:graphicData uri="http://schemas.openxmlformats.org/drawingml/2006/table">
            <a:tbl>
              <a:tblPr firstRow="1" bandRow="1">
                <a:tableStyleId>{5940675A-B579-460E-94D1-54222C63F5DA}</a:tableStyleId>
              </a:tblPr>
              <a:tblGrid>
                <a:gridCol w="693511">
                  <a:extLst>
                    <a:ext uri="{9D8B030D-6E8A-4147-A177-3AD203B41FA5}">
                      <a16:colId xmlns:a16="http://schemas.microsoft.com/office/drawing/2014/main" val="650940177"/>
                    </a:ext>
                  </a:extLst>
                </a:gridCol>
                <a:gridCol w="4336026">
                  <a:extLst>
                    <a:ext uri="{9D8B030D-6E8A-4147-A177-3AD203B41FA5}">
                      <a16:colId xmlns:a16="http://schemas.microsoft.com/office/drawing/2014/main" val="1027800388"/>
                    </a:ext>
                  </a:extLst>
                </a:gridCol>
                <a:gridCol w="6341807">
                  <a:extLst>
                    <a:ext uri="{9D8B030D-6E8A-4147-A177-3AD203B41FA5}">
                      <a16:colId xmlns:a16="http://schemas.microsoft.com/office/drawing/2014/main" val="3929358775"/>
                    </a:ext>
                  </a:extLst>
                </a:gridCol>
              </a:tblGrid>
              <a:tr h="364385">
                <a:tc gridSpan="2">
                  <a:txBody>
                    <a:bodyPr/>
                    <a:lstStyle/>
                    <a:p>
                      <a:pPr algn="ctr"/>
                      <a:r>
                        <a:rPr lang="zh-TW" altLang="en-US" sz="2000" b="1" dirty="0">
                          <a:latin typeface="微軟正黑體" panose="020B0604030504040204" pitchFamily="34" charset="-120"/>
                          <a:ea typeface="微軟正黑體" panose="020B0604030504040204" pitchFamily="34" charset="-120"/>
                        </a:rPr>
                        <a:t>可行措施</a:t>
                      </a:r>
                      <a:endParaRPr lang="en-HK" sz="2000" b="1" dirty="0">
                        <a:latin typeface="微軟正黑體" panose="020B0604030504040204" pitchFamily="34" charset="-120"/>
                        <a:ea typeface="微軟正黑體" panose="020B0604030504040204" pitchFamily="34" charset="-120"/>
                      </a:endParaRPr>
                    </a:p>
                  </a:txBody>
                  <a:tcPr>
                    <a:solidFill>
                      <a:srgbClr val="B4E41C"/>
                    </a:solidFill>
                  </a:tcPr>
                </a:tc>
                <a:tc hMerge="1">
                  <a:txBody>
                    <a:bodyPr/>
                    <a:lstStyle/>
                    <a:p>
                      <a:endParaRPr dirty="0"/>
                    </a:p>
                  </a:txBody>
                  <a:tcPr>
                    <a:solidFill>
                      <a:srgbClr val="FFC247"/>
                    </a:solidFill>
                  </a:tcPr>
                </a:tc>
                <a:tc>
                  <a:txBody>
                    <a:bodyPr/>
                    <a:lstStyle/>
                    <a:p>
                      <a:pPr algn="ctr"/>
                      <a:r>
                        <a:rPr lang="zh-TW" altLang="en-US" sz="2000" b="1" dirty="0">
                          <a:latin typeface="微軟正黑體" panose="020B0604030504040204" pitchFamily="34" charset="-120"/>
                          <a:ea typeface="微軟正黑體" panose="020B0604030504040204" pitchFamily="34" charset="-120"/>
                        </a:rPr>
                        <a:t>檢視方法（例子）</a:t>
                      </a:r>
                      <a:endParaRPr lang="en-HK" sz="2000" b="1" dirty="0">
                        <a:latin typeface="微軟正黑體" panose="020B0604030504040204" pitchFamily="34" charset="-120"/>
                        <a:ea typeface="微軟正黑體" panose="020B0604030504040204" pitchFamily="34" charset="-120"/>
                      </a:endParaRPr>
                    </a:p>
                  </a:txBody>
                  <a:tcPr>
                    <a:solidFill>
                      <a:srgbClr val="B4E41C"/>
                    </a:solidFill>
                  </a:tcPr>
                </a:tc>
                <a:extLst>
                  <a:ext uri="{0D108BD9-81ED-4DB2-BD59-A6C34878D82A}">
                    <a16:rowId xmlns:a16="http://schemas.microsoft.com/office/drawing/2014/main" val="2742464930"/>
                  </a:ext>
                </a:extLst>
              </a:tr>
              <a:tr h="459549">
                <a:tc>
                  <a:txBody>
                    <a:bodyPr/>
                    <a:lstStyle/>
                    <a:p>
                      <a:pPr marL="0" indent="0">
                        <a:buFont typeface="Arial" panose="020B0604020202020204" pitchFamily="34" charset="0"/>
                        <a:buNone/>
                      </a:pPr>
                      <a:r>
                        <a:rPr lang="en-US" altLang="zh-TW" sz="1800" i="0" dirty="0">
                          <a:latin typeface="微軟正黑體" panose="020B0604030504040204" pitchFamily="34" charset="-120"/>
                          <a:ea typeface="微軟正黑體" panose="020B0604030504040204" pitchFamily="34" charset="-120"/>
                        </a:rPr>
                        <a:t>R10.</a:t>
                      </a:r>
                      <a:endParaRPr lang="en-HK" sz="1800" i="0" dirty="0">
                        <a:latin typeface="微軟正黑體" panose="020B0604030504040204" pitchFamily="34" charset="-120"/>
                        <a:ea typeface="微軟正黑體" panose="020B0604030504040204" pitchFamily="34" charset="-120"/>
                      </a:endParaRPr>
                    </a:p>
                  </a:txBody>
                  <a:tcPr>
                    <a:lnR w="12700" cap="flat" cmpd="sng" algn="ctr">
                      <a:noFill/>
                      <a:prstDash val="solid"/>
                      <a:round/>
                      <a:headEnd type="none" w="med" len="med"/>
                      <a:tailEnd type="none" w="med" len="med"/>
                    </a:lnR>
                    <a:solidFill>
                      <a:srgbClr val="EAF6BC"/>
                    </a:solidFill>
                  </a:tcPr>
                </a:tc>
                <a:tc>
                  <a:txBody>
                    <a:bodyPr/>
                    <a:lstStyle/>
                    <a:p>
                      <a:r>
                        <a:rPr lang="zh-TW" altLang="en-US" i="0" dirty="0">
                          <a:latin typeface="微軟正黑體" panose="020B0604030504040204" pitchFamily="34" charset="-120"/>
                          <a:ea typeface="微軟正黑體" panose="020B0604030504040204" pitchFamily="34" charset="-120"/>
                        </a:rPr>
                        <a:t>重用文件夾。</a:t>
                      </a:r>
                      <a:endParaRPr lang="en-HK" i="0" dirty="0">
                        <a:latin typeface="微軟正黑體" panose="020B0604030504040204" pitchFamily="34" charset="-120"/>
                        <a:ea typeface="微軟正黑體" panose="020B0604030504040204" pitchFamily="34" charset="-120"/>
                      </a:endParaRPr>
                    </a:p>
                  </a:txBody>
                  <a:tcPr>
                    <a:lnL w="12700" cap="flat" cmpd="sng" algn="ctr">
                      <a:noFill/>
                      <a:prstDash val="solid"/>
                      <a:round/>
                      <a:headEnd type="none" w="med" len="med"/>
                      <a:tailEnd type="none" w="med" len="med"/>
                    </a:lnL>
                    <a:solidFill>
                      <a:srgbClr val="EAF6BC"/>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dirty="0">
                          <a:latin typeface="微軟正黑體" panose="020B0604030504040204" pitchFamily="34" charset="-120"/>
                          <a:ea typeface="微軟正黑體" panose="020B0604030504040204" pitchFamily="34" charset="-120"/>
                        </a:rPr>
                        <a:t>於小息或午膳時段用</a:t>
                      </a:r>
                      <a:r>
                        <a:rPr lang="en-HK" altLang="zh-TW" dirty="0">
                          <a:latin typeface="微軟正黑體" panose="020B0604030504040204" pitchFamily="34" charset="-120"/>
                          <a:ea typeface="微軟正黑體" panose="020B0604030504040204" pitchFamily="34" charset="-120"/>
                        </a:rPr>
                        <a:t>10</a:t>
                      </a:r>
                      <a:r>
                        <a:rPr lang="zh-TW" altLang="en-US" dirty="0">
                          <a:latin typeface="微軟正黑體" panose="020B0604030504040204" pitchFamily="34" charset="-120"/>
                          <a:ea typeface="微軟正黑體" panose="020B0604030504040204" pitchFamily="34" charset="-120"/>
                        </a:rPr>
                        <a:t>分鐘觀察同學的習慣。</a:t>
                      </a:r>
                      <a:endParaRPr lang="en-HK" altLang="zh-TW" dirty="0">
                        <a:latin typeface="微軟正黑體" panose="020B0604030504040204" pitchFamily="34" charset="-120"/>
                        <a:ea typeface="微軟正黑體" panose="020B0604030504040204" pitchFamily="34" charset="-120"/>
                      </a:endParaRPr>
                    </a:p>
                  </a:txBody>
                  <a:tcPr>
                    <a:solidFill>
                      <a:srgbClr val="EAF6BC"/>
                    </a:solidFill>
                  </a:tcPr>
                </a:tc>
                <a:extLst>
                  <a:ext uri="{0D108BD9-81ED-4DB2-BD59-A6C34878D82A}">
                    <a16:rowId xmlns:a16="http://schemas.microsoft.com/office/drawing/2014/main" val="122290304"/>
                  </a:ext>
                </a:extLst>
              </a:tr>
              <a:tr h="811110">
                <a:tc>
                  <a:txBody>
                    <a:bodyPr/>
                    <a:lstStyle/>
                    <a:p>
                      <a:r>
                        <a:rPr lang="en-US" altLang="zh-TW" sz="1800" dirty="0">
                          <a:latin typeface="微軟正黑體" panose="020B0604030504040204" pitchFamily="34" charset="-120"/>
                          <a:ea typeface="微軟正黑體" panose="020B0604030504040204" pitchFamily="34" charset="-120"/>
                        </a:rPr>
                        <a:t>R11.</a:t>
                      </a:r>
                      <a:endParaRPr lang="en-HK" sz="1800" dirty="0">
                        <a:latin typeface="微軟正黑體" panose="020B0604030504040204" pitchFamily="34" charset="-120"/>
                        <a:ea typeface="微軟正黑體" panose="020B0604030504040204" pitchFamily="34" charset="-120"/>
                      </a:endParaRPr>
                    </a:p>
                  </a:txBody>
                  <a:tcPr>
                    <a:lnR w="12700" cap="flat" cmpd="sng" algn="ctr">
                      <a:noFill/>
                      <a:prstDash val="solid"/>
                      <a:round/>
                      <a:headEnd type="none" w="med" len="med"/>
                      <a:tailEnd type="none" w="med" len="med"/>
                    </a:lnR>
                  </a:tcPr>
                </a:tc>
                <a:tc>
                  <a:txBody>
                    <a:bodyPr/>
                    <a:lstStyle/>
                    <a:p>
                      <a:r>
                        <a:rPr lang="zh-TW" altLang="en-US" i="0" dirty="0">
                          <a:latin typeface="微軟正黑體" panose="020B0604030504040204" pitchFamily="34" charset="-120"/>
                          <a:ea typeface="微軟正黑體" panose="020B0604030504040204" pitchFamily="34" charset="-120"/>
                        </a:rPr>
                        <a:t>在學校活動中（如派對、運動會、野餐、戶外活動、嘉年華會或開放日等），使用可回收物品製作裝飾物。</a:t>
                      </a:r>
                      <a:endParaRPr lang="en-HK" i="0" dirty="0">
                        <a:latin typeface="微軟正黑體" panose="020B0604030504040204" pitchFamily="34" charset="-120"/>
                        <a:ea typeface="微軟正黑體" panose="020B0604030504040204" pitchFamily="34" charset="-120"/>
                      </a:endParaRPr>
                    </a:p>
                  </a:txBody>
                  <a:tcPr>
                    <a:lnL w="12700" cap="flat" cmpd="sng" algn="ctr">
                      <a:noFill/>
                      <a:prstDash val="solid"/>
                      <a:round/>
                      <a:headEnd type="none" w="med" len="med"/>
                      <a:tailEnd type="none" w="med" len="med"/>
                    </a:ln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dirty="0">
                          <a:latin typeface="微軟正黑體" panose="020B0604030504040204" pitchFamily="34" charset="-120"/>
                          <a:ea typeface="微軟正黑體" panose="020B0604030504040204" pitchFamily="34" charset="-120"/>
                        </a:rPr>
                        <a:t>於學校活動觀察同學 </a:t>
                      </a:r>
                      <a:r>
                        <a:rPr lang="en-HK" altLang="zh-TW" dirty="0">
                          <a:latin typeface="微軟正黑體" panose="020B0604030504040204" pitchFamily="34" charset="-120"/>
                          <a:ea typeface="微軟正黑體" panose="020B0604030504040204" pitchFamily="34" charset="-120"/>
                        </a:rPr>
                        <a:t>/ </a:t>
                      </a:r>
                      <a:r>
                        <a:rPr lang="zh-TW" altLang="en-US" dirty="0">
                          <a:latin typeface="微軟正黑體" panose="020B0604030504040204" pitchFamily="34" charset="-120"/>
                          <a:ea typeface="微軟正黑體" panose="020B0604030504040204" pitchFamily="34" charset="-120"/>
                        </a:rPr>
                        <a:t>各課室內的裝飾物。</a:t>
                      </a:r>
                      <a:endParaRPr lang="en-HK" altLang="zh-TW"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3018532850"/>
                  </a:ext>
                </a:extLst>
              </a:tr>
              <a:tr h="462117">
                <a:tc>
                  <a:txBody>
                    <a:bodyPr/>
                    <a:lstStyle/>
                    <a:p>
                      <a:r>
                        <a:rPr lang="en-US" altLang="zh-TW" sz="1800" dirty="0">
                          <a:latin typeface="微軟正黑體" panose="020B0604030504040204" pitchFamily="34" charset="-120"/>
                          <a:ea typeface="微軟正黑體" panose="020B0604030504040204" pitchFamily="34" charset="-120"/>
                        </a:rPr>
                        <a:t>R12</a:t>
                      </a:r>
                      <a:r>
                        <a:rPr lang="en-HK" sz="1800" dirty="0">
                          <a:latin typeface="微軟正黑體" panose="020B0604030504040204" pitchFamily="34" charset="-120"/>
                          <a:ea typeface="微軟正黑體" panose="020B0604030504040204" pitchFamily="34" charset="-120"/>
                        </a:rPr>
                        <a:t>.</a:t>
                      </a:r>
                    </a:p>
                  </a:txBody>
                  <a:tcPr>
                    <a:lnR w="12700" cap="flat" cmpd="sng" algn="ctr">
                      <a:noFill/>
                      <a:prstDash val="solid"/>
                      <a:round/>
                      <a:headEnd type="none" w="med" len="med"/>
                      <a:tailEnd type="none" w="med" len="med"/>
                    </a:lnR>
                    <a:solidFill>
                      <a:srgbClr val="EAF6BC"/>
                    </a:solidFill>
                  </a:tcPr>
                </a:tc>
                <a:tc>
                  <a:txBody>
                    <a:bodyPr/>
                    <a:lstStyle/>
                    <a:p>
                      <a:r>
                        <a:rPr lang="zh-TW" altLang="en-US" i="0" dirty="0">
                          <a:latin typeface="微軟正黑體" panose="020B0604030504040204" pitchFamily="34" charset="-120"/>
                          <a:ea typeface="微軟正黑體" panose="020B0604030504040204" pitchFamily="34" charset="-120"/>
                        </a:rPr>
                        <a:t>收集已用完的打印機墨盒，並作回收。</a:t>
                      </a:r>
                      <a:endParaRPr lang="en-HK" i="0" dirty="0">
                        <a:latin typeface="微軟正黑體" panose="020B0604030504040204" pitchFamily="34" charset="-120"/>
                        <a:ea typeface="微軟正黑體" panose="020B0604030504040204" pitchFamily="34" charset="-120"/>
                      </a:endParaRPr>
                    </a:p>
                  </a:txBody>
                  <a:tcPr>
                    <a:lnL w="12700" cap="flat" cmpd="sng" algn="ctr">
                      <a:noFill/>
                      <a:prstDash val="solid"/>
                      <a:round/>
                      <a:headEnd type="none" w="med" len="med"/>
                      <a:tailEnd type="none" w="med" len="med"/>
                    </a:lnL>
                    <a:solidFill>
                      <a:srgbClr val="EAF6BC"/>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dirty="0">
                          <a:latin typeface="微軟正黑體" panose="020B0604030504040204" pitchFamily="34" charset="-120"/>
                          <a:ea typeface="微軟正黑體" panose="020B0604030504040204" pitchFamily="34" charset="-120"/>
                        </a:rPr>
                        <a:t>於小息或午膳時段檢查打印機墨盒回收箱。</a:t>
                      </a:r>
                      <a:endParaRPr lang="en-HK" altLang="zh-TW" dirty="0">
                        <a:latin typeface="微軟正黑體" panose="020B0604030504040204" pitchFamily="34" charset="-120"/>
                        <a:ea typeface="微軟正黑體" panose="020B0604030504040204" pitchFamily="34" charset="-120"/>
                      </a:endParaRPr>
                    </a:p>
                  </a:txBody>
                  <a:tcPr>
                    <a:solidFill>
                      <a:srgbClr val="EAF6BC"/>
                    </a:solidFill>
                  </a:tcPr>
                </a:tc>
                <a:extLst>
                  <a:ext uri="{0D108BD9-81ED-4DB2-BD59-A6C34878D82A}">
                    <a16:rowId xmlns:a16="http://schemas.microsoft.com/office/drawing/2014/main" val="962569295"/>
                  </a:ext>
                </a:extLst>
              </a:tr>
              <a:tr h="811110">
                <a:tc>
                  <a:txBody>
                    <a:bodyPr/>
                    <a:lstStyle/>
                    <a:p>
                      <a:r>
                        <a:rPr lang="en-US" altLang="zh-TW" sz="1800" dirty="0">
                          <a:latin typeface="微軟正黑體" panose="020B0604030504040204" pitchFamily="34" charset="-120"/>
                          <a:ea typeface="微軟正黑體" panose="020B0604030504040204" pitchFamily="34" charset="-120"/>
                        </a:rPr>
                        <a:t>R13</a:t>
                      </a:r>
                      <a:r>
                        <a:rPr lang="en-HK" sz="1800" dirty="0">
                          <a:latin typeface="微軟正黑體" panose="020B0604030504040204" pitchFamily="34" charset="-120"/>
                          <a:ea typeface="微軟正黑體" panose="020B0604030504040204" pitchFamily="34" charset="-120"/>
                        </a:rPr>
                        <a:t>.</a:t>
                      </a:r>
                    </a:p>
                  </a:txBody>
                  <a:tcPr>
                    <a:lnR w="12700" cap="flat" cmpd="sng" algn="ctr">
                      <a:noFill/>
                      <a:prstDash val="solid"/>
                      <a:round/>
                      <a:headEnd type="none" w="med" len="med"/>
                      <a:tailEnd type="none" w="med" len="med"/>
                    </a:lnR>
                  </a:tcPr>
                </a:tc>
                <a:tc>
                  <a:txBody>
                    <a:bodyPr/>
                    <a:lstStyle/>
                    <a:p>
                      <a:r>
                        <a:rPr lang="zh-TW" altLang="en-US" i="0" dirty="0">
                          <a:latin typeface="微軟正黑體" panose="020B0604030504040204" pitchFamily="34" charset="-120"/>
                          <a:ea typeface="微軟正黑體" panose="020B0604030504040204" pitchFamily="34" charset="-120"/>
                        </a:rPr>
                        <a:t>實踐乾淨回收。</a:t>
                      </a:r>
                      <a:endParaRPr lang="en-HK" altLang="zh-TW" i="0" dirty="0">
                        <a:latin typeface="微軟正黑體" panose="020B0604030504040204" pitchFamily="34" charset="-120"/>
                        <a:ea typeface="微軟正黑體" panose="020B0604030504040204" pitchFamily="34" charset="-120"/>
                      </a:endParaRPr>
                    </a:p>
                    <a:p>
                      <a:endParaRPr lang="en-HK" altLang="zh-TW" i="0" dirty="0">
                        <a:latin typeface="微軟正黑體" panose="020B0604030504040204" pitchFamily="34" charset="-120"/>
                        <a:ea typeface="微軟正黑體" panose="020B0604030504040204" pitchFamily="34" charset="-120"/>
                      </a:endParaRPr>
                    </a:p>
                    <a:p>
                      <a:r>
                        <a:rPr lang="zh-TW" altLang="en-US" i="1" dirty="0">
                          <a:latin typeface="微軟正黑體" panose="020B0604030504040204" pitchFamily="34" charset="-120"/>
                          <a:ea typeface="微軟正黑體" panose="020B0604030504040204" pitchFamily="34" charset="-120"/>
                        </a:rPr>
                        <a:t>小貼士：</a:t>
                      </a:r>
                      <a:endParaRPr lang="en-HK" altLang="zh-TW" i="1"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i="1" dirty="0">
                          <a:latin typeface="微軟正黑體" panose="020B0604030504040204" pitchFamily="34" charset="-120"/>
                          <a:ea typeface="微軟正黑體" panose="020B0604030504040204" pitchFamily="34" charset="-120"/>
                        </a:rPr>
                        <a:t>回收物（金屬罐、塑膠和紙包飲品盒）需先清洗乾淨及除去雜質，才可放入適的的回收箱。</a:t>
                      </a:r>
                      <a:endParaRPr lang="en-HK" altLang="zh-TW" i="1"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i="1" dirty="0">
                          <a:latin typeface="微軟正黑體" panose="020B0604030504040204" pitchFamily="34" charset="-120"/>
                          <a:ea typeface="微軟正黑體" panose="020B0604030504040204" pitchFamily="34" charset="-120"/>
                        </a:rPr>
                        <a:t>廢紙需要先除去釘書釘及膠紙，才可放入廢紙回收箱。</a:t>
                      </a:r>
                      <a:endParaRPr lang="en-US" altLang="zh-TW" i="1"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HK" i="1" dirty="0">
                        <a:latin typeface="微軟正黑體" panose="020B0604030504040204" pitchFamily="34" charset="-120"/>
                        <a:ea typeface="微軟正黑體" panose="020B0604030504040204" pitchFamily="34" charset="-120"/>
                      </a:endParaRPr>
                    </a:p>
                  </a:txBody>
                  <a:tcPr>
                    <a:lnL w="12700" cap="flat" cmpd="sng" algn="ctr">
                      <a:noFill/>
                      <a:prstDash val="solid"/>
                      <a:round/>
                      <a:headEnd type="none" w="med" len="med"/>
                      <a:tailEnd type="none" w="med" len="med"/>
                    </a:ln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dirty="0">
                          <a:latin typeface="微軟正黑體" panose="020B0604030504040204" pitchFamily="34" charset="-120"/>
                          <a:ea typeface="微軟正黑體" panose="020B0604030504040204" pitchFamily="34" charset="-120"/>
                        </a:rPr>
                        <a:t>於小息或午膳時段用</a:t>
                      </a:r>
                      <a:r>
                        <a:rPr lang="en-HK" altLang="zh-TW" dirty="0">
                          <a:latin typeface="微軟正黑體" panose="020B0604030504040204" pitchFamily="34" charset="-120"/>
                          <a:ea typeface="微軟正黑體" panose="020B0604030504040204" pitchFamily="34" charset="-120"/>
                        </a:rPr>
                        <a:t>10</a:t>
                      </a:r>
                      <a:r>
                        <a:rPr lang="zh-TW" altLang="en-US" dirty="0">
                          <a:latin typeface="微軟正黑體" panose="020B0604030504040204" pitchFamily="34" charset="-120"/>
                          <a:ea typeface="微軟正黑體" panose="020B0604030504040204" pitchFamily="34" charset="-120"/>
                        </a:rPr>
                        <a:t>分鐘觀察同學的習慣。</a:t>
                      </a:r>
                      <a:endParaRPr lang="en-HK" altLang="zh-TW" dirty="0">
                        <a:latin typeface="微軟正黑體" panose="020B0604030504040204" pitchFamily="34" charset="-120"/>
                        <a:ea typeface="微軟正黑體" panose="020B0604030504040204" pitchFamily="34" charset="-12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dirty="0">
                          <a:latin typeface="微軟正黑體" panose="020B0604030504040204" pitchFamily="34" charset="-120"/>
                          <a:ea typeface="微軟正黑體" panose="020B0604030504040204" pitchFamily="34" charset="-120"/>
                        </a:rPr>
                        <a:t>檢查回收物是否放置在適當的回收箱中，並檢查是否乾淨和無雜質。</a:t>
                      </a:r>
                      <a:endParaRPr lang="en-US" altLang="zh-TW" dirty="0">
                        <a:latin typeface="微軟正黑體" panose="020B0604030504040204" pitchFamily="34" charset="-120"/>
                        <a:ea typeface="微軟正黑體" panose="020B0604030504040204" pitchFamily="34" charset="-12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HK" altLang="zh-TW"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3750108832"/>
                  </a:ext>
                </a:extLst>
              </a:tr>
            </a:tbl>
          </a:graphicData>
        </a:graphic>
      </p:graphicFrame>
      <p:pic>
        <p:nvPicPr>
          <p:cNvPr id="11" name="圖片 10">
            <a:extLst>
              <a:ext uri="{FF2B5EF4-FFF2-40B4-BE49-F238E27FC236}">
                <a16:creationId xmlns:a16="http://schemas.microsoft.com/office/drawing/2014/main" id="{6625976F-7300-C961-9B76-6A5899819B34}"/>
              </a:ext>
            </a:extLst>
          </p:cNvPr>
          <p:cNvPicPr>
            <a:picLocks noChangeAspect="1"/>
          </p:cNvPicPr>
          <p:nvPr/>
        </p:nvPicPr>
        <p:blipFill>
          <a:blip r:embed="rId3"/>
          <a:stretch>
            <a:fillRect/>
          </a:stretch>
        </p:blipFill>
        <p:spPr>
          <a:xfrm>
            <a:off x="10704587" y="271703"/>
            <a:ext cx="1042506" cy="1292464"/>
          </a:xfrm>
          <a:prstGeom prst="rect">
            <a:avLst/>
          </a:prstGeom>
        </p:spPr>
      </p:pic>
      <p:sp>
        <p:nvSpPr>
          <p:cNvPr id="13" name="矩形: 圓角 12">
            <a:extLst>
              <a:ext uri="{FF2B5EF4-FFF2-40B4-BE49-F238E27FC236}">
                <a16:creationId xmlns:a16="http://schemas.microsoft.com/office/drawing/2014/main" id="{0FEE3CE6-CF5F-3B1E-451A-4BBF3DBB1C05}"/>
              </a:ext>
            </a:extLst>
          </p:cNvPr>
          <p:cNvSpPr/>
          <p:nvPr/>
        </p:nvSpPr>
        <p:spPr>
          <a:xfrm>
            <a:off x="315474" y="516629"/>
            <a:ext cx="10039870" cy="1047538"/>
          </a:xfrm>
          <a:prstGeom prst="roundRect">
            <a:avLst>
              <a:gd name="adj" fmla="val 50000"/>
            </a:avLst>
          </a:prstGeom>
          <a:solidFill>
            <a:srgbClr val="412B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dirty="0"/>
          </a:p>
        </p:txBody>
      </p:sp>
      <p:sp>
        <p:nvSpPr>
          <p:cNvPr id="14" name="文字方塊 13">
            <a:extLst>
              <a:ext uri="{FF2B5EF4-FFF2-40B4-BE49-F238E27FC236}">
                <a16:creationId xmlns:a16="http://schemas.microsoft.com/office/drawing/2014/main" id="{073723FF-6288-56D3-D070-D28C4B9EC4D2}"/>
              </a:ext>
            </a:extLst>
          </p:cNvPr>
          <p:cNvSpPr txBox="1"/>
          <p:nvPr/>
        </p:nvSpPr>
        <p:spPr>
          <a:xfrm>
            <a:off x="444907" y="619777"/>
            <a:ext cx="9208804" cy="769441"/>
          </a:xfrm>
          <a:prstGeom prst="rect">
            <a:avLst/>
          </a:prstGeom>
          <a:noFill/>
        </p:spPr>
        <p:txBody>
          <a:bodyPr wrap="none" rtlCol="0">
            <a:spAutoFit/>
          </a:bodyPr>
          <a:lstStyle/>
          <a:p>
            <a:pPr algn="ctr"/>
            <a:r>
              <a:rPr lang="zh-TW" altLang="en-US" sz="4400" b="1" spc="1013" baseline="0" dirty="0">
                <a:ln/>
                <a:solidFill>
                  <a:srgbClr val="FFFFFF"/>
                </a:solidFill>
                <a:latin typeface="微軟正黑體"/>
                <a:ea typeface="微軟正黑體"/>
                <a:sym typeface="微軟正黑體"/>
                <a:rtl val="0"/>
              </a:rPr>
              <a:t>避免和減少廢物</a:t>
            </a:r>
            <a:r>
              <a:rPr lang="zh-TW" altLang="en-US" sz="4400" b="1" spc="1013" dirty="0">
                <a:ln/>
                <a:solidFill>
                  <a:srgbClr val="FFFFFF"/>
                </a:solidFill>
                <a:latin typeface="微軟正黑體"/>
                <a:ea typeface="微軟正黑體"/>
                <a:sym typeface="微軟正黑體"/>
                <a:rtl val="0"/>
              </a:rPr>
              <a:t>（循環再用）</a:t>
            </a:r>
            <a:endParaRPr lang="zh-TW" altLang="en-US" sz="4400" b="1" spc="1013" baseline="0" dirty="0">
              <a:ln/>
              <a:solidFill>
                <a:srgbClr val="FFFFFF"/>
              </a:solidFill>
              <a:latin typeface="微軟正黑體"/>
              <a:ea typeface="微軟正黑體"/>
              <a:sym typeface="微軟正黑體"/>
              <a:rtl val="0"/>
            </a:endParaRPr>
          </a:p>
        </p:txBody>
      </p:sp>
      <p:pic>
        <p:nvPicPr>
          <p:cNvPr id="15" name="圖片 14">
            <a:extLst>
              <a:ext uri="{FF2B5EF4-FFF2-40B4-BE49-F238E27FC236}">
                <a16:creationId xmlns:a16="http://schemas.microsoft.com/office/drawing/2014/main" id="{A4991858-84F9-4304-ABB4-A39241FAA1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09282" y="516630"/>
            <a:ext cx="1046062" cy="1047537"/>
          </a:xfrm>
          <a:prstGeom prst="rect">
            <a:avLst/>
          </a:prstGeom>
        </p:spPr>
      </p:pic>
      <p:grpSp>
        <p:nvGrpSpPr>
          <p:cNvPr id="8" name="群組 7">
            <a:extLst>
              <a:ext uri="{FF2B5EF4-FFF2-40B4-BE49-F238E27FC236}">
                <a16:creationId xmlns:a16="http://schemas.microsoft.com/office/drawing/2014/main" id="{8AA59D9A-E4F6-3DAD-77A1-218C49D30B07}"/>
              </a:ext>
            </a:extLst>
          </p:cNvPr>
          <p:cNvGrpSpPr/>
          <p:nvPr/>
        </p:nvGrpSpPr>
        <p:grpSpPr>
          <a:xfrm>
            <a:off x="7943049" y="4752718"/>
            <a:ext cx="1621053" cy="1684187"/>
            <a:chOff x="8211260" y="4780013"/>
            <a:chExt cx="1621053" cy="1684187"/>
          </a:xfrm>
        </p:grpSpPr>
        <p:sp>
          <p:nvSpPr>
            <p:cNvPr id="3" name="內容版面配置區 2">
              <a:extLst>
                <a:ext uri="{FF2B5EF4-FFF2-40B4-BE49-F238E27FC236}">
                  <a16:creationId xmlns:a16="http://schemas.microsoft.com/office/drawing/2014/main" id="{60656FA2-EE41-60C2-C860-F89A690C73BD}"/>
                </a:ext>
              </a:extLst>
            </p:cNvPr>
            <p:cNvSpPr txBox="1">
              <a:spLocks/>
            </p:cNvSpPr>
            <p:nvPr/>
          </p:nvSpPr>
          <p:spPr>
            <a:xfrm>
              <a:off x="8211260" y="4780013"/>
              <a:ext cx="1621053" cy="1684187"/>
            </a:xfrm>
            <a:prstGeom prst="roundRect">
              <a:avLst/>
            </a:prstGeom>
            <a:solidFill>
              <a:srgbClr val="FAFFE1"/>
            </a:solidFill>
          </p:spPr>
          <p:txBody>
            <a:bodyPr vert="horz" lIns="91440" tIns="45720" rIns="91440" bIns="45720" rtlCol="0">
              <a:normAutofit/>
            </a:bodyPr>
            <a:lstStyle>
              <a:lvl1pPr marL="285750" indent="-285750" algn="l" defTabSz="914400" rtl="0" eaLnBrk="1" latinLnBrk="0" hangingPunct="1">
                <a:lnSpc>
                  <a:spcPct val="110000"/>
                </a:lnSpc>
                <a:spcBef>
                  <a:spcPts val="1000"/>
                </a:spcBef>
                <a:buSzPct val="80000"/>
                <a:buFont typeface="Arial" panose="020B0604020202020204" pitchFamily="34" charset="0"/>
                <a:buChar char="•"/>
                <a:defRPr lang="en-US" sz="2800" kern="1200" dirty="0">
                  <a:solidFill>
                    <a:schemeClr val="tx1"/>
                  </a:solidFill>
                  <a:latin typeface="+mn-lt"/>
                  <a:ea typeface="+mn-ea"/>
                  <a:cs typeface="+mn-cs"/>
                </a:defRPr>
              </a:lvl1pPr>
              <a:lvl2pPr marL="502920" indent="-228600" algn="l" defTabSz="914400" rtl="0" eaLnBrk="1" latinLnBrk="0" hangingPunct="1">
                <a:lnSpc>
                  <a:spcPct val="110000"/>
                </a:lnSpc>
                <a:spcBef>
                  <a:spcPts val="500"/>
                </a:spcBef>
                <a:buSzPct val="80000"/>
                <a:buFont typeface="Wingdings" panose="05000000000000000000" pitchFamily="2" charset="2"/>
                <a:buChar char="Ø"/>
                <a:defRPr sz="2400" i="0" kern="1200">
                  <a:solidFill>
                    <a:schemeClr val="tx1"/>
                  </a:solidFill>
                  <a:latin typeface="+mn-lt"/>
                  <a:ea typeface="+mn-ea"/>
                  <a:cs typeface="+mn-cs"/>
                </a:defRPr>
              </a:lvl2pPr>
              <a:lvl3pPr marL="822960" indent="-228600" algn="l" defTabSz="914400" rtl="0" eaLnBrk="1" latinLnBrk="0" hangingPunct="1">
                <a:lnSpc>
                  <a:spcPct val="110000"/>
                </a:lnSpc>
                <a:spcBef>
                  <a:spcPts val="500"/>
                </a:spcBef>
                <a:buSzPct val="80000"/>
                <a:buFont typeface="Wingdings" panose="05000000000000000000" pitchFamily="2" charset="2"/>
                <a:buChar char="u"/>
                <a:defRPr sz="2400" i="0" kern="1200">
                  <a:solidFill>
                    <a:schemeClr val="tx1"/>
                  </a:solidFill>
                  <a:latin typeface="+mn-lt"/>
                  <a:ea typeface="+mn-ea"/>
                  <a:cs typeface="+mn-cs"/>
                </a:defRPr>
              </a:lvl3pPr>
              <a:lvl4pPr marL="1097280" indent="-228600" algn="l" defTabSz="914400" rtl="0" eaLnBrk="1" latinLnBrk="0" hangingPunct="1">
                <a:lnSpc>
                  <a:spcPct val="110000"/>
                </a:lnSpc>
                <a:spcBef>
                  <a:spcPts val="500"/>
                </a:spcBef>
                <a:buSzPct val="80000"/>
                <a:buFont typeface="Goudy Old Style" panose="02020502050305020303" pitchFamily="18" charset="0"/>
                <a:buChar char="–"/>
                <a:defRPr sz="2400" i="0" kern="1200">
                  <a:solidFill>
                    <a:schemeClr val="tx1"/>
                  </a:solidFill>
                  <a:latin typeface="+mn-lt"/>
                  <a:ea typeface="+mn-ea"/>
                  <a:cs typeface="+mn-cs"/>
                </a:defRPr>
              </a:lvl4pPr>
              <a:lvl5pPr marL="1371600" indent="-228600" algn="l" defTabSz="914400" rtl="0" eaLnBrk="1" latinLnBrk="0" hangingPunct="1">
                <a:lnSpc>
                  <a:spcPct val="110000"/>
                </a:lnSpc>
                <a:spcBef>
                  <a:spcPts val="500"/>
                </a:spcBef>
                <a:buSzPct val="80000"/>
                <a:buFont typeface="Arial" panose="020B0604020202020204" pitchFamily="34" charset="0"/>
                <a:buChar char="•"/>
                <a:defRPr sz="240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TW" altLang="en-US" sz="1600" b="1" dirty="0">
                  <a:latin typeface="微軟正黑體" panose="020B0604030504040204" pitchFamily="34" charset="-120"/>
                  <a:ea typeface="微軟正黑體" panose="020B0604030504040204" pitchFamily="34" charset="-120"/>
                </a:rPr>
                <a:t>乾淨回收指引</a:t>
              </a:r>
            </a:p>
          </p:txBody>
        </p:sp>
        <p:pic>
          <p:nvPicPr>
            <p:cNvPr id="6" name="圖片 5">
              <a:extLst>
                <a:ext uri="{FF2B5EF4-FFF2-40B4-BE49-F238E27FC236}">
                  <a16:creationId xmlns:a16="http://schemas.microsoft.com/office/drawing/2014/main" id="{9FD9AA82-B01B-C037-680A-53B302B38A3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9567" y="5168549"/>
              <a:ext cx="1164437" cy="1164437"/>
            </a:xfrm>
            <a:prstGeom prst="rect">
              <a:avLst/>
            </a:prstGeom>
          </p:spPr>
        </p:pic>
      </p:grpSp>
    </p:spTree>
    <p:extLst>
      <p:ext uri="{BB962C8B-B14F-4D97-AF65-F5344CB8AC3E}">
        <p14:creationId xmlns:p14="http://schemas.microsoft.com/office/powerpoint/2010/main" val="1262089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46E56FC-BA4A-AEAB-94ED-DD0F3A27072D}"/>
              </a:ext>
            </a:extLst>
          </p:cNvPr>
          <p:cNvSpPr txBox="1">
            <a:spLocks/>
          </p:cNvSpPr>
          <p:nvPr/>
        </p:nvSpPr>
        <p:spPr>
          <a:xfrm>
            <a:off x="4965290" y="4252878"/>
            <a:ext cx="7226710" cy="968051"/>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zh-TW" altLang="en-US" b="1" dirty="0">
                <a:solidFill>
                  <a:srgbClr val="006600"/>
                </a:solidFill>
                <a:latin typeface="微軟正黑體" panose="020B0604030504040204" pitchFamily="34" charset="-120"/>
                <a:ea typeface="微軟正黑體" panose="020B0604030504040204" pitchFamily="34" charset="-120"/>
              </a:rPr>
              <a:t>計劃五大環境範疇</a:t>
            </a:r>
            <a:endParaRPr lang="en-HK" b="1" dirty="0">
              <a:solidFill>
                <a:srgbClr val="006600"/>
              </a:solidFill>
              <a:latin typeface="微軟正黑體" panose="020B0604030504040204" pitchFamily="34" charset="-120"/>
              <a:ea typeface="微軟正黑體" panose="020B0604030504040204" pitchFamily="34" charset="-120"/>
            </a:endParaRPr>
          </a:p>
        </p:txBody>
      </p:sp>
      <p:pic>
        <p:nvPicPr>
          <p:cNvPr id="11" name="圖片 10">
            <a:extLst>
              <a:ext uri="{FF2B5EF4-FFF2-40B4-BE49-F238E27FC236}">
                <a16:creationId xmlns:a16="http://schemas.microsoft.com/office/drawing/2014/main" id="{1285A26B-40BB-70F0-E0E4-A6BB441C6E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90159" y="241201"/>
            <a:ext cx="1422812" cy="1424819"/>
          </a:xfrm>
          <a:prstGeom prst="rect">
            <a:avLst/>
          </a:prstGeom>
        </p:spPr>
      </p:pic>
      <p:pic>
        <p:nvPicPr>
          <p:cNvPr id="13" name="圖片 12">
            <a:extLst>
              <a:ext uri="{FF2B5EF4-FFF2-40B4-BE49-F238E27FC236}">
                <a16:creationId xmlns:a16="http://schemas.microsoft.com/office/drawing/2014/main" id="{F0B033DC-6B9D-1820-546E-922C2DD5C5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66506" y="2505094"/>
            <a:ext cx="1422812" cy="1424819"/>
          </a:xfrm>
          <a:prstGeom prst="rect">
            <a:avLst/>
          </a:prstGeom>
        </p:spPr>
      </p:pic>
      <p:pic>
        <p:nvPicPr>
          <p:cNvPr id="15" name="圖片 14">
            <a:extLst>
              <a:ext uri="{FF2B5EF4-FFF2-40B4-BE49-F238E27FC236}">
                <a16:creationId xmlns:a16="http://schemas.microsoft.com/office/drawing/2014/main" id="{B039EE48-C249-85DB-7E6F-4D1AFCB125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21776" y="2507101"/>
            <a:ext cx="1424819" cy="1422812"/>
          </a:xfrm>
          <a:prstGeom prst="rect">
            <a:avLst/>
          </a:prstGeom>
        </p:spPr>
      </p:pic>
      <p:pic>
        <p:nvPicPr>
          <p:cNvPr id="17" name="圖片 16">
            <a:extLst>
              <a:ext uri="{FF2B5EF4-FFF2-40B4-BE49-F238E27FC236}">
                <a16:creationId xmlns:a16="http://schemas.microsoft.com/office/drawing/2014/main" id="{6B55DFFF-5B8C-1C27-0EA9-6DC172670E2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58278" y="238890"/>
            <a:ext cx="1422812" cy="1422812"/>
          </a:xfrm>
          <a:prstGeom prst="rect">
            <a:avLst/>
          </a:prstGeom>
        </p:spPr>
      </p:pic>
      <p:pic>
        <p:nvPicPr>
          <p:cNvPr id="19" name="圖片 18">
            <a:extLst>
              <a:ext uri="{FF2B5EF4-FFF2-40B4-BE49-F238E27FC236}">
                <a16:creationId xmlns:a16="http://schemas.microsoft.com/office/drawing/2014/main" id="{2830D6A7-B119-1D33-2AA2-E2CB8A5A3AE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96957" y="914829"/>
            <a:ext cx="1424819" cy="1424819"/>
          </a:xfrm>
          <a:prstGeom prst="rect">
            <a:avLst/>
          </a:prstGeom>
        </p:spPr>
      </p:pic>
      <p:pic>
        <p:nvPicPr>
          <p:cNvPr id="5" name="圖片 4">
            <a:extLst>
              <a:ext uri="{FF2B5EF4-FFF2-40B4-BE49-F238E27FC236}">
                <a16:creationId xmlns:a16="http://schemas.microsoft.com/office/drawing/2014/main" id="{9A832AB2-00F0-7815-048A-C8A168B53ED5}"/>
              </a:ext>
            </a:extLst>
          </p:cNvPr>
          <p:cNvPicPr>
            <a:picLocks noChangeAspect="1"/>
          </p:cNvPicPr>
          <p:nvPr/>
        </p:nvPicPr>
        <p:blipFill>
          <a:blip r:embed="rId7"/>
          <a:stretch>
            <a:fillRect/>
          </a:stretch>
        </p:blipFill>
        <p:spPr>
          <a:xfrm>
            <a:off x="2430619" y="3768721"/>
            <a:ext cx="1877731" cy="2731245"/>
          </a:xfrm>
          <a:prstGeom prst="rect">
            <a:avLst/>
          </a:prstGeom>
        </p:spPr>
      </p:pic>
      <p:pic>
        <p:nvPicPr>
          <p:cNvPr id="6" name="圖片 5">
            <a:extLst>
              <a:ext uri="{FF2B5EF4-FFF2-40B4-BE49-F238E27FC236}">
                <a16:creationId xmlns:a16="http://schemas.microsoft.com/office/drawing/2014/main" id="{839380C4-DB30-4837-A02A-FDB74D6C70C6}"/>
              </a:ext>
            </a:extLst>
          </p:cNvPr>
          <p:cNvPicPr>
            <a:picLocks noChangeAspect="1"/>
          </p:cNvPicPr>
          <p:nvPr/>
        </p:nvPicPr>
        <p:blipFill>
          <a:blip r:embed="rId8"/>
          <a:stretch>
            <a:fillRect/>
          </a:stretch>
        </p:blipFill>
        <p:spPr>
          <a:xfrm>
            <a:off x="364945" y="3647701"/>
            <a:ext cx="2097206" cy="2932430"/>
          </a:xfrm>
          <a:prstGeom prst="rect">
            <a:avLst/>
          </a:prstGeom>
        </p:spPr>
      </p:pic>
    </p:spTree>
    <p:extLst>
      <p:ext uri="{BB962C8B-B14F-4D97-AF65-F5344CB8AC3E}">
        <p14:creationId xmlns:p14="http://schemas.microsoft.com/office/powerpoint/2010/main" val="12599546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群組 3">
            <a:extLst>
              <a:ext uri="{FF2B5EF4-FFF2-40B4-BE49-F238E27FC236}">
                <a16:creationId xmlns:a16="http://schemas.microsoft.com/office/drawing/2014/main" id="{AFDBD918-FCB9-FD12-F07C-07014D75CC7E}"/>
              </a:ext>
            </a:extLst>
          </p:cNvPr>
          <p:cNvGrpSpPr/>
          <p:nvPr/>
        </p:nvGrpSpPr>
        <p:grpSpPr>
          <a:xfrm>
            <a:off x="407329" y="408067"/>
            <a:ext cx="10168938" cy="1047538"/>
            <a:chOff x="407329" y="408067"/>
            <a:chExt cx="10168938" cy="1047538"/>
          </a:xfrm>
        </p:grpSpPr>
        <p:sp>
          <p:nvSpPr>
            <p:cNvPr id="5" name="矩形: 圓角 4">
              <a:extLst>
                <a:ext uri="{FF2B5EF4-FFF2-40B4-BE49-F238E27FC236}">
                  <a16:creationId xmlns:a16="http://schemas.microsoft.com/office/drawing/2014/main" id="{D039E190-6D97-0A21-50FE-0C6137D2BA82}"/>
                </a:ext>
              </a:extLst>
            </p:cNvPr>
            <p:cNvSpPr/>
            <p:nvPr/>
          </p:nvSpPr>
          <p:spPr>
            <a:xfrm>
              <a:off x="407329" y="408067"/>
              <a:ext cx="10168938" cy="1047538"/>
            </a:xfrm>
            <a:prstGeom prst="roundRect">
              <a:avLst>
                <a:gd name="adj" fmla="val 50000"/>
              </a:avLst>
            </a:prstGeom>
            <a:solidFill>
              <a:srgbClr val="3771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18" name="文字方塊 17">
              <a:extLst>
                <a:ext uri="{FF2B5EF4-FFF2-40B4-BE49-F238E27FC236}">
                  <a16:creationId xmlns:a16="http://schemas.microsoft.com/office/drawing/2014/main" id="{E3CBB0C8-F51E-EAF0-4565-10D084613702}"/>
                </a:ext>
              </a:extLst>
            </p:cNvPr>
            <p:cNvSpPr txBox="1"/>
            <p:nvPr/>
          </p:nvSpPr>
          <p:spPr>
            <a:xfrm>
              <a:off x="526876" y="573924"/>
              <a:ext cx="9208803" cy="769441"/>
            </a:xfrm>
            <a:prstGeom prst="rect">
              <a:avLst/>
            </a:prstGeom>
            <a:noFill/>
          </p:spPr>
          <p:txBody>
            <a:bodyPr wrap="none" rtlCol="0">
              <a:spAutoFit/>
            </a:bodyPr>
            <a:lstStyle/>
            <a:p>
              <a:pPr algn="ctr"/>
              <a:r>
                <a:rPr lang="zh-TW" altLang="en-US" sz="4400" b="1" spc="1013" baseline="0" dirty="0">
                  <a:ln/>
                  <a:solidFill>
                    <a:srgbClr val="FFFFFF"/>
                  </a:solidFill>
                  <a:latin typeface="微軟正黑體"/>
                  <a:ea typeface="微軟正黑體"/>
                  <a:sym typeface="微軟正黑體"/>
                  <a:rtl val="0"/>
                </a:rPr>
                <a:t>綠化、自然保育及生物多樣性</a:t>
              </a:r>
            </a:p>
          </p:txBody>
        </p:sp>
        <p:pic>
          <p:nvPicPr>
            <p:cNvPr id="16" name="圖片 15">
              <a:extLst>
                <a:ext uri="{FF2B5EF4-FFF2-40B4-BE49-F238E27FC236}">
                  <a16:creationId xmlns:a16="http://schemas.microsoft.com/office/drawing/2014/main" id="{0458580C-00DF-701B-CB38-1554E31EA7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0205" y="408067"/>
              <a:ext cx="1046062" cy="1047538"/>
            </a:xfrm>
            <a:prstGeom prst="rect">
              <a:avLst/>
            </a:prstGeom>
          </p:spPr>
        </p:pic>
      </p:grpSp>
      <p:pic>
        <p:nvPicPr>
          <p:cNvPr id="7" name="圖片 6">
            <a:extLst>
              <a:ext uri="{FF2B5EF4-FFF2-40B4-BE49-F238E27FC236}">
                <a16:creationId xmlns:a16="http://schemas.microsoft.com/office/drawing/2014/main" id="{C12B39F7-FE0E-1411-E599-C13ED3A8627A}"/>
              </a:ext>
            </a:extLst>
          </p:cNvPr>
          <p:cNvPicPr>
            <a:picLocks noChangeAspect="1"/>
          </p:cNvPicPr>
          <p:nvPr/>
        </p:nvPicPr>
        <p:blipFill>
          <a:blip r:embed="rId4"/>
          <a:stretch>
            <a:fillRect/>
          </a:stretch>
        </p:blipFill>
        <p:spPr>
          <a:xfrm>
            <a:off x="10299309" y="193755"/>
            <a:ext cx="1859441" cy="1335140"/>
          </a:xfrm>
          <a:prstGeom prst="rect">
            <a:avLst/>
          </a:prstGeom>
        </p:spPr>
      </p:pic>
      <p:graphicFrame>
        <p:nvGraphicFramePr>
          <p:cNvPr id="9" name="Content Placeholder 7">
            <a:extLst>
              <a:ext uri="{FF2B5EF4-FFF2-40B4-BE49-F238E27FC236}">
                <a16:creationId xmlns:a16="http://schemas.microsoft.com/office/drawing/2014/main" id="{83666198-D8C6-2E94-B2DD-66B7159E9B83}"/>
              </a:ext>
            </a:extLst>
          </p:cNvPr>
          <p:cNvGraphicFramePr>
            <a:graphicFrameLocks noGrp="1"/>
          </p:cNvGraphicFramePr>
          <p:nvPr>
            <p:ph idx="1"/>
            <p:extLst>
              <p:ext uri="{D42A27DB-BD31-4B8C-83A1-F6EECF244321}">
                <p14:modId xmlns:p14="http://schemas.microsoft.com/office/powerpoint/2010/main" val="547774188"/>
              </p:ext>
            </p:extLst>
          </p:nvPr>
        </p:nvGraphicFramePr>
        <p:xfrm>
          <a:off x="302173" y="1620757"/>
          <a:ext cx="11732511" cy="4799508"/>
        </p:xfrm>
        <a:graphic>
          <a:graphicData uri="http://schemas.openxmlformats.org/drawingml/2006/table">
            <a:tbl>
              <a:tblPr firstRow="1" bandRow="1">
                <a:tableStyleId>{5940675A-B579-460E-94D1-54222C63F5DA}</a:tableStyleId>
              </a:tblPr>
              <a:tblGrid>
                <a:gridCol w="715538">
                  <a:extLst>
                    <a:ext uri="{9D8B030D-6E8A-4147-A177-3AD203B41FA5}">
                      <a16:colId xmlns:a16="http://schemas.microsoft.com/office/drawing/2014/main" val="650940177"/>
                    </a:ext>
                  </a:extLst>
                </a:gridCol>
                <a:gridCol w="4940637">
                  <a:extLst>
                    <a:ext uri="{9D8B030D-6E8A-4147-A177-3AD203B41FA5}">
                      <a16:colId xmlns:a16="http://schemas.microsoft.com/office/drawing/2014/main" val="1027800388"/>
                    </a:ext>
                  </a:extLst>
                </a:gridCol>
                <a:gridCol w="6076336">
                  <a:extLst>
                    <a:ext uri="{9D8B030D-6E8A-4147-A177-3AD203B41FA5}">
                      <a16:colId xmlns:a16="http://schemas.microsoft.com/office/drawing/2014/main" val="3929358775"/>
                    </a:ext>
                  </a:extLst>
                </a:gridCol>
              </a:tblGrid>
              <a:tr h="364385">
                <a:tc gridSpan="2">
                  <a:txBody>
                    <a:bodyPr/>
                    <a:lstStyle/>
                    <a:p>
                      <a:pPr algn="ctr"/>
                      <a:r>
                        <a:rPr lang="zh-TW" altLang="en-US" sz="2000" b="1" dirty="0">
                          <a:latin typeface="微軟正黑體" panose="020B0604030504040204" pitchFamily="34" charset="-120"/>
                          <a:ea typeface="微軟正黑體" panose="020B0604030504040204" pitchFamily="34" charset="-120"/>
                        </a:rPr>
                        <a:t>可行措施</a:t>
                      </a:r>
                      <a:endParaRPr lang="en-HK" sz="2000" b="1" dirty="0">
                        <a:latin typeface="微軟正黑體" panose="020B0604030504040204" pitchFamily="34" charset="-120"/>
                        <a:ea typeface="微軟正黑體" panose="020B0604030504040204" pitchFamily="34" charset="-120"/>
                      </a:endParaRPr>
                    </a:p>
                  </a:txBody>
                  <a:tcPr>
                    <a:solidFill>
                      <a:srgbClr val="4EA069"/>
                    </a:solidFill>
                  </a:tcPr>
                </a:tc>
                <a:tc hMerge="1">
                  <a:txBody>
                    <a:bodyPr/>
                    <a:lstStyle/>
                    <a:p>
                      <a:endParaRPr dirty="0"/>
                    </a:p>
                  </a:txBody>
                  <a:tcPr>
                    <a:solidFill>
                      <a:srgbClr val="FFC247"/>
                    </a:solidFill>
                  </a:tcPr>
                </a:tc>
                <a:tc>
                  <a:txBody>
                    <a:bodyPr/>
                    <a:lstStyle/>
                    <a:p>
                      <a:pPr algn="ctr"/>
                      <a:r>
                        <a:rPr lang="zh-TW" altLang="en-US" sz="2000" b="1" dirty="0">
                          <a:latin typeface="微軟正黑體" panose="020B0604030504040204" pitchFamily="34" charset="-120"/>
                          <a:ea typeface="微軟正黑體" panose="020B0604030504040204" pitchFamily="34" charset="-120"/>
                        </a:rPr>
                        <a:t>檢視方法（例子）</a:t>
                      </a:r>
                      <a:endParaRPr lang="en-HK" sz="2000" b="1" dirty="0">
                        <a:latin typeface="微軟正黑體" panose="020B0604030504040204" pitchFamily="34" charset="-120"/>
                        <a:ea typeface="微軟正黑體" panose="020B0604030504040204" pitchFamily="34" charset="-120"/>
                      </a:endParaRPr>
                    </a:p>
                  </a:txBody>
                  <a:tcPr>
                    <a:solidFill>
                      <a:srgbClr val="4EA069"/>
                    </a:solidFill>
                  </a:tcPr>
                </a:tc>
                <a:extLst>
                  <a:ext uri="{0D108BD9-81ED-4DB2-BD59-A6C34878D82A}">
                    <a16:rowId xmlns:a16="http://schemas.microsoft.com/office/drawing/2014/main" val="2742464930"/>
                  </a:ext>
                </a:extLst>
              </a:tr>
              <a:tr h="459549">
                <a:tc>
                  <a:txBody>
                    <a:bodyPr/>
                    <a:lstStyle/>
                    <a:p>
                      <a:pPr marL="0" indent="0">
                        <a:buFont typeface="Arial" panose="020B0604020202020204" pitchFamily="34" charset="0"/>
                        <a:buNone/>
                      </a:pPr>
                      <a:r>
                        <a:rPr lang="en-US" altLang="zh-TW" sz="1800" i="0" dirty="0">
                          <a:latin typeface="微軟正黑體" panose="020B0604030504040204" pitchFamily="34" charset="-120"/>
                          <a:ea typeface="微軟正黑體" panose="020B0604030504040204" pitchFamily="34" charset="-120"/>
                        </a:rPr>
                        <a:t>G1.</a:t>
                      </a:r>
                      <a:endParaRPr lang="en-HK" sz="1800" i="0" dirty="0">
                        <a:latin typeface="微軟正黑體" panose="020B0604030504040204" pitchFamily="34" charset="-120"/>
                        <a:ea typeface="微軟正黑體" panose="020B0604030504040204" pitchFamily="34" charset="-120"/>
                      </a:endParaRPr>
                    </a:p>
                  </a:txBody>
                  <a:tcPr>
                    <a:lnR w="12700" cap="flat" cmpd="sng" algn="ctr">
                      <a:noFill/>
                      <a:prstDash val="solid"/>
                      <a:round/>
                      <a:headEnd type="none" w="med" len="med"/>
                      <a:tailEnd type="none" w="med" len="med"/>
                    </a:lnR>
                    <a:solidFill>
                      <a:srgbClr val="C9E5D2"/>
                    </a:solidFill>
                  </a:tcPr>
                </a:tc>
                <a:tc>
                  <a:txBody>
                    <a:bodyPr/>
                    <a:lstStyle/>
                    <a:p>
                      <a:r>
                        <a:rPr lang="zh-TW" altLang="en-US" i="0" dirty="0">
                          <a:latin typeface="微軟正黑體" panose="020B0604030504040204" pitchFamily="34" charset="-120"/>
                          <a:ea typeface="微軟正黑體" panose="020B0604030504040204" pitchFamily="34" charset="-120"/>
                        </a:rPr>
                        <a:t>於課室內／走廊／校園綠化區／有機農地種植及打理植物（如有）。</a:t>
                      </a:r>
                      <a:endParaRPr lang="en-HK" i="0" dirty="0">
                        <a:latin typeface="微軟正黑體" panose="020B0604030504040204" pitchFamily="34" charset="-120"/>
                        <a:ea typeface="微軟正黑體" panose="020B0604030504040204" pitchFamily="34" charset="-120"/>
                      </a:endParaRPr>
                    </a:p>
                  </a:txBody>
                  <a:tcPr>
                    <a:lnL w="12700" cap="flat" cmpd="sng" algn="ctr">
                      <a:noFill/>
                      <a:prstDash val="solid"/>
                      <a:round/>
                      <a:headEnd type="none" w="med" len="med"/>
                      <a:tailEnd type="none" w="med" len="med"/>
                    </a:lnL>
                    <a:solidFill>
                      <a:srgbClr val="C9E5D2"/>
                    </a:solidFill>
                  </a:tcPr>
                </a:tc>
                <a:tc>
                  <a:txBody>
                    <a:bodyPr/>
                    <a:lstStyle/>
                    <a:p>
                      <a:pPr marL="285750" indent="-285750">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編定職責表並定期照料校園植物及留意它們的生長情況。</a:t>
                      </a:r>
                      <a:endParaRPr lang="en-HK" dirty="0">
                        <a:latin typeface="微軟正黑體" panose="020B0604030504040204" pitchFamily="34" charset="-120"/>
                        <a:ea typeface="微軟正黑體" panose="020B0604030504040204" pitchFamily="34" charset="-120"/>
                      </a:endParaRPr>
                    </a:p>
                  </a:txBody>
                  <a:tcPr>
                    <a:solidFill>
                      <a:srgbClr val="C9E5D2"/>
                    </a:solidFill>
                  </a:tcPr>
                </a:tc>
                <a:extLst>
                  <a:ext uri="{0D108BD9-81ED-4DB2-BD59-A6C34878D82A}">
                    <a16:rowId xmlns:a16="http://schemas.microsoft.com/office/drawing/2014/main" val="122290304"/>
                  </a:ext>
                </a:extLst>
              </a:tr>
              <a:tr h="379908">
                <a:tc>
                  <a:txBody>
                    <a:bodyPr/>
                    <a:lstStyle/>
                    <a:p>
                      <a:r>
                        <a:rPr lang="en-US" altLang="zh-TW" sz="1800" dirty="0">
                          <a:latin typeface="微軟正黑體" panose="020B0604030504040204" pitchFamily="34" charset="-120"/>
                          <a:ea typeface="微軟正黑體" panose="020B0604030504040204" pitchFamily="34" charset="-120"/>
                        </a:rPr>
                        <a:t>G2.</a:t>
                      </a:r>
                      <a:endParaRPr lang="en-HK" sz="1800" dirty="0">
                        <a:latin typeface="微軟正黑體" panose="020B0604030504040204" pitchFamily="34" charset="-120"/>
                        <a:ea typeface="微軟正黑體" panose="020B0604030504040204" pitchFamily="34" charset="-120"/>
                      </a:endParaRPr>
                    </a:p>
                  </a:txBody>
                  <a:tcPr>
                    <a:lnR w="12700" cap="flat" cmpd="sng" algn="ctr">
                      <a:noFill/>
                      <a:prstDash val="solid"/>
                      <a:round/>
                      <a:headEnd type="none" w="med" len="med"/>
                      <a:tailEnd type="none" w="med" len="med"/>
                    </a:lnR>
                  </a:tcPr>
                </a:tc>
                <a:tc>
                  <a:txBody>
                    <a:bodyPr/>
                    <a:lstStyle/>
                    <a:p>
                      <a:r>
                        <a:rPr lang="zh-TW" altLang="en-US" i="0" dirty="0">
                          <a:latin typeface="微軟正黑體" panose="020B0604030504040204" pitchFamily="34" charset="-120"/>
                          <a:ea typeface="微軟正黑體" panose="020B0604030504040204" pitchFamily="34" charset="-120"/>
                        </a:rPr>
                        <a:t>適時使用有機肥料（如堆肥）。</a:t>
                      </a:r>
                      <a:endParaRPr lang="en-HK" i="0" dirty="0">
                        <a:latin typeface="微軟正黑體" panose="020B0604030504040204" pitchFamily="34" charset="-120"/>
                        <a:ea typeface="微軟正黑體" panose="020B0604030504040204" pitchFamily="34" charset="-120"/>
                      </a:endParaRPr>
                    </a:p>
                  </a:txBody>
                  <a:tcPr>
                    <a:lnL w="12700" cap="flat" cmpd="sng" algn="ctr">
                      <a:noFill/>
                      <a:prstDash val="solid"/>
                      <a:round/>
                      <a:headEnd type="none" w="med" len="med"/>
                      <a:tailEnd type="none" w="med" len="med"/>
                    </a:ln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dirty="0">
                          <a:latin typeface="微軟正黑體" panose="020B0604030504040204" pitchFamily="34" charset="-120"/>
                          <a:ea typeface="微軟正黑體" panose="020B0604030504040204" pitchFamily="34" charset="-120"/>
                        </a:rPr>
                        <a:t>編定職責表並在照料校園植物時檢查有否使用有機肥料。</a:t>
                      </a:r>
                      <a:endParaRPr lang="en-HK"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3018532850"/>
                  </a:ext>
                </a:extLst>
              </a:tr>
              <a:tr h="462117">
                <a:tc>
                  <a:txBody>
                    <a:bodyPr/>
                    <a:lstStyle/>
                    <a:p>
                      <a:r>
                        <a:rPr lang="en-US" sz="1800" dirty="0">
                          <a:latin typeface="微軟正黑體" panose="020B0604030504040204" pitchFamily="34" charset="-120"/>
                          <a:ea typeface="微軟正黑體" panose="020B0604030504040204" pitchFamily="34" charset="-120"/>
                        </a:rPr>
                        <a:t>G3</a:t>
                      </a:r>
                      <a:r>
                        <a:rPr lang="en-HK" sz="1800" dirty="0">
                          <a:latin typeface="微軟正黑體" panose="020B0604030504040204" pitchFamily="34" charset="-120"/>
                          <a:ea typeface="微軟正黑體" panose="020B0604030504040204" pitchFamily="34" charset="-120"/>
                        </a:rPr>
                        <a:t>.</a:t>
                      </a:r>
                    </a:p>
                  </a:txBody>
                  <a:tcPr>
                    <a:lnR w="12700" cap="flat" cmpd="sng" algn="ctr">
                      <a:noFill/>
                      <a:prstDash val="solid"/>
                      <a:round/>
                      <a:headEnd type="none" w="med" len="med"/>
                      <a:tailEnd type="none" w="med" len="med"/>
                    </a:lnR>
                    <a:solidFill>
                      <a:srgbClr val="C9E5D2"/>
                    </a:solidFill>
                  </a:tcPr>
                </a:tc>
                <a:tc>
                  <a:txBody>
                    <a:bodyPr/>
                    <a:lstStyle/>
                    <a:p>
                      <a:r>
                        <a:rPr lang="zh-TW" altLang="en-US" dirty="0">
                          <a:latin typeface="微軟正黑體" panose="020B0604030504040204" pitchFamily="34" charset="-120"/>
                          <a:ea typeface="微軟正黑體" panose="020B0604030504040204" pitchFamily="34" charset="-120"/>
                        </a:rPr>
                        <a:t>定期檢查校園內的動植物多樣性（物種數量）。</a:t>
                      </a:r>
                      <a:endParaRPr lang="en-HK" altLang="zh-TW" dirty="0">
                        <a:latin typeface="微軟正黑體" panose="020B0604030504040204" pitchFamily="34" charset="-120"/>
                        <a:ea typeface="微軟正黑體" panose="020B0604030504040204" pitchFamily="34" charset="-120"/>
                      </a:endParaRPr>
                    </a:p>
                    <a:p>
                      <a:endParaRPr lang="en-HK" dirty="0">
                        <a:latin typeface="微軟正黑體" panose="020B0604030504040204" pitchFamily="34" charset="-120"/>
                        <a:ea typeface="微軟正黑體" panose="020B0604030504040204" pitchFamily="34" charset="-120"/>
                      </a:endParaRPr>
                    </a:p>
                    <a:p>
                      <a:r>
                        <a:rPr lang="zh-TW" altLang="en-US" i="1" dirty="0">
                          <a:latin typeface="微軟正黑體" panose="020B0604030504040204" pitchFamily="34" charset="-120"/>
                          <a:ea typeface="微軟正黑體" panose="020B0604030504040204" pitchFamily="34" charset="-120"/>
                        </a:rPr>
                        <a:t>小貼士：</a:t>
                      </a:r>
                      <a:endParaRPr lang="en-HK" altLang="zh-TW" i="1"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i="1" dirty="0">
                          <a:latin typeface="微軟正黑體" panose="020B0604030504040204" pitchFamily="34" charset="-120"/>
                          <a:ea typeface="微軟正黑體" panose="020B0604030504040204" pitchFamily="34" charset="-120"/>
                        </a:rPr>
                        <a:t>使用</a:t>
                      </a:r>
                      <a:r>
                        <a:rPr lang="en-HK" altLang="zh-TW" i="1" dirty="0">
                          <a:latin typeface="微軟正黑體" panose="020B0604030504040204" pitchFamily="34" charset="-120"/>
                          <a:ea typeface="微軟正黑體" panose="020B0604030504040204" pitchFamily="34" charset="-120"/>
                        </a:rPr>
                        <a:t>iNaturalist</a:t>
                      </a:r>
                      <a:r>
                        <a:rPr lang="zh-TW" altLang="en-US" i="1" dirty="0">
                          <a:latin typeface="微軟正黑體" panose="020B0604030504040204" pitchFamily="34" charset="-120"/>
                          <a:ea typeface="微軟正黑體" panose="020B0604030504040204" pitchFamily="34" charset="-120"/>
                        </a:rPr>
                        <a:t>進行生態公民科學調查，協助辨認校園內發現的物種。</a:t>
                      </a:r>
                      <a:endParaRPr lang="en-US" altLang="zh-TW" i="1"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i="1"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i="1"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i="1"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i="1"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i="1"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i="1"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HK" i="1" dirty="0">
                        <a:latin typeface="微軟正黑體" panose="020B0604030504040204" pitchFamily="34" charset="-120"/>
                        <a:ea typeface="微軟正黑體" panose="020B0604030504040204" pitchFamily="34" charset="-120"/>
                      </a:endParaRPr>
                    </a:p>
                  </a:txBody>
                  <a:tcPr>
                    <a:lnL w="12700" cap="flat" cmpd="sng" algn="ctr">
                      <a:noFill/>
                      <a:prstDash val="solid"/>
                      <a:round/>
                      <a:headEnd type="none" w="med" len="med"/>
                      <a:tailEnd type="none" w="med" len="med"/>
                    </a:lnL>
                    <a:solidFill>
                      <a:srgbClr val="C9E5D2"/>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dirty="0">
                          <a:latin typeface="微軟正黑體" panose="020B0604030504040204" pitchFamily="34" charset="-120"/>
                          <a:ea typeface="微軟正黑體" panose="020B0604030504040204" pitchFamily="34" charset="-120"/>
                        </a:rPr>
                        <a:t>編定職責表並制訂校園生物多樣性記錄表，並進行生態調查。</a:t>
                      </a:r>
                      <a:endParaRPr lang="en-HK" dirty="0">
                        <a:latin typeface="微軟正黑體" panose="020B0604030504040204" pitchFamily="34" charset="-120"/>
                        <a:ea typeface="微軟正黑體" panose="020B0604030504040204" pitchFamily="34" charset="-120"/>
                      </a:endParaRPr>
                    </a:p>
                  </a:txBody>
                  <a:tcPr>
                    <a:solidFill>
                      <a:srgbClr val="C9E5D2"/>
                    </a:solidFill>
                  </a:tcPr>
                </a:tc>
                <a:extLst>
                  <a:ext uri="{0D108BD9-81ED-4DB2-BD59-A6C34878D82A}">
                    <a16:rowId xmlns:a16="http://schemas.microsoft.com/office/drawing/2014/main" val="962569295"/>
                  </a:ext>
                </a:extLst>
              </a:tr>
            </a:tbl>
          </a:graphicData>
        </a:graphic>
      </p:graphicFrame>
      <p:grpSp>
        <p:nvGrpSpPr>
          <p:cNvPr id="11" name="群組 10">
            <a:extLst>
              <a:ext uri="{FF2B5EF4-FFF2-40B4-BE49-F238E27FC236}">
                <a16:creationId xmlns:a16="http://schemas.microsoft.com/office/drawing/2014/main" id="{462E3F08-5A8C-A111-5C5E-9EFA7B58C9B3}"/>
              </a:ext>
            </a:extLst>
          </p:cNvPr>
          <p:cNvGrpSpPr/>
          <p:nvPr/>
        </p:nvGrpSpPr>
        <p:grpSpPr>
          <a:xfrm>
            <a:off x="2564055" y="4599889"/>
            <a:ext cx="1621053" cy="1684187"/>
            <a:chOff x="7968568" y="3361297"/>
            <a:chExt cx="1621053" cy="1684187"/>
          </a:xfrm>
        </p:grpSpPr>
        <p:sp>
          <p:nvSpPr>
            <p:cNvPr id="3" name="內容版面配置區 2">
              <a:extLst>
                <a:ext uri="{FF2B5EF4-FFF2-40B4-BE49-F238E27FC236}">
                  <a16:creationId xmlns:a16="http://schemas.microsoft.com/office/drawing/2014/main" id="{00F821BA-8764-A257-7759-50F50D948370}"/>
                </a:ext>
              </a:extLst>
            </p:cNvPr>
            <p:cNvSpPr txBox="1">
              <a:spLocks/>
            </p:cNvSpPr>
            <p:nvPr/>
          </p:nvSpPr>
          <p:spPr>
            <a:xfrm>
              <a:off x="7968568" y="3361297"/>
              <a:ext cx="1621053" cy="1684187"/>
            </a:xfrm>
            <a:prstGeom prst="roundRect">
              <a:avLst/>
            </a:prstGeom>
            <a:solidFill>
              <a:srgbClr val="FAFFE1"/>
            </a:solidFill>
          </p:spPr>
          <p:txBody>
            <a:bodyPr vert="horz" lIns="91440" tIns="45720" rIns="91440" bIns="45720" rtlCol="0">
              <a:normAutofit/>
            </a:bodyPr>
            <a:lstStyle>
              <a:lvl1pPr marL="285750" indent="-285750" algn="l" defTabSz="914400" rtl="0" eaLnBrk="1" latinLnBrk="0" hangingPunct="1">
                <a:lnSpc>
                  <a:spcPct val="110000"/>
                </a:lnSpc>
                <a:spcBef>
                  <a:spcPts val="1000"/>
                </a:spcBef>
                <a:buSzPct val="80000"/>
                <a:buFont typeface="Arial" panose="020B0604020202020204" pitchFamily="34" charset="0"/>
                <a:buChar char="•"/>
                <a:defRPr lang="en-US" sz="2800" kern="1200" dirty="0">
                  <a:solidFill>
                    <a:schemeClr val="tx1"/>
                  </a:solidFill>
                  <a:latin typeface="+mn-lt"/>
                  <a:ea typeface="+mn-ea"/>
                  <a:cs typeface="+mn-cs"/>
                </a:defRPr>
              </a:lvl1pPr>
              <a:lvl2pPr marL="502920" indent="-228600" algn="l" defTabSz="914400" rtl="0" eaLnBrk="1" latinLnBrk="0" hangingPunct="1">
                <a:lnSpc>
                  <a:spcPct val="110000"/>
                </a:lnSpc>
                <a:spcBef>
                  <a:spcPts val="500"/>
                </a:spcBef>
                <a:buSzPct val="80000"/>
                <a:buFont typeface="Wingdings" panose="05000000000000000000" pitchFamily="2" charset="2"/>
                <a:buChar char="Ø"/>
                <a:defRPr sz="2400" i="0" kern="1200">
                  <a:solidFill>
                    <a:schemeClr val="tx1"/>
                  </a:solidFill>
                  <a:latin typeface="+mn-lt"/>
                  <a:ea typeface="+mn-ea"/>
                  <a:cs typeface="+mn-cs"/>
                </a:defRPr>
              </a:lvl2pPr>
              <a:lvl3pPr marL="822960" indent="-228600" algn="l" defTabSz="914400" rtl="0" eaLnBrk="1" latinLnBrk="0" hangingPunct="1">
                <a:lnSpc>
                  <a:spcPct val="110000"/>
                </a:lnSpc>
                <a:spcBef>
                  <a:spcPts val="500"/>
                </a:spcBef>
                <a:buSzPct val="80000"/>
                <a:buFont typeface="Wingdings" panose="05000000000000000000" pitchFamily="2" charset="2"/>
                <a:buChar char="u"/>
                <a:defRPr sz="2400" i="0" kern="1200">
                  <a:solidFill>
                    <a:schemeClr val="tx1"/>
                  </a:solidFill>
                  <a:latin typeface="+mn-lt"/>
                  <a:ea typeface="+mn-ea"/>
                  <a:cs typeface="+mn-cs"/>
                </a:defRPr>
              </a:lvl3pPr>
              <a:lvl4pPr marL="1097280" indent="-228600" algn="l" defTabSz="914400" rtl="0" eaLnBrk="1" latinLnBrk="0" hangingPunct="1">
                <a:lnSpc>
                  <a:spcPct val="110000"/>
                </a:lnSpc>
                <a:spcBef>
                  <a:spcPts val="500"/>
                </a:spcBef>
                <a:buSzPct val="80000"/>
                <a:buFont typeface="Goudy Old Style" panose="02020502050305020303" pitchFamily="18" charset="0"/>
                <a:buChar char="–"/>
                <a:defRPr sz="2400" i="0" kern="1200">
                  <a:solidFill>
                    <a:schemeClr val="tx1"/>
                  </a:solidFill>
                  <a:latin typeface="+mn-lt"/>
                  <a:ea typeface="+mn-ea"/>
                  <a:cs typeface="+mn-cs"/>
                </a:defRPr>
              </a:lvl4pPr>
              <a:lvl5pPr marL="1371600" indent="-228600" algn="l" defTabSz="914400" rtl="0" eaLnBrk="1" latinLnBrk="0" hangingPunct="1">
                <a:lnSpc>
                  <a:spcPct val="110000"/>
                </a:lnSpc>
                <a:spcBef>
                  <a:spcPts val="500"/>
                </a:spcBef>
                <a:buSzPct val="80000"/>
                <a:buFont typeface="Arial" panose="020B0604020202020204" pitchFamily="34" charset="0"/>
                <a:buChar char="•"/>
                <a:defRPr sz="240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tLang="zh-TW" sz="1600" b="1" dirty="0" err="1">
                  <a:latin typeface="微軟正黑體" panose="020B0604030504040204" pitchFamily="34" charset="-120"/>
                  <a:ea typeface="微軟正黑體" panose="020B0604030504040204" pitchFamily="34" charset="-120"/>
                </a:rPr>
                <a:t>iNaturalist</a:t>
              </a:r>
              <a:endParaRPr lang="zh-TW" altLang="en-US" sz="1600" b="1" dirty="0">
                <a:latin typeface="微軟正黑體" panose="020B0604030504040204" pitchFamily="34" charset="-120"/>
                <a:ea typeface="微軟正黑體" panose="020B0604030504040204" pitchFamily="34" charset="-120"/>
              </a:endParaRPr>
            </a:p>
          </p:txBody>
        </p:sp>
        <p:pic>
          <p:nvPicPr>
            <p:cNvPr id="10" name="圖片 9">
              <a:extLst>
                <a:ext uri="{FF2B5EF4-FFF2-40B4-BE49-F238E27FC236}">
                  <a16:creationId xmlns:a16="http://schemas.microsoft.com/office/drawing/2014/main" id="{4039EADA-3E44-B048-CA47-C13FAB66E1F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96875" y="3744570"/>
              <a:ext cx="1164437" cy="1164437"/>
            </a:xfrm>
            <a:prstGeom prst="rect">
              <a:avLst/>
            </a:prstGeom>
          </p:spPr>
        </p:pic>
      </p:grpSp>
    </p:spTree>
    <p:extLst>
      <p:ext uri="{BB962C8B-B14F-4D97-AF65-F5344CB8AC3E}">
        <p14:creationId xmlns:p14="http://schemas.microsoft.com/office/powerpoint/2010/main" val="10516711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群組 3">
            <a:extLst>
              <a:ext uri="{FF2B5EF4-FFF2-40B4-BE49-F238E27FC236}">
                <a16:creationId xmlns:a16="http://schemas.microsoft.com/office/drawing/2014/main" id="{AFDBD918-FCB9-FD12-F07C-07014D75CC7E}"/>
              </a:ext>
            </a:extLst>
          </p:cNvPr>
          <p:cNvGrpSpPr/>
          <p:nvPr/>
        </p:nvGrpSpPr>
        <p:grpSpPr>
          <a:xfrm>
            <a:off x="407329" y="408067"/>
            <a:ext cx="11465476" cy="1047538"/>
            <a:chOff x="407329" y="408067"/>
            <a:chExt cx="11465476" cy="1047538"/>
          </a:xfrm>
        </p:grpSpPr>
        <p:sp>
          <p:nvSpPr>
            <p:cNvPr id="5" name="矩形: 圓角 4">
              <a:extLst>
                <a:ext uri="{FF2B5EF4-FFF2-40B4-BE49-F238E27FC236}">
                  <a16:creationId xmlns:a16="http://schemas.microsoft.com/office/drawing/2014/main" id="{D039E190-6D97-0A21-50FE-0C6137D2BA82}"/>
                </a:ext>
              </a:extLst>
            </p:cNvPr>
            <p:cNvSpPr/>
            <p:nvPr/>
          </p:nvSpPr>
          <p:spPr>
            <a:xfrm>
              <a:off x="407329" y="408067"/>
              <a:ext cx="11465476" cy="1047538"/>
            </a:xfrm>
            <a:prstGeom prst="roundRect">
              <a:avLst>
                <a:gd name="adj" fmla="val 50000"/>
              </a:avLst>
            </a:prstGeom>
            <a:solidFill>
              <a:srgbClr val="3771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18" name="文字方塊 17">
              <a:extLst>
                <a:ext uri="{FF2B5EF4-FFF2-40B4-BE49-F238E27FC236}">
                  <a16:creationId xmlns:a16="http://schemas.microsoft.com/office/drawing/2014/main" id="{E3CBB0C8-F51E-EAF0-4565-10D084613702}"/>
                </a:ext>
              </a:extLst>
            </p:cNvPr>
            <p:cNvSpPr txBox="1"/>
            <p:nvPr/>
          </p:nvSpPr>
          <p:spPr>
            <a:xfrm>
              <a:off x="660273" y="573924"/>
              <a:ext cx="10470559" cy="707886"/>
            </a:xfrm>
            <a:prstGeom prst="rect">
              <a:avLst/>
            </a:prstGeom>
            <a:noFill/>
          </p:spPr>
          <p:txBody>
            <a:bodyPr wrap="none" rtlCol="0">
              <a:spAutoFit/>
            </a:bodyPr>
            <a:lstStyle/>
            <a:p>
              <a:pPr algn="ctr"/>
              <a:r>
                <a:rPr lang="zh-TW" altLang="en-US" sz="4000" b="1" spc="1013" baseline="0" dirty="0">
                  <a:ln/>
                  <a:solidFill>
                    <a:srgbClr val="FFFFFF"/>
                  </a:solidFill>
                  <a:latin typeface="微軟正黑體"/>
                  <a:ea typeface="微軟正黑體"/>
                  <a:sym typeface="微軟正黑體"/>
                  <a:rtl val="0"/>
                </a:rPr>
                <a:t>綠化、自然保育及生物多樣性（續）</a:t>
              </a:r>
            </a:p>
          </p:txBody>
        </p:sp>
        <p:pic>
          <p:nvPicPr>
            <p:cNvPr id="16" name="圖片 15">
              <a:extLst>
                <a:ext uri="{FF2B5EF4-FFF2-40B4-BE49-F238E27FC236}">
                  <a16:creationId xmlns:a16="http://schemas.microsoft.com/office/drawing/2014/main" id="{0458580C-00DF-701B-CB38-1554E31EA7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26743" y="408067"/>
              <a:ext cx="1046062" cy="1047538"/>
            </a:xfrm>
            <a:prstGeom prst="rect">
              <a:avLst/>
            </a:prstGeom>
          </p:spPr>
        </p:pic>
      </p:grpSp>
      <p:pic>
        <p:nvPicPr>
          <p:cNvPr id="7" name="圖片 6">
            <a:extLst>
              <a:ext uri="{FF2B5EF4-FFF2-40B4-BE49-F238E27FC236}">
                <a16:creationId xmlns:a16="http://schemas.microsoft.com/office/drawing/2014/main" id="{C12B39F7-FE0E-1411-E599-C13ED3A8627A}"/>
              </a:ext>
            </a:extLst>
          </p:cNvPr>
          <p:cNvPicPr>
            <a:picLocks noChangeAspect="1"/>
          </p:cNvPicPr>
          <p:nvPr/>
        </p:nvPicPr>
        <p:blipFill>
          <a:blip r:embed="rId3"/>
          <a:stretch>
            <a:fillRect/>
          </a:stretch>
        </p:blipFill>
        <p:spPr>
          <a:xfrm>
            <a:off x="9515926" y="5095947"/>
            <a:ext cx="1859441" cy="1335140"/>
          </a:xfrm>
          <a:prstGeom prst="rect">
            <a:avLst/>
          </a:prstGeom>
        </p:spPr>
      </p:pic>
      <p:graphicFrame>
        <p:nvGraphicFramePr>
          <p:cNvPr id="9" name="Content Placeholder 7">
            <a:extLst>
              <a:ext uri="{FF2B5EF4-FFF2-40B4-BE49-F238E27FC236}">
                <a16:creationId xmlns:a16="http://schemas.microsoft.com/office/drawing/2014/main" id="{83666198-D8C6-2E94-B2DD-66B7159E9B83}"/>
              </a:ext>
            </a:extLst>
          </p:cNvPr>
          <p:cNvGraphicFramePr>
            <a:graphicFrameLocks noGrp="1"/>
          </p:cNvGraphicFramePr>
          <p:nvPr>
            <p:ph idx="1"/>
            <p:extLst>
              <p:ext uri="{D42A27DB-BD31-4B8C-83A1-F6EECF244321}">
                <p14:modId xmlns:p14="http://schemas.microsoft.com/office/powerpoint/2010/main" val="2808616012"/>
              </p:ext>
            </p:extLst>
          </p:nvPr>
        </p:nvGraphicFramePr>
        <p:xfrm>
          <a:off x="407329" y="1934656"/>
          <a:ext cx="11732511" cy="2682240"/>
        </p:xfrm>
        <a:graphic>
          <a:graphicData uri="http://schemas.openxmlformats.org/drawingml/2006/table">
            <a:tbl>
              <a:tblPr firstRow="1" bandRow="1">
                <a:tableStyleId>{5940675A-B579-460E-94D1-54222C63F5DA}</a:tableStyleId>
              </a:tblPr>
              <a:tblGrid>
                <a:gridCol w="715538">
                  <a:extLst>
                    <a:ext uri="{9D8B030D-6E8A-4147-A177-3AD203B41FA5}">
                      <a16:colId xmlns:a16="http://schemas.microsoft.com/office/drawing/2014/main" val="650940177"/>
                    </a:ext>
                  </a:extLst>
                </a:gridCol>
                <a:gridCol w="4940637">
                  <a:extLst>
                    <a:ext uri="{9D8B030D-6E8A-4147-A177-3AD203B41FA5}">
                      <a16:colId xmlns:a16="http://schemas.microsoft.com/office/drawing/2014/main" val="1027800388"/>
                    </a:ext>
                  </a:extLst>
                </a:gridCol>
                <a:gridCol w="6076336">
                  <a:extLst>
                    <a:ext uri="{9D8B030D-6E8A-4147-A177-3AD203B41FA5}">
                      <a16:colId xmlns:a16="http://schemas.microsoft.com/office/drawing/2014/main" val="3929358775"/>
                    </a:ext>
                  </a:extLst>
                </a:gridCol>
              </a:tblGrid>
              <a:tr h="364385">
                <a:tc gridSpan="2">
                  <a:txBody>
                    <a:bodyPr/>
                    <a:lstStyle/>
                    <a:p>
                      <a:pPr algn="ctr"/>
                      <a:r>
                        <a:rPr lang="zh-TW" altLang="en-US" sz="2000" b="1" dirty="0">
                          <a:latin typeface="微軟正黑體" panose="020B0604030504040204" pitchFamily="34" charset="-120"/>
                          <a:ea typeface="微軟正黑體" panose="020B0604030504040204" pitchFamily="34" charset="-120"/>
                        </a:rPr>
                        <a:t>可行措施</a:t>
                      </a:r>
                      <a:endParaRPr lang="en-HK" sz="2000" b="1" dirty="0">
                        <a:latin typeface="微軟正黑體" panose="020B0604030504040204" pitchFamily="34" charset="-120"/>
                        <a:ea typeface="微軟正黑體" panose="020B0604030504040204" pitchFamily="34" charset="-120"/>
                      </a:endParaRPr>
                    </a:p>
                  </a:txBody>
                  <a:tcPr>
                    <a:solidFill>
                      <a:srgbClr val="4EA069"/>
                    </a:solidFill>
                  </a:tcPr>
                </a:tc>
                <a:tc hMerge="1">
                  <a:txBody>
                    <a:bodyPr/>
                    <a:lstStyle/>
                    <a:p>
                      <a:endParaRPr dirty="0"/>
                    </a:p>
                  </a:txBody>
                  <a:tcPr>
                    <a:solidFill>
                      <a:srgbClr val="FFC247"/>
                    </a:solidFill>
                  </a:tcPr>
                </a:tc>
                <a:tc>
                  <a:txBody>
                    <a:bodyPr/>
                    <a:lstStyle/>
                    <a:p>
                      <a:pPr algn="ctr"/>
                      <a:r>
                        <a:rPr lang="zh-TW" altLang="en-US" sz="2000" b="1" dirty="0">
                          <a:latin typeface="微軟正黑體" panose="020B0604030504040204" pitchFamily="34" charset="-120"/>
                          <a:ea typeface="微軟正黑體" panose="020B0604030504040204" pitchFamily="34" charset="-120"/>
                        </a:rPr>
                        <a:t>檢視方法（例子）</a:t>
                      </a:r>
                      <a:endParaRPr lang="en-HK" sz="2000" b="1" dirty="0">
                        <a:latin typeface="微軟正黑體" panose="020B0604030504040204" pitchFamily="34" charset="-120"/>
                        <a:ea typeface="微軟正黑體" panose="020B0604030504040204" pitchFamily="34" charset="-120"/>
                      </a:endParaRPr>
                    </a:p>
                  </a:txBody>
                  <a:tcPr>
                    <a:solidFill>
                      <a:srgbClr val="4EA069"/>
                    </a:solidFill>
                  </a:tcPr>
                </a:tc>
                <a:extLst>
                  <a:ext uri="{0D108BD9-81ED-4DB2-BD59-A6C34878D82A}">
                    <a16:rowId xmlns:a16="http://schemas.microsoft.com/office/drawing/2014/main" val="2742464930"/>
                  </a:ext>
                </a:extLst>
              </a:tr>
              <a:tr h="459549">
                <a:tc>
                  <a:txBody>
                    <a:bodyPr/>
                    <a:lstStyle/>
                    <a:p>
                      <a:pPr marL="0" indent="0">
                        <a:buFont typeface="Arial" panose="020B0604020202020204" pitchFamily="34" charset="0"/>
                        <a:buNone/>
                      </a:pPr>
                      <a:r>
                        <a:rPr lang="en-US" altLang="zh-TW" sz="1800" i="0" dirty="0">
                          <a:latin typeface="微軟正黑體" panose="020B0604030504040204" pitchFamily="34" charset="-120"/>
                          <a:ea typeface="微軟正黑體" panose="020B0604030504040204" pitchFamily="34" charset="-120"/>
                        </a:rPr>
                        <a:t>G4.</a:t>
                      </a:r>
                      <a:endParaRPr lang="en-HK" sz="1800" i="0" dirty="0">
                        <a:latin typeface="微軟正黑體" panose="020B0604030504040204" pitchFamily="34" charset="-120"/>
                        <a:ea typeface="微軟正黑體" panose="020B0604030504040204" pitchFamily="34" charset="-120"/>
                      </a:endParaRPr>
                    </a:p>
                  </a:txBody>
                  <a:tcPr>
                    <a:lnR w="12700" cap="flat" cmpd="sng" algn="ctr">
                      <a:noFill/>
                      <a:prstDash val="solid"/>
                      <a:round/>
                      <a:headEnd type="none" w="med" len="med"/>
                      <a:tailEnd type="none" w="med" len="med"/>
                    </a:lnR>
                    <a:solidFill>
                      <a:srgbClr val="C9E5D2"/>
                    </a:solidFill>
                  </a:tcPr>
                </a:tc>
                <a:tc>
                  <a:txBody>
                    <a:bodyPr/>
                    <a:lstStyle/>
                    <a:p>
                      <a:r>
                        <a:rPr lang="zh-TW" altLang="en-US" dirty="0">
                          <a:latin typeface="微軟正黑體" panose="020B0604030504040204" pitchFamily="34" charset="-120"/>
                          <a:ea typeface="微軟正黑體" panose="020B0604030504040204" pitchFamily="34" charset="-120"/>
                        </a:rPr>
                        <a:t>參與校外活動時（如學校旅行、參觀郊野公園或地質公園等），實踐「山野無痕」。</a:t>
                      </a:r>
                      <a:endParaRPr lang="en-HK" altLang="zh-TW" dirty="0">
                        <a:latin typeface="微軟正黑體" panose="020B0604030504040204" pitchFamily="34" charset="-120"/>
                        <a:ea typeface="微軟正黑體" panose="020B0604030504040204" pitchFamily="34" charset="-120"/>
                      </a:endParaRPr>
                    </a:p>
                    <a:p>
                      <a:endParaRPr lang="en-HK" dirty="0">
                        <a:latin typeface="微軟正黑體" panose="020B0604030504040204" pitchFamily="34" charset="-120"/>
                        <a:ea typeface="微軟正黑體" panose="020B0604030504040204" pitchFamily="34" charset="-120"/>
                      </a:endParaRPr>
                    </a:p>
                    <a:p>
                      <a:r>
                        <a:rPr lang="zh-TW" altLang="en-US" i="1" dirty="0">
                          <a:latin typeface="微軟正黑體" panose="020B0604030504040204" pitchFamily="34" charset="-120"/>
                          <a:ea typeface="微軟正黑體" panose="020B0604030504040204" pitchFamily="34" charset="-120"/>
                        </a:rPr>
                        <a:t>小貼士：</a:t>
                      </a:r>
                      <a:endParaRPr lang="en-HK" altLang="zh-TW" i="1"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i="1" dirty="0">
                          <a:latin typeface="微軟正黑體" panose="020B0604030504040204" pitchFamily="34" charset="-120"/>
                          <a:ea typeface="微軟正黑體" panose="020B0604030504040204" pitchFamily="34" charset="-120"/>
                        </a:rPr>
                        <a:t>「山野無痕」是一套旨在減低人類對自然環境造成負面影響的原則。當中有七個原則，包括「自己垃圾自己帶走」、保持原有風貌、尊重野生動物等。</a:t>
                      </a:r>
                      <a:endParaRPr lang="en-HK" dirty="0">
                        <a:latin typeface="微軟正黑體" panose="020B0604030504040204" pitchFamily="34" charset="-120"/>
                        <a:ea typeface="微軟正黑體" panose="020B0604030504040204" pitchFamily="34" charset="-120"/>
                      </a:endParaRPr>
                    </a:p>
                  </a:txBody>
                  <a:tcPr>
                    <a:lnL w="12700" cap="flat" cmpd="sng" algn="ctr">
                      <a:noFill/>
                      <a:prstDash val="solid"/>
                      <a:round/>
                      <a:headEnd type="none" w="med" len="med"/>
                      <a:tailEnd type="none" w="med" len="med"/>
                    </a:lnL>
                    <a:solidFill>
                      <a:srgbClr val="C9E5D2"/>
                    </a:solidFill>
                  </a:tcPr>
                </a:tc>
                <a:tc>
                  <a:txBody>
                    <a:bodyPr/>
                    <a:lstStyle/>
                    <a:p>
                      <a:pPr marL="285750" indent="-285750">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離開郊野地方前，觀察同學的習慣（如使用可重用水樽及飯盒、「自己垃圾自己帶走」）。</a:t>
                      </a:r>
                      <a:endParaRPr lang="en-HK" dirty="0">
                        <a:latin typeface="微軟正黑體" panose="020B0604030504040204" pitchFamily="34" charset="-120"/>
                        <a:ea typeface="微軟正黑體" panose="020B0604030504040204" pitchFamily="34" charset="-120"/>
                      </a:endParaRPr>
                    </a:p>
                  </a:txBody>
                  <a:tcPr>
                    <a:solidFill>
                      <a:srgbClr val="C9E5D2"/>
                    </a:solidFill>
                  </a:tcPr>
                </a:tc>
                <a:extLst>
                  <a:ext uri="{0D108BD9-81ED-4DB2-BD59-A6C34878D82A}">
                    <a16:rowId xmlns:a16="http://schemas.microsoft.com/office/drawing/2014/main" val="122290304"/>
                  </a:ext>
                </a:extLst>
              </a:tr>
            </a:tbl>
          </a:graphicData>
        </a:graphic>
      </p:graphicFrame>
    </p:spTree>
    <p:extLst>
      <p:ext uri="{BB962C8B-B14F-4D97-AF65-F5344CB8AC3E}">
        <p14:creationId xmlns:p14="http://schemas.microsoft.com/office/powerpoint/2010/main" val="35951756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D660F9F7-1CA7-2B48-96B3-470491F9B451}"/>
              </a:ext>
            </a:extLst>
          </p:cNvPr>
          <p:cNvPicPr>
            <a:picLocks noChangeAspect="1"/>
          </p:cNvPicPr>
          <p:nvPr/>
        </p:nvPicPr>
        <p:blipFill>
          <a:blip r:embed="rId2"/>
          <a:stretch>
            <a:fillRect/>
          </a:stretch>
        </p:blipFill>
        <p:spPr>
          <a:xfrm>
            <a:off x="9534967" y="93893"/>
            <a:ext cx="1380695" cy="1456557"/>
          </a:xfrm>
          <a:prstGeom prst="rect">
            <a:avLst/>
          </a:prstGeom>
        </p:spPr>
      </p:pic>
      <p:grpSp>
        <p:nvGrpSpPr>
          <p:cNvPr id="3" name="群組 2">
            <a:extLst>
              <a:ext uri="{FF2B5EF4-FFF2-40B4-BE49-F238E27FC236}">
                <a16:creationId xmlns:a16="http://schemas.microsoft.com/office/drawing/2014/main" id="{AEE049F8-C159-4BC0-5DCE-4182B76024A3}"/>
              </a:ext>
            </a:extLst>
          </p:cNvPr>
          <p:cNvGrpSpPr/>
          <p:nvPr/>
        </p:nvGrpSpPr>
        <p:grpSpPr>
          <a:xfrm>
            <a:off x="407328" y="408067"/>
            <a:ext cx="5553306" cy="1047538"/>
            <a:chOff x="407328" y="408067"/>
            <a:chExt cx="5553306" cy="1047538"/>
          </a:xfrm>
        </p:grpSpPr>
        <p:sp>
          <p:nvSpPr>
            <p:cNvPr id="5" name="矩形: 圓角 4">
              <a:extLst>
                <a:ext uri="{FF2B5EF4-FFF2-40B4-BE49-F238E27FC236}">
                  <a16:creationId xmlns:a16="http://schemas.microsoft.com/office/drawing/2014/main" id="{D039E190-6D97-0A21-50FE-0C6137D2BA82}"/>
                </a:ext>
              </a:extLst>
            </p:cNvPr>
            <p:cNvSpPr/>
            <p:nvPr/>
          </p:nvSpPr>
          <p:spPr>
            <a:xfrm>
              <a:off x="407328" y="408067"/>
              <a:ext cx="5553306" cy="1047538"/>
            </a:xfrm>
            <a:prstGeom prst="roundRect">
              <a:avLst>
                <a:gd name="adj" fmla="val 50000"/>
              </a:avLst>
            </a:prstGeom>
            <a:solidFill>
              <a:srgbClr val="913F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18" name="文字方塊 17">
              <a:extLst>
                <a:ext uri="{FF2B5EF4-FFF2-40B4-BE49-F238E27FC236}">
                  <a16:creationId xmlns:a16="http://schemas.microsoft.com/office/drawing/2014/main" id="{E3CBB0C8-F51E-EAF0-4565-10D084613702}"/>
                </a:ext>
              </a:extLst>
            </p:cNvPr>
            <p:cNvSpPr txBox="1"/>
            <p:nvPr/>
          </p:nvSpPr>
          <p:spPr>
            <a:xfrm>
              <a:off x="655697" y="573924"/>
              <a:ext cx="4349652" cy="769441"/>
            </a:xfrm>
            <a:prstGeom prst="rect">
              <a:avLst/>
            </a:prstGeom>
            <a:noFill/>
          </p:spPr>
          <p:txBody>
            <a:bodyPr wrap="none" rtlCol="0">
              <a:spAutoFit/>
            </a:bodyPr>
            <a:lstStyle/>
            <a:p>
              <a:pPr algn="ctr"/>
              <a:r>
                <a:rPr lang="zh-TW" altLang="en-US" sz="4400" b="1" spc="1013" baseline="0" dirty="0">
                  <a:ln/>
                  <a:solidFill>
                    <a:srgbClr val="FFFFFF"/>
                  </a:solidFill>
                  <a:latin typeface="微軟正黑體"/>
                  <a:ea typeface="微軟正黑體"/>
                  <a:sym typeface="微軟正黑體"/>
                  <a:rtl val="0"/>
                </a:rPr>
                <a:t>清新室內空氣</a:t>
              </a:r>
            </a:p>
          </p:txBody>
        </p:sp>
        <p:pic>
          <p:nvPicPr>
            <p:cNvPr id="8" name="圖片 7">
              <a:extLst>
                <a:ext uri="{FF2B5EF4-FFF2-40B4-BE49-F238E27FC236}">
                  <a16:creationId xmlns:a16="http://schemas.microsoft.com/office/drawing/2014/main" id="{F83C7AD4-F4DF-DD08-A106-BB96A9DC4A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4572" y="408067"/>
              <a:ext cx="1046062" cy="1044589"/>
            </a:xfrm>
            <a:prstGeom prst="rect">
              <a:avLst/>
            </a:prstGeom>
          </p:spPr>
        </p:pic>
      </p:grpSp>
      <p:graphicFrame>
        <p:nvGraphicFramePr>
          <p:cNvPr id="13" name="Content Placeholder 7">
            <a:extLst>
              <a:ext uri="{FF2B5EF4-FFF2-40B4-BE49-F238E27FC236}">
                <a16:creationId xmlns:a16="http://schemas.microsoft.com/office/drawing/2014/main" id="{1AFD24A5-7546-16E5-403B-84427E3F0AF3}"/>
              </a:ext>
            </a:extLst>
          </p:cNvPr>
          <p:cNvGraphicFramePr>
            <a:graphicFrameLocks noGrp="1"/>
          </p:cNvGraphicFramePr>
          <p:nvPr>
            <p:ph idx="1"/>
            <p:extLst>
              <p:ext uri="{D42A27DB-BD31-4B8C-83A1-F6EECF244321}">
                <p14:modId xmlns:p14="http://schemas.microsoft.com/office/powerpoint/2010/main" val="578110212"/>
              </p:ext>
            </p:extLst>
          </p:nvPr>
        </p:nvGraphicFramePr>
        <p:xfrm>
          <a:off x="780351" y="1648244"/>
          <a:ext cx="10631297" cy="4072666"/>
        </p:xfrm>
        <a:graphic>
          <a:graphicData uri="http://schemas.openxmlformats.org/drawingml/2006/table">
            <a:tbl>
              <a:tblPr firstRow="1" bandRow="1">
                <a:tableStyleId>{5940675A-B579-460E-94D1-54222C63F5DA}</a:tableStyleId>
              </a:tblPr>
              <a:tblGrid>
                <a:gridCol w="648378">
                  <a:extLst>
                    <a:ext uri="{9D8B030D-6E8A-4147-A177-3AD203B41FA5}">
                      <a16:colId xmlns:a16="http://schemas.microsoft.com/office/drawing/2014/main" val="650940177"/>
                    </a:ext>
                  </a:extLst>
                </a:gridCol>
                <a:gridCol w="5237542">
                  <a:extLst>
                    <a:ext uri="{9D8B030D-6E8A-4147-A177-3AD203B41FA5}">
                      <a16:colId xmlns:a16="http://schemas.microsoft.com/office/drawing/2014/main" val="1027800388"/>
                    </a:ext>
                  </a:extLst>
                </a:gridCol>
                <a:gridCol w="4745377">
                  <a:extLst>
                    <a:ext uri="{9D8B030D-6E8A-4147-A177-3AD203B41FA5}">
                      <a16:colId xmlns:a16="http://schemas.microsoft.com/office/drawing/2014/main" val="3929358775"/>
                    </a:ext>
                  </a:extLst>
                </a:gridCol>
              </a:tblGrid>
              <a:tr h="455591">
                <a:tc gridSpan="2">
                  <a:txBody>
                    <a:bodyPr/>
                    <a:lstStyle/>
                    <a:p>
                      <a:pPr algn="ctr"/>
                      <a:r>
                        <a:rPr lang="zh-TW" altLang="en-US" sz="2000" b="1" dirty="0">
                          <a:latin typeface="微軟正黑體" panose="020B0604030504040204" pitchFamily="34" charset="-120"/>
                          <a:ea typeface="微軟正黑體" panose="020B0604030504040204" pitchFamily="34" charset="-120"/>
                        </a:rPr>
                        <a:t>可行措施</a:t>
                      </a:r>
                      <a:endParaRPr lang="en-HK" sz="2000" b="1" dirty="0">
                        <a:latin typeface="微軟正黑體" panose="020B0604030504040204" pitchFamily="34" charset="-120"/>
                        <a:ea typeface="微軟正黑體" panose="020B0604030504040204" pitchFamily="34" charset="-120"/>
                      </a:endParaRPr>
                    </a:p>
                  </a:txBody>
                  <a:tcPr>
                    <a:solidFill>
                      <a:srgbClr val="C06C70"/>
                    </a:solidFill>
                  </a:tcPr>
                </a:tc>
                <a:tc hMerge="1">
                  <a:txBody>
                    <a:bodyPr/>
                    <a:lstStyle/>
                    <a:p>
                      <a:endParaRPr dirty="0"/>
                    </a:p>
                  </a:txBody>
                  <a:tcPr>
                    <a:solidFill>
                      <a:srgbClr val="FFC247"/>
                    </a:solidFill>
                  </a:tcPr>
                </a:tc>
                <a:tc>
                  <a:txBody>
                    <a:bodyPr/>
                    <a:lstStyle/>
                    <a:p>
                      <a:pPr algn="ctr"/>
                      <a:r>
                        <a:rPr lang="zh-TW" altLang="en-US" sz="2000" b="1" dirty="0">
                          <a:latin typeface="微軟正黑體" panose="020B0604030504040204" pitchFamily="34" charset="-120"/>
                          <a:ea typeface="微軟正黑體" panose="020B0604030504040204" pitchFamily="34" charset="-120"/>
                        </a:rPr>
                        <a:t>檢視方法（例子）</a:t>
                      </a:r>
                      <a:endParaRPr lang="en-HK" sz="2000" b="1" dirty="0">
                        <a:latin typeface="微軟正黑體" panose="020B0604030504040204" pitchFamily="34" charset="-120"/>
                        <a:ea typeface="微軟正黑體" panose="020B0604030504040204" pitchFamily="34" charset="-120"/>
                      </a:endParaRPr>
                    </a:p>
                  </a:txBody>
                  <a:tcPr>
                    <a:solidFill>
                      <a:srgbClr val="C06C70"/>
                    </a:solidFill>
                  </a:tcPr>
                </a:tc>
                <a:extLst>
                  <a:ext uri="{0D108BD9-81ED-4DB2-BD59-A6C34878D82A}">
                    <a16:rowId xmlns:a16="http://schemas.microsoft.com/office/drawing/2014/main" val="2742464930"/>
                  </a:ext>
                </a:extLst>
              </a:tr>
              <a:tr h="735955">
                <a:tc>
                  <a:txBody>
                    <a:bodyPr/>
                    <a:lstStyle/>
                    <a:p>
                      <a:pPr marL="0" indent="0">
                        <a:buFont typeface="Arial" panose="020B0604020202020204" pitchFamily="34" charset="0"/>
                        <a:buNone/>
                      </a:pPr>
                      <a:r>
                        <a:rPr lang="en-US" altLang="zh-TW" sz="1800" i="0" dirty="0">
                          <a:latin typeface="微軟正黑體" panose="020B0604030504040204" pitchFamily="34" charset="-120"/>
                          <a:ea typeface="微軟正黑體" panose="020B0604030504040204" pitchFamily="34" charset="-120"/>
                        </a:rPr>
                        <a:t>A1.</a:t>
                      </a:r>
                      <a:endParaRPr lang="en-HK" sz="1800" i="0" dirty="0">
                        <a:latin typeface="微軟正黑體" panose="020B0604030504040204" pitchFamily="34" charset="-120"/>
                        <a:ea typeface="微軟正黑體" panose="020B0604030504040204" pitchFamily="34" charset="-120"/>
                      </a:endParaRPr>
                    </a:p>
                  </a:txBody>
                  <a:tcPr>
                    <a:lnR w="12700" cap="flat" cmpd="sng" algn="ctr">
                      <a:noFill/>
                      <a:prstDash val="solid"/>
                      <a:round/>
                      <a:headEnd type="none" w="med" len="med"/>
                      <a:tailEnd type="none" w="med" len="med"/>
                    </a:lnR>
                    <a:solidFill>
                      <a:srgbClr val="E9CDCE"/>
                    </a:solidFill>
                  </a:tcPr>
                </a:tc>
                <a:tc>
                  <a:txBody>
                    <a:bodyPr/>
                    <a:lstStyle/>
                    <a:p>
                      <a:r>
                        <a:rPr lang="zh-TW" altLang="en-US" i="0" dirty="0">
                          <a:latin typeface="微軟正黑體" panose="020B0604030504040204" pitchFamily="34" charset="-120"/>
                          <a:ea typeface="微軟正黑體" panose="020B0604030504040204" pitchFamily="34" charset="-120"/>
                        </a:rPr>
                        <a:t>保持課室的垃圾桶清潔乾淨及使用後把蓋子蓋好。</a:t>
                      </a:r>
                      <a:endParaRPr lang="en-HK" i="0" dirty="0">
                        <a:latin typeface="微軟正黑體" panose="020B0604030504040204" pitchFamily="34" charset="-120"/>
                        <a:ea typeface="微軟正黑體" panose="020B0604030504040204" pitchFamily="34" charset="-120"/>
                      </a:endParaRPr>
                    </a:p>
                  </a:txBody>
                  <a:tcPr>
                    <a:lnL w="12700" cap="flat" cmpd="sng" algn="ctr">
                      <a:noFill/>
                      <a:prstDash val="solid"/>
                      <a:round/>
                      <a:headEnd type="none" w="med" len="med"/>
                      <a:tailEnd type="none" w="med" len="med"/>
                    </a:lnL>
                    <a:solidFill>
                      <a:srgbClr val="E9CDCE"/>
                    </a:solidFill>
                  </a:tcPr>
                </a:tc>
                <a:tc>
                  <a:txBody>
                    <a:bodyPr/>
                    <a:lstStyle/>
                    <a:p>
                      <a:pPr marL="285750" indent="-285750">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於小息、午膳時段檢查課室的垃圾桶是否整潔無異味及蓋子是否妥善蓋上。</a:t>
                      </a:r>
                      <a:endParaRPr lang="en-HK" dirty="0">
                        <a:latin typeface="微軟正黑體" panose="020B0604030504040204" pitchFamily="34" charset="-120"/>
                        <a:ea typeface="微軟正黑體" panose="020B0604030504040204" pitchFamily="34" charset="-120"/>
                      </a:endParaRPr>
                    </a:p>
                  </a:txBody>
                  <a:tcPr>
                    <a:solidFill>
                      <a:srgbClr val="E9CDCE"/>
                    </a:solidFill>
                  </a:tcPr>
                </a:tc>
                <a:extLst>
                  <a:ext uri="{0D108BD9-81ED-4DB2-BD59-A6C34878D82A}">
                    <a16:rowId xmlns:a16="http://schemas.microsoft.com/office/drawing/2014/main" val="122290304"/>
                  </a:ext>
                </a:extLst>
              </a:tr>
              <a:tr h="2145165">
                <a:tc>
                  <a:txBody>
                    <a:bodyPr/>
                    <a:lstStyle/>
                    <a:p>
                      <a:r>
                        <a:rPr lang="en-US" altLang="zh-TW" sz="1800" dirty="0">
                          <a:latin typeface="微軟正黑體" panose="020B0604030504040204" pitchFamily="34" charset="-120"/>
                          <a:ea typeface="微軟正黑體" panose="020B0604030504040204" pitchFamily="34" charset="-120"/>
                        </a:rPr>
                        <a:t>A2.</a:t>
                      </a:r>
                      <a:endParaRPr lang="en-HK" sz="1800" dirty="0">
                        <a:latin typeface="微軟正黑體" panose="020B0604030504040204" pitchFamily="34" charset="-120"/>
                        <a:ea typeface="微軟正黑體" panose="020B0604030504040204" pitchFamily="34" charset="-120"/>
                      </a:endParaRPr>
                    </a:p>
                  </a:txBody>
                  <a:tcPr>
                    <a:lnR w="12700" cap="flat" cmpd="sng" algn="ctr">
                      <a:noFill/>
                      <a:prstDash val="solid"/>
                      <a:round/>
                      <a:headEnd type="none" w="med" len="med"/>
                      <a:tailEnd type="none" w="med" len="med"/>
                    </a:lnR>
                  </a:tcPr>
                </a:tc>
                <a:tc>
                  <a:txBody>
                    <a:bodyPr/>
                    <a:lstStyle/>
                    <a:p>
                      <a:r>
                        <a:rPr lang="zh-TW" altLang="en-US" i="0" dirty="0">
                          <a:latin typeface="微軟正黑體" panose="020B0604030504040204" pitchFamily="34" charset="-120"/>
                          <a:ea typeface="微軟正黑體" panose="020B0604030504040204" pitchFamily="34" charset="-120"/>
                        </a:rPr>
                        <a:t>保持校園內的廚餘收集桶及／或廚餘機清潔乾淨及使用後把蓋子完全緊閉（如有）。</a:t>
                      </a:r>
                      <a:endParaRPr lang="en-HK" altLang="zh-TW" i="0" dirty="0">
                        <a:latin typeface="微軟正黑體" panose="020B0604030504040204" pitchFamily="34" charset="-120"/>
                        <a:ea typeface="微軟正黑體" panose="020B0604030504040204" pitchFamily="34" charset="-120"/>
                      </a:endParaRPr>
                    </a:p>
                    <a:p>
                      <a:endParaRPr lang="en-HK" i="1" dirty="0">
                        <a:latin typeface="微軟正黑體" panose="020B0604030504040204" pitchFamily="34" charset="-120"/>
                        <a:ea typeface="微軟正黑體" panose="020B0604030504040204" pitchFamily="34" charset="-120"/>
                      </a:endParaRPr>
                    </a:p>
                    <a:p>
                      <a:r>
                        <a:rPr lang="zh-TW" altLang="en-US" i="1" dirty="0">
                          <a:latin typeface="微軟正黑體" panose="020B0604030504040204" pitchFamily="34" charset="-120"/>
                          <a:ea typeface="微軟正黑體" panose="020B0604030504040204" pitchFamily="34" charset="-120"/>
                        </a:rPr>
                        <a:t>小貼士：</a:t>
                      </a:r>
                      <a:endParaRPr lang="en-HK" altLang="zh-TW" i="1"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i="1" dirty="0">
                          <a:latin typeface="微軟正黑體" panose="020B0604030504040204" pitchFamily="34" charset="-120"/>
                          <a:ea typeface="微軟正黑體" panose="020B0604030504040204" pitchFamily="34" charset="-120"/>
                        </a:rPr>
                        <a:t>廚餘收集桶及廚餘機應擺放在校園通風位置，或設有抽氣裝置並保持裝置開啟，以加強室內的空氣流通及避開廚餘氣味散布。</a:t>
                      </a:r>
                      <a:endParaRPr lang="en-HK" i="1" dirty="0">
                        <a:latin typeface="微軟正黑體" panose="020B0604030504040204" pitchFamily="34" charset="-120"/>
                        <a:ea typeface="微軟正黑體" panose="020B0604030504040204" pitchFamily="34" charset="-120"/>
                      </a:endParaRPr>
                    </a:p>
                  </a:txBody>
                  <a:tcPr>
                    <a:lnL w="12700" cap="flat" cmpd="sng" algn="ctr">
                      <a:noFill/>
                      <a:prstDash val="solid"/>
                      <a:round/>
                      <a:headEnd type="none" w="med" len="med"/>
                      <a:tailEnd type="none" w="med" len="med"/>
                    </a:lnL>
                  </a:tcPr>
                </a:tc>
                <a:tc>
                  <a:txBody>
                    <a:bodyPr/>
                    <a:lstStyle/>
                    <a:p>
                      <a:pPr marL="285750" indent="-285750">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於午膳時段檢查廚餘收集桶及／或廚餘機是否整潔及蓋子是否妥善蓋上。</a:t>
                      </a:r>
                      <a:endParaRPr lang="en-HK"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3018532850"/>
                  </a:ext>
                </a:extLst>
              </a:tr>
              <a:tr h="735955">
                <a:tc>
                  <a:txBody>
                    <a:bodyPr/>
                    <a:lstStyle/>
                    <a:p>
                      <a:r>
                        <a:rPr lang="en-US" altLang="zh-TW" sz="1800" dirty="0">
                          <a:latin typeface="微軟正黑體" panose="020B0604030504040204" pitchFamily="34" charset="-120"/>
                          <a:ea typeface="微軟正黑體" panose="020B0604030504040204" pitchFamily="34" charset="-120"/>
                        </a:rPr>
                        <a:t>A</a:t>
                      </a:r>
                      <a:r>
                        <a:rPr lang="en-US" sz="1800" dirty="0">
                          <a:latin typeface="微軟正黑體" panose="020B0604030504040204" pitchFamily="34" charset="-120"/>
                          <a:ea typeface="微軟正黑體" panose="020B0604030504040204" pitchFamily="34" charset="-120"/>
                        </a:rPr>
                        <a:t>3</a:t>
                      </a:r>
                      <a:r>
                        <a:rPr lang="en-HK" sz="1800" dirty="0">
                          <a:latin typeface="微軟正黑體" panose="020B0604030504040204" pitchFamily="34" charset="-120"/>
                          <a:ea typeface="微軟正黑體" panose="020B0604030504040204" pitchFamily="34" charset="-120"/>
                        </a:rPr>
                        <a:t>.</a:t>
                      </a:r>
                    </a:p>
                  </a:txBody>
                  <a:tcPr>
                    <a:lnR w="12700" cap="flat" cmpd="sng" algn="ctr">
                      <a:noFill/>
                      <a:prstDash val="solid"/>
                      <a:round/>
                      <a:headEnd type="none" w="med" len="med"/>
                      <a:tailEnd type="none" w="med" len="med"/>
                    </a:lnR>
                    <a:solidFill>
                      <a:srgbClr val="E9CDCE"/>
                    </a:solidFill>
                  </a:tcPr>
                </a:tc>
                <a:tc>
                  <a:txBody>
                    <a:bodyPr/>
                    <a:lstStyle/>
                    <a:p>
                      <a:pPr marL="0" indent="0">
                        <a:buFont typeface="Arial" panose="020B0604020202020204" pitchFamily="34" charset="0"/>
                        <a:buNone/>
                      </a:pPr>
                      <a:r>
                        <a:rPr lang="zh-TW" altLang="en-US" i="0" dirty="0">
                          <a:latin typeface="微軟正黑體" panose="020B0604030504040204" pitchFamily="34" charset="-120"/>
                          <a:ea typeface="微軟正黑體" panose="020B0604030504040204" pitchFamily="34" charset="-120"/>
                        </a:rPr>
                        <a:t>保持個人座位及課室清潔乾淨，避免積聚灰塵</a:t>
                      </a:r>
                      <a:r>
                        <a:rPr lang="zh-TW" altLang="en-US" dirty="0">
                          <a:latin typeface="微軟正黑體" panose="020B0604030504040204" pitchFamily="34" charset="-120"/>
                          <a:ea typeface="微軟正黑體" panose="020B0604030504040204" pitchFamily="34" charset="-120"/>
                        </a:rPr>
                        <a:t>。</a:t>
                      </a:r>
                      <a:endParaRPr lang="en-HK" i="0" dirty="0">
                        <a:latin typeface="微軟正黑體" panose="020B0604030504040204" pitchFamily="34" charset="-120"/>
                        <a:ea typeface="微軟正黑體" panose="020B0604030504040204" pitchFamily="34" charset="-120"/>
                      </a:endParaRPr>
                    </a:p>
                  </a:txBody>
                  <a:tcPr>
                    <a:lnL w="12700" cap="flat" cmpd="sng" algn="ctr">
                      <a:noFill/>
                      <a:prstDash val="solid"/>
                      <a:round/>
                      <a:headEnd type="none" w="med" len="med"/>
                      <a:tailEnd type="none" w="med" len="med"/>
                    </a:lnL>
                    <a:solidFill>
                      <a:srgbClr val="E9CDCE"/>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dirty="0">
                          <a:latin typeface="微軟正黑體" panose="020B0604030504040204" pitchFamily="34" charset="-120"/>
                          <a:ea typeface="微軟正黑體" panose="020B0604030504040204" pitchFamily="34" charset="-120"/>
                        </a:rPr>
                        <a:t>於小息、午膳時段或放學後檢查同學座位及課室是否整潔。</a:t>
                      </a:r>
                      <a:endParaRPr lang="en-HK" altLang="zh-HK" dirty="0">
                        <a:latin typeface="微軟正黑體" panose="020B0604030504040204" pitchFamily="34" charset="-120"/>
                        <a:ea typeface="微軟正黑體" panose="020B0604030504040204" pitchFamily="34" charset="-120"/>
                      </a:endParaRPr>
                    </a:p>
                  </a:txBody>
                  <a:tcPr>
                    <a:solidFill>
                      <a:srgbClr val="E9CDCE"/>
                    </a:solidFill>
                  </a:tcPr>
                </a:tc>
                <a:extLst>
                  <a:ext uri="{0D108BD9-81ED-4DB2-BD59-A6C34878D82A}">
                    <a16:rowId xmlns:a16="http://schemas.microsoft.com/office/drawing/2014/main" val="962569295"/>
                  </a:ext>
                </a:extLst>
              </a:tr>
            </a:tbl>
          </a:graphicData>
        </a:graphic>
      </p:graphicFrame>
    </p:spTree>
    <p:extLst>
      <p:ext uri="{BB962C8B-B14F-4D97-AF65-F5344CB8AC3E}">
        <p14:creationId xmlns:p14="http://schemas.microsoft.com/office/powerpoint/2010/main" val="31298750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圓角 4">
            <a:extLst>
              <a:ext uri="{FF2B5EF4-FFF2-40B4-BE49-F238E27FC236}">
                <a16:creationId xmlns:a16="http://schemas.microsoft.com/office/drawing/2014/main" id="{D039E190-6D97-0A21-50FE-0C6137D2BA82}"/>
              </a:ext>
            </a:extLst>
          </p:cNvPr>
          <p:cNvSpPr/>
          <p:nvPr/>
        </p:nvSpPr>
        <p:spPr>
          <a:xfrm>
            <a:off x="407327" y="408067"/>
            <a:ext cx="7382119" cy="1047538"/>
          </a:xfrm>
          <a:prstGeom prst="roundRect">
            <a:avLst>
              <a:gd name="adj" fmla="val 50000"/>
            </a:avLst>
          </a:prstGeom>
          <a:solidFill>
            <a:srgbClr val="913F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18" name="文字方塊 17">
            <a:extLst>
              <a:ext uri="{FF2B5EF4-FFF2-40B4-BE49-F238E27FC236}">
                <a16:creationId xmlns:a16="http://schemas.microsoft.com/office/drawing/2014/main" id="{E3CBB0C8-F51E-EAF0-4565-10D084613702}"/>
              </a:ext>
            </a:extLst>
          </p:cNvPr>
          <p:cNvSpPr txBox="1"/>
          <p:nvPr/>
        </p:nvSpPr>
        <p:spPr>
          <a:xfrm>
            <a:off x="623447" y="573924"/>
            <a:ext cx="6432146" cy="769441"/>
          </a:xfrm>
          <a:prstGeom prst="rect">
            <a:avLst/>
          </a:prstGeom>
          <a:noFill/>
        </p:spPr>
        <p:txBody>
          <a:bodyPr wrap="none" rtlCol="0">
            <a:spAutoFit/>
          </a:bodyPr>
          <a:lstStyle/>
          <a:p>
            <a:pPr algn="ctr"/>
            <a:r>
              <a:rPr lang="zh-TW" altLang="en-US" sz="4400" b="1" spc="1013" baseline="0" dirty="0">
                <a:ln/>
                <a:solidFill>
                  <a:srgbClr val="FFFFFF"/>
                </a:solidFill>
                <a:latin typeface="微軟正黑體"/>
                <a:ea typeface="微軟正黑體"/>
                <a:sym typeface="微軟正黑體"/>
                <a:rtl val="0"/>
              </a:rPr>
              <a:t>清新室內空氣（續）</a:t>
            </a:r>
          </a:p>
        </p:txBody>
      </p:sp>
      <p:pic>
        <p:nvPicPr>
          <p:cNvPr id="6" name="圖片 5">
            <a:extLst>
              <a:ext uri="{FF2B5EF4-FFF2-40B4-BE49-F238E27FC236}">
                <a16:creationId xmlns:a16="http://schemas.microsoft.com/office/drawing/2014/main" id="{D660F9F7-1CA7-2B48-96B3-470491F9B451}"/>
              </a:ext>
            </a:extLst>
          </p:cNvPr>
          <p:cNvPicPr>
            <a:picLocks noChangeAspect="1"/>
          </p:cNvPicPr>
          <p:nvPr/>
        </p:nvPicPr>
        <p:blipFill>
          <a:blip r:embed="rId2"/>
          <a:stretch>
            <a:fillRect/>
          </a:stretch>
        </p:blipFill>
        <p:spPr>
          <a:xfrm>
            <a:off x="9675563" y="202082"/>
            <a:ext cx="1380695" cy="1456557"/>
          </a:xfrm>
          <a:prstGeom prst="rect">
            <a:avLst/>
          </a:prstGeom>
        </p:spPr>
      </p:pic>
      <p:pic>
        <p:nvPicPr>
          <p:cNvPr id="8" name="圖片 7">
            <a:extLst>
              <a:ext uri="{FF2B5EF4-FFF2-40B4-BE49-F238E27FC236}">
                <a16:creationId xmlns:a16="http://schemas.microsoft.com/office/drawing/2014/main" id="{F83C7AD4-F4DF-DD08-A106-BB96A9DC4A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3384" y="408067"/>
            <a:ext cx="1046062" cy="1044589"/>
          </a:xfrm>
          <a:prstGeom prst="rect">
            <a:avLst/>
          </a:prstGeom>
        </p:spPr>
      </p:pic>
      <p:graphicFrame>
        <p:nvGraphicFramePr>
          <p:cNvPr id="3" name="Content Placeholder 7">
            <a:extLst>
              <a:ext uri="{FF2B5EF4-FFF2-40B4-BE49-F238E27FC236}">
                <a16:creationId xmlns:a16="http://schemas.microsoft.com/office/drawing/2014/main" id="{B54D4ADF-A40C-C4E1-EC10-53D68648A4D1}"/>
              </a:ext>
            </a:extLst>
          </p:cNvPr>
          <p:cNvGraphicFramePr>
            <a:graphicFrameLocks/>
          </p:cNvGraphicFramePr>
          <p:nvPr>
            <p:extLst>
              <p:ext uri="{D42A27DB-BD31-4B8C-83A1-F6EECF244321}">
                <p14:modId xmlns:p14="http://schemas.microsoft.com/office/powerpoint/2010/main" val="1951713509"/>
              </p:ext>
            </p:extLst>
          </p:nvPr>
        </p:nvGraphicFramePr>
        <p:xfrm>
          <a:off x="780351" y="1933379"/>
          <a:ext cx="10631297" cy="2815601"/>
        </p:xfrm>
        <a:graphic>
          <a:graphicData uri="http://schemas.openxmlformats.org/drawingml/2006/table">
            <a:tbl>
              <a:tblPr firstRow="1" bandRow="1">
                <a:tableStyleId>{5940675A-B579-460E-94D1-54222C63F5DA}</a:tableStyleId>
              </a:tblPr>
              <a:tblGrid>
                <a:gridCol w="648378">
                  <a:extLst>
                    <a:ext uri="{9D8B030D-6E8A-4147-A177-3AD203B41FA5}">
                      <a16:colId xmlns:a16="http://schemas.microsoft.com/office/drawing/2014/main" val="650940177"/>
                    </a:ext>
                  </a:extLst>
                </a:gridCol>
                <a:gridCol w="4755761">
                  <a:extLst>
                    <a:ext uri="{9D8B030D-6E8A-4147-A177-3AD203B41FA5}">
                      <a16:colId xmlns:a16="http://schemas.microsoft.com/office/drawing/2014/main" val="1027800388"/>
                    </a:ext>
                  </a:extLst>
                </a:gridCol>
                <a:gridCol w="5227158">
                  <a:extLst>
                    <a:ext uri="{9D8B030D-6E8A-4147-A177-3AD203B41FA5}">
                      <a16:colId xmlns:a16="http://schemas.microsoft.com/office/drawing/2014/main" val="3929358775"/>
                    </a:ext>
                  </a:extLst>
                </a:gridCol>
              </a:tblGrid>
              <a:tr h="455591">
                <a:tc gridSpan="2">
                  <a:txBody>
                    <a:bodyPr/>
                    <a:lstStyle/>
                    <a:p>
                      <a:pPr algn="ctr"/>
                      <a:r>
                        <a:rPr lang="zh-TW" altLang="en-US" sz="2000" b="1" dirty="0">
                          <a:latin typeface="微軟正黑體" panose="020B0604030504040204" pitchFamily="34" charset="-120"/>
                          <a:ea typeface="微軟正黑體" panose="020B0604030504040204" pitchFamily="34" charset="-120"/>
                        </a:rPr>
                        <a:t>可行措施</a:t>
                      </a:r>
                      <a:endParaRPr lang="en-HK" sz="2000" b="1" dirty="0">
                        <a:latin typeface="微軟正黑體" panose="020B0604030504040204" pitchFamily="34" charset="-120"/>
                        <a:ea typeface="微軟正黑體" panose="020B0604030504040204" pitchFamily="34" charset="-120"/>
                      </a:endParaRPr>
                    </a:p>
                  </a:txBody>
                  <a:tcPr>
                    <a:solidFill>
                      <a:srgbClr val="C06C70"/>
                    </a:solidFill>
                  </a:tcPr>
                </a:tc>
                <a:tc hMerge="1">
                  <a:txBody>
                    <a:bodyPr/>
                    <a:lstStyle/>
                    <a:p>
                      <a:endParaRPr dirty="0"/>
                    </a:p>
                  </a:txBody>
                  <a:tcPr>
                    <a:solidFill>
                      <a:srgbClr val="FFC247"/>
                    </a:solidFill>
                  </a:tcPr>
                </a:tc>
                <a:tc>
                  <a:txBody>
                    <a:bodyPr/>
                    <a:lstStyle/>
                    <a:p>
                      <a:pPr algn="ctr"/>
                      <a:r>
                        <a:rPr lang="zh-TW" altLang="en-US" sz="2000" b="1" dirty="0">
                          <a:latin typeface="微軟正黑體" panose="020B0604030504040204" pitchFamily="34" charset="-120"/>
                          <a:ea typeface="微軟正黑體" panose="020B0604030504040204" pitchFamily="34" charset="-120"/>
                        </a:rPr>
                        <a:t>檢視方法（例子）</a:t>
                      </a:r>
                      <a:endParaRPr lang="en-HK" sz="2000" b="1" dirty="0">
                        <a:latin typeface="微軟正黑體" panose="020B0604030504040204" pitchFamily="34" charset="-120"/>
                        <a:ea typeface="微軟正黑體" panose="020B0604030504040204" pitchFamily="34" charset="-120"/>
                      </a:endParaRPr>
                    </a:p>
                  </a:txBody>
                  <a:tcPr>
                    <a:solidFill>
                      <a:srgbClr val="C06C70"/>
                    </a:solidFill>
                  </a:tcPr>
                </a:tc>
                <a:extLst>
                  <a:ext uri="{0D108BD9-81ED-4DB2-BD59-A6C34878D82A}">
                    <a16:rowId xmlns:a16="http://schemas.microsoft.com/office/drawing/2014/main" val="2742464930"/>
                  </a:ext>
                </a:extLst>
              </a:tr>
              <a:tr h="735955">
                <a:tc>
                  <a:txBody>
                    <a:bodyPr/>
                    <a:lstStyle/>
                    <a:p>
                      <a:r>
                        <a:rPr lang="en-US" altLang="zh-TW" sz="1800" dirty="0">
                          <a:latin typeface="微軟正黑體" panose="020B0604030504040204" pitchFamily="34" charset="-120"/>
                          <a:ea typeface="微軟正黑體" panose="020B0604030504040204" pitchFamily="34" charset="-120"/>
                        </a:rPr>
                        <a:t>A</a:t>
                      </a:r>
                      <a:r>
                        <a:rPr lang="en-US" sz="1800" dirty="0">
                          <a:latin typeface="微軟正黑體" panose="020B0604030504040204" pitchFamily="34" charset="-120"/>
                          <a:ea typeface="微軟正黑體" panose="020B0604030504040204" pitchFamily="34" charset="-120"/>
                        </a:rPr>
                        <a:t>4</a:t>
                      </a:r>
                      <a:r>
                        <a:rPr lang="en-HK" sz="1800" dirty="0">
                          <a:latin typeface="微軟正黑體" panose="020B0604030504040204" pitchFamily="34" charset="-120"/>
                          <a:ea typeface="微軟正黑體" panose="020B0604030504040204" pitchFamily="34" charset="-120"/>
                        </a:rPr>
                        <a:t>.</a:t>
                      </a:r>
                    </a:p>
                  </a:txBody>
                  <a:tcPr>
                    <a:lnR w="12700" cap="flat" cmpd="sng" algn="ctr">
                      <a:noFill/>
                      <a:prstDash val="solid"/>
                      <a:round/>
                      <a:headEnd type="none" w="med" len="med"/>
                      <a:tailEnd type="none" w="med" len="med"/>
                    </a:lnR>
                    <a:solidFill>
                      <a:srgbClr val="E9CDCE"/>
                    </a:solidFill>
                  </a:tcPr>
                </a:tc>
                <a:tc>
                  <a:txBody>
                    <a:bodyPr/>
                    <a:lstStyle/>
                    <a:p>
                      <a:pPr marL="0" indent="0">
                        <a:buFont typeface="Arial" panose="020B0604020202020204" pitchFamily="34" charset="0"/>
                        <a:buNone/>
                      </a:pPr>
                      <a:r>
                        <a:rPr lang="zh-TW" altLang="en-US" i="0" dirty="0">
                          <a:latin typeface="微軟正黑體" panose="020B0604030504040204" pitchFamily="34" charset="-120"/>
                          <a:ea typeface="微軟正黑體" panose="020B0604030504040204" pitchFamily="34" charset="-120"/>
                        </a:rPr>
                        <a:t>立即清理弄灑的食物或飲料，防止黴菌或細菌滋生（如有）。</a:t>
                      </a:r>
                      <a:endParaRPr lang="en-HK" i="0" dirty="0">
                        <a:latin typeface="微軟正黑體" panose="020B0604030504040204" pitchFamily="34" charset="-120"/>
                        <a:ea typeface="微軟正黑體" panose="020B0604030504040204" pitchFamily="34" charset="-120"/>
                      </a:endParaRPr>
                    </a:p>
                  </a:txBody>
                  <a:tcPr>
                    <a:lnL w="12700" cap="flat" cmpd="sng" algn="ctr">
                      <a:noFill/>
                      <a:prstDash val="solid"/>
                      <a:round/>
                      <a:headEnd type="none" w="med" len="med"/>
                      <a:tailEnd type="none" w="med" len="med"/>
                    </a:lnL>
                    <a:solidFill>
                      <a:srgbClr val="E9CDCE"/>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dirty="0">
                          <a:latin typeface="微軟正黑體" panose="020B0604030504040204" pitchFamily="34" charset="-120"/>
                          <a:ea typeface="微軟正黑體" panose="020B0604030504040204" pitchFamily="34" charset="-120"/>
                        </a:rPr>
                        <a:t>於小息、午膳時段或放學後檢查同學座位及課室是否整潔。</a:t>
                      </a:r>
                      <a:endParaRPr lang="en-HK" altLang="zh-HK" dirty="0">
                        <a:latin typeface="微軟正黑體" panose="020B0604030504040204" pitchFamily="34" charset="-120"/>
                        <a:ea typeface="微軟正黑體" panose="020B0604030504040204" pitchFamily="34" charset="-120"/>
                      </a:endParaRPr>
                    </a:p>
                  </a:txBody>
                  <a:tcPr>
                    <a:solidFill>
                      <a:srgbClr val="E9CDCE"/>
                    </a:solidFill>
                  </a:tcPr>
                </a:tc>
                <a:extLst>
                  <a:ext uri="{0D108BD9-81ED-4DB2-BD59-A6C34878D82A}">
                    <a16:rowId xmlns:a16="http://schemas.microsoft.com/office/drawing/2014/main" val="122290304"/>
                  </a:ext>
                </a:extLst>
              </a:tr>
              <a:tr h="709655">
                <a:tc>
                  <a:txBody>
                    <a:bodyPr/>
                    <a:lstStyle/>
                    <a:p>
                      <a:pPr marL="0" indent="0">
                        <a:buFont typeface="Arial" panose="020B0604020202020204" pitchFamily="34" charset="0"/>
                        <a:buNone/>
                      </a:pPr>
                      <a:r>
                        <a:rPr lang="en-US" altLang="zh-TW" sz="1800" i="0" dirty="0">
                          <a:latin typeface="微軟正黑體" panose="020B0604030504040204" pitchFamily="34" charset="-120"/>
                          <a:ea typeface="微軟正黑體" panose="020B0604030504040204" pitchFamily="34" charset="-120"/>
                        </a:rPr>
                        <a:t>A5.</a:t>
                      </a:r>
                      <a:endParaRPr lang="en-HK" sz="1800" i="0" dirty="0">
                        <a:latin typeface="微軟正黑體" panose="020B0604030504040204" pitchFamily="34" charset="-120"/>
                        <a:ea typeface="微軟正黑體" panose="020B0604030504040204" pitchFamily="34" charset="-120"/>
                      </a:endParaRPr>
                    </a:p>
                  </a:txBody>
                  <a:tcPr>
                    <a:lnR w="12700" cap="flat" cmpd="sng" algn="ctr">
                      <a:noFill/>
                      <a:prstDash val="solid"/>
                      <a:round/>
                      <a:headEnd type="none" w="med" len="med"/>
                      <a:tailEnd type="none" w="med" len="med"/>
                    </a:lnR>
                  </a:tcPr>
                </a:tc>
                <a:tc>
                  <a:txBody>
                    <a:bodyPr/>
                    <a:lstStyle/>
                    <a:p>
                      <a:r>
                        <a:rPr lang="zh-TW" altLang="en-US" i="0" dirty="0">
                          <a:latin typeface="微軟正黑體" panose="020B0604030504040204" pitchFamily="34" charset="-120"/>
                          <a:ea typeface="微軟正黑體" panose="020B0604030504040204" pitchFamily="34" charset="-120"/>
                        </a:rPr>
                        <a:t>不會在課室內使用高揮發性有機化合物的文具（例如：箱頭筆及塗改液）。</a:t>
                      </a:r>
                      <a:endParaRPr lang="en-HK" i="0" dirty="0">
                        <a:latin typeface="微軟正黑體" panose="020B0604030504040204" pitchFamily="34" charset="-120"/>
                        <a:ea typeface="微軟正黑體" panose="020B0604030504040204" pitchFamily="34" charset="-120"/>
                      </a:endParaRPr>
                    </a:p>
                  </a:txBody>
                  <a:tcPr>
                    <a:lnL w="12700" cap="flat" cmpd="sng" algn="ctr">
                      <a:noFill/>
                      <a:prstDash val="solid"/>
                      <a:round/>
                      <a:headEnd type="none" w="med" len="med"/>
                      <a:tailEnd type="none" w="med" len="med"/>
                    </a:ln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dirty="0">
                          <a:latin typeface="微軟正黑體" panose="020B0604030504040204" pitchFamily="34" charset="-120"/>
                          <a:ea typeface="微軟正黑體" panose="020B0604030504040204" pitchFamily="34" charset="-120"/>
                        </a:rPr>
                        <a:t>於小息、午膳時段或放學後檢查課室內的文具。</a:t>
                      </a:r>
                      <a:endParaRPr lang="en-HK"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3018532850"/>
                  </a:ext>
                </a:extLst>
              </a:tr>
              <a:tr h="735955">
                <a:tc>
                  <a:txBody>
                    <a:bodyPr/>
                    <a:lstStyle/>
                    <a:p>
                      <a:r>
                        <a:rPr lang="en-US" altLang="zh-TW" sz="1800" dirty="0">
                          <a:latin typeface="微軟正黑體" panose="020B0604030504040204" pitchFamily="34" charset="-120"/>
                          <a:ea typeface="微軟正黑體" panose="020B0604030504040204" pitchFamily="34" charset="-120"/>
                        </a:rPr>
                        <a:t>A6.</a:t>
                      </a:r>
                      <a:endParaRPr lang="en-HK" sz="1800" dirty="0">
                        <a:latin typeface="微軟正黑體" panose="020B0604030504040204" pitchFamily="34" charset="-120"/>
                        <a:ea typeface="微軟正黑體" panose="020B0604030504040204" pitchFamily="34" charset="-120"/>
                      </a:endParaRPr>
                    </a:p>
                  </a:txBody>
                  <a:tcPr>
                    <a:lnR w="12700" cap="flat" cmpd="sng" algn="ctr">
                      <a:noFill/>
                      <a:prstDash val="solid"/>
                      <a:round/>
                      <a:headEnd type="none" w="med" len="med"/>
                      <a:tailEnd type="none" w="med" len="med"/>
                    </a:lnR>
                    <a:solidFill>
                      <a:srgbClr val="E9CDCE"/>
                    </a:solidFill>
                  </a:tcPr>
                </a:tc>
                <a:tc>
                  <a:txBody>
                    <a:bodyPr/>
                    <a:lstStyle/>
                    <a:p>
                      <a:r>
                        <a:rPr lang="zh-TW" altLang="en-US" i="0" dirty="0">
                          <a:latin typeface="微軟正黑體" panose="020B0604030504040204" pitchFamily="34" charset="-120"/>
                          <a:ea typeface="微軟正黑體" panose="020B0604030504040204" pitchFamily="34" charset="-120"/>
                        </a:rPr>
                        <a:t>適時開啟課室內的空氣淨化機（如有）。</a:t>
                      </a:r>
                      <a:endParaRPr lang="en-HK" i="0" dirty="0">
                        <a:latin typeface="微軟正黑體" panose="020B0604030504040204" pitchFamily="34" charset="-120"/>
                        <a:ea typeface="微軟正黑體" panose="020B0604030504040204" pitchFamily="34" charset="-120"/>
                      </a:endParaRPr>
                    </a:p>
                  </a:txBody>
                  <a:tcPr>
                    <a:lnL w="12700" cap="flat" cmpd="sng" algn="ctr">
                      <a:noFill/>
                      <a:prstDash val="solid"/>
                      <a:round/>
                      <a:headEnd type="none" w="med" len="med"/>
                      <a:tailEnd type="none" w="med" len="med"/>
                    </a:lnL>
                    <a:solidFill>
                      <a:srgbClr val="E9CDCE"/>
                    </a:solidFill>
                  </a:tcPr>
                </a:tc>
                <a:tc>
                  <a:txBody>
                    <a:bodyPr/>
                    <a:lstStyle/>
                    <a:p>
                      <a:pPr marL="285750" indent="-285750">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於上午上課前檢查課室內的空氣清新機有否啟動。而當無人使用課室時，檢查有否關掉閒置的空氣淨化機，以節約能源。</a:t>
                      </a:r>
                      <a:endParaRPr lang="en-HK" dirty="0">
                        <a:latin typeface="微軟正黑體" panose="020B0604030504040204" pitchFamily="34" charset="-120"/>
                        <a:ea typeface="微軟正黑體" panose="020B0604030504040204" pitchFamily="34" charset="-120"/>
                      </a:endParaRPr>
                    </a:p>
                  </a:txBody>
                  <a:tcPr>
                    <a:solidFill>
                      <a:srgbClr val="E9CDCE"/>
                    </a:solidFill>
                  </a:tcPr>
                </a:tc>
                <a:extLst>
                  <a:ext uri="{0D108BD9-81ED-4DB2-BD59-A6C34878D82A}">
                    <a16:rowId xmlns:a16="http://schemas.microsoft.com/office/drawing/2014/main" val="962569295"/>
                  </a:ext>
                </a:extLst>
              </a:tr>
            </a:tbl>
          </a:graphicData>
        </a:graphic>
      </p:graphicFrame>
    </p:spTree>
    <p:extLst>
      <p:ext uri="{BB962C8B-B14F-4D97-AF65-F5344CB8AC3E}">
        <p14:creationId xmlns:p14="http://schemas.microsoft.com/office/powerpoint/2010/main" val="38353526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46E56FC-BA4A-AEAB-94ED-DD0F3A27072D}"/>
              </a:ext>
            </a:extLst>
          </p:cNvPr>
          <p:cNvSpPr txBox="1">
            <a:spLocks/>
          </p:cNvSpPr>
          <p:nvPr/>
        </p:nvSpPr>
        <p:spPr>
          <a:xfrm>
            <a:off x="4965290" y="4252878"/>
            <a:ext cx="6859877" cy="968051"/>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zh-TW" altLang="en-US" b="1" dirty="0">
                <a:solidFill>
                  <a:srgbClr val="006600"/>
                </a:solidFill>
                <a:latin typeface="微軟正黑體" panose="020B0604030504040204" pitchFamily="34" charset="-120"/>
                <a:ea typeface="微軟正黑體" panose="020B0604030504040204" pitchFamily="34" charset="-120"/>
              </a:rPr>
              <a:t>環保推廣活動</a:t>
            </a:r>
          </a:p>
        </p:txBody>
      </p:sp>
      <p:pic>
        <p:nvPicPr>
          <p:cNvPr id="4" name="圖片 3">
            <a:extLst>
              <a:ext uri="{FF2B5EF4-FFF2-40B4-BE49-F238E27FC236}">
                <a16:creationId xmlns:a16="http://schemas.microsoft.com/office/drawing/2014/main" id="{CB22014F-B0AB-FD11-A044-D1D747D1B3EE}"/>
              </a:ext>
            </a:extLst>
          </p:cNvPr>
          <p:cNvPicPr>
            <a:picLocks noChangeAspect="1"/>
          </p:cNvPicPr>
          <p:nvPr/>
        </p:nvPicPr>
        <p:blipFill>
          <a:blip r:embed="rId2"/>
          <a:stretch>
            <a:fillRect/>
          </a:stretch>
        </p:blipFill>
        <p:spPr>
          <a:xfrm>
            <a:off x="2430619" y="3768721"/>
            <a:ext cx="1877731" cy="2731245"/>
          </a:xfrm>
          <a:prstGeom prst="rect">
            <a:avLst/>
          </a:prstGeom>
        </p:spPr>
      </p:pic>
      <p:pic>
        <p:nvPicPr>
          <p:cNvPr id="6" name="圖片 5">
            <a:extLst>
              <a:ext uri="{FF2B5EF4-FFF2-40B4-BE49-F238E27FC236}">
                <a16:creationId xmlns:a16="http://schemas.microsoft.com/office/drawing/2014/main" id="{CC6F6C60-D886-9DAF-6B2D-B2A8A80D65BC}"/>
              </a:ext>
            </a:extLst>
          </p:cNvPr>
          <p:cNvPicPr>
            <a:picLocks noChangeAspect="1"/>
          </p:cNvPicPr>
          <p:nvPr/>
        </p:nvPicPr>
        <p:blipFill>
          <a:blip r:embed="rId3"/>
          <a:stretch>
            <a:fillRect/>
          </a:stretch>
        </p:blipFill>
        <p:spPr>
          <a:xfrm>
            <a:off x="364945" y="3647701"/>
            <a:ext cx="2097206" cy="2932430"/>
          </a:xfrm>
          <a:prstGeom prst="rect">
            <a:avLst/>
          </a:prstGeom>
        </p:spPr>
      </p:pic>
    </p:spTree>
    <p:extLst>
      <p:ext uri="{BB962C8B-B14F-4D97-AF65-F5344CB8AC3E}">
        <p14:creationId xmlns:p14="http://schemas.microsoft.com/office/powerpoint/2010/main" val="29409283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1B9ED84-042F-E02A-F6D5-2D91F6134FC3}"/>
              </a:ext>
            </a:extLst>
          </p:cNvPr>
          <p:cNvSpPr>
            <a:spLocks noGrp="1"/>
          </p:cNvSpPr>
          <p:nvPr>
            <p:ph type="title"/>
          </p:nvPr>
        </p:nvSpPr>
        <p:spPr/>
        <p:txBody>
          <a:bodyPr/>
          <a:lstStyle/>
          <a:p>
            <a:r>
              <a:rPr lang="zh-TW" altLang="en-US" b="1" dirty="0">
                <a:latin typeface="微軟正黑體" panose="020B0604030504040204" pitchFamily="34" charset="-120"/>
                <a:ea typeface="微軟正黑體" panose="020B0604030504040204" pitchFamily="34" charset="-120"/>
              </a:rPr>
              <a:t>活動方式及宣傳方法（例子）</a:t>
            </a:r>
            <a:endParaRPr lang="zh-HK" altLang="en-US" b="1" dirty="0">
              <a:latin typeface="微軟正黑體" panose="020B0604030504040204" pitchFamily="34" charset="-120"/>
              <a:ea typeface="微軟正黑體" panose="020B0604030504040204" pitchFamily="34" charset="-120"/>
            </a:endParaRPr>
          </a:p>
        </p:txBody>
      </p:sp>
      <p:graphicFrame>
        <p:nvGraphicFramePr>
          <p:cNvPr id="4" name="表格 3">
            <a:extLst>
              <a:ext uri="{FF2B5EF4-FFF2-40B4-BE49-F238E27FC236}">
                <a16:creationId xmlns:a16="http://schemas.microsoft.com/office/drawing/2014/main" id="{F64216D1-B421-E935-C1D3-D58610209AA5}"/>
              </a:ext>
            </a:extLst>
          </p:cNvPr>
          <p:cNvGraphicFramePr>
            <a:graphicFrameLocks noGrp="1"/>
          </p:cNvGraphicFramePr>
          <p:nvPr>
            <p:extLst>
              <p:ext uri="{D42A27DB-BD31-4B8C-83A1-F6EECF244321}">
                <p14:modId xmlns:p14="http://schemas.microsoft.com/office/powerpoint/2010/main" val="2026168662"/>
              </p:ext>
            </p:extLst>
          </p:nvPr>
        </p:nvGraphicFramePr>
        <p:xfrm>
          <a:off x="2585339" y="1731015"/>
          <a:ext cx="4396208" cy="4653909"/>
        </p:xfrm>
        <a:graphic>
          <a:graphicData uri="http://schemas.openxmlformats.org/drawingml/2006/table">
            <a:tbl>
              <a:tblPr firstRow="1" bandRow="1">
                <a:tableStyleId>{7DF18680-E054-41AD-8BC1-D1AEF772440D}</a:tableStyleId>
              </a:tblPr>
              <a:tblGrid>
                <a:gridCol w="4396208">
                  <a:extLst>
                    <a:ext uri="{9D8B030D-6E8A-4147-A177-3AD203B41FA5}">
                      <a16:colId xmlns:a16="http://schemas.microsoft.com/office/drawing/2014/main" val="316975456"/>
                    </a:ext>
                  </a:extLst>
                </a:gridCol>
              </a:tblGrid>
              <a:tr h="436408">
                <a:tc>
                  <a:txBody>
                    <a:bodyPr/>
                    <a:lstStyle/>
                    <a:p>
                      <a:pPr algn="ctr"/>
                      <a:r>
                        <a:rPr lang="zh-TW" altLang="en-US" b="1" dirty="0">
                          <a:solidFill>
                            <a:schemeClr val="tx1"/>
                          </a:solidFill>
                          <a:latin typeface="微軟正黑體" panose="020B0604030504040204" pitchFamily="34" charset="-120"/>
                          <a:ea typeface="微軟正黑體" panose="020B0604030504040204" pitchFamily="34" charset="-120"/>
                        </a:rPr>
                        <a:t>活動方式</a:t>
                      </a:r>
                      <a:endParaRPr lang="zh-HK" altLang="en-US" b="1" dirty="0">
                        <a:solidFill>
                          <a:schemeClr val="tx1"/>
                        </a:solidFill>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260732455"/>
                  </a:ext>
                </a:extLst>
              </a:tr>
              <a:tr h="753251">
                <a:tc>
                  <a:txBody>
                    <a:bodyPr/>
                    <a:lstStyle/>
                    <a:p>
                      <a:pPr marL="285750" marR="0" lvl="0" indent="-285750">
                        <a:spcBef>
                          <a:spcPts val="900"/>
                        </a:spcBef>
                        <a:spcAft>
                          <a:spcPts val="900"/>
                        </a:spcAft>
                        <a:buFont typeface="Arial" panose="020B0604020202020204" pitchFamily="34" charset="0"/>
                        <a:buChar char="•"/>
                      </a:pPr>
                      <a:r>
                        <a:rPr lang="en-HK" altLang="zh-HK" sz="1800" b="0" u="none" strike="noStrike" dirty="0" err="1">
                          <a:solidFill>
                            <a:schemeClr val="tx1"/>
                          </a:solidFill>
                          <a:effectLst/>
                          <a:latin typeface="微軟正黑體" panose="020B0604030504040204" pitchFamily="34" charset="-120"/>
                          <a:ea typeface="微軟正黑體" panose="020B0604030504040204" pitchFamily="34" charset="-120"/>
                        </a:rPr>
                        <a:t>透過校園早會廣播、集會或課堂匯報等作分享</a:t>
                      </a:r>
                      <a:endParaRPr lang="zh-HK" altLang="en-US" dirty="0">
                        <a:solidFill>
                          <a:schemeClr val="tx1"/>
                        </a:solidFill>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2103006259"/>
                  </a:ext>
                </a:extLst>
              </a:tr>
              <a:tr h="43640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altLang="zh-HK" sz="1800" b="0" u="none" strike="noStrike" dirty="0" err="1">
                          <a:solidFill>
                            <a:schemeClr val="tx1"/>
                          </a:solidFill>
                          <a:effectLst/>
                          <a:latin typeface="微軟正黑體" panose="020B0604030504040204" pitchFamily="34" charset="-120"/>
                          <a:ea typeface="微軟正黑體" panose="020B0604030504040204" pitchFamily="34" charset="-120"/>
                        </a:rPr>
                        <a:t>話劇</a:t>
                      </a:r>
                      <a:endParaRPr lang="en-HK" altLang="zh-HK" sz="1800" dirty="0">
                        <a:solidFill>
                          <a:schemeClr val="tx1"/>
                        </a:solidFill>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3757894086"/>
                  </a:ext>
                </a:extLst>
              </a:tr>
              <a:tr h="43640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altLang="zh-HK" sz="1800" b="0" u="none" strike="noStrike" dirty="0" err="1">
                          <a:solidFill>
                            <a:schemeClr val="tx1"/>
                          </a:solidFill>
                          <a:effectLst/>
                          <a:latin typeface="微軟正黑體" panose="020B0604030504040204" pitchFamily="34" charset="-120"/>
                          <a:ea typeface="微軟正黑體" panose="020B0604030504040204" pitchFamily="34" charset="-120"/>
                        </a:rPr>
                        <a:t>校園電視台、電台分享</a:t>
                      </a:r>
                      <a:endParaRPr lang="en-HK" altLang="zh-HK" sz="1800" b="0" u="none" strike="noStrike" dirty="0">
                        <a:solidFill>
                          <a:schemeClr val="tx1"/>
                        </a:solidFill>
                        <a:effectLst/>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3244414035"/>
                  </a:ext>
                </a:extLst>
              </a:tr>
              <a:tr h="43640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altLang="zh-HK" sz="1800" b="0" u="none" strike="noStrike" dirty="0" err="1">
                          <a:solidFill>
                            <a:schemeClr val="tx1"/>
                          </a:solidFill>
                          <a:effectLst/>
                          <a:latin typeface="微軟正黑體" panose="020B0604030504040204" pitchFamily="34" charset="-120"/>
                          <a:ea typeface="微軟正黑體" panose="020B0604030504040204" pitchFamily="34" charset="-120"/>
                        </a:rPr>
                        <a:t>環保講座／分享會</a:t>
                      </a:r>
                      <a:endParaRPr lang="en-HK" altLang="zh-HK" sz="1800" b="0" u="none" strike="noStrike" dirty="0">
                        <a:solidFill>
                          <a:schemeClr val="tx1"/>
                        </a:solidFill>
                        <a:effectLst/>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3434173914"/>
                  </a:ext>
                </a:extLst>
              </a:tr>
              <a:tr h="43640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altLang="zh-HK" sz="1800" b="0" u="none" strike="noStrike" dirty="0" err="1">
                          <a:solidFill>
                            <a:schemeClr val="tx1"/>
                          </a:solidFill>
                          <a:effectLst/>
                          <a:latin typeface="微軟正黑體" panose="020B0604030504040204" pitchFamily="34" charset="-120"/>
                          <a:ea typeface="微軟正黑體" panose="020B0604030504040204" pitchFamily="34" charset="-120"/>
                        </a:rPr>
                        <a:t>班際比賽／問答比賽</a:t>
                      </a:r>
                      <a:endParaRPr lang="en-HK" altLang="zh-HK" sz="1800" b="0" u="none" strike="noStrike" dirty="0">
                        <a:solidFill>
                          <a:schemeClr val="tx1"/>
                        </a:solidFill>
                        <a:effectLst/>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2303900157"/>
                  </a:ext>
                </a:extLst>
              </a:tr>
              <a:tr h="43640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altLang="zh-HK" sz="1800" b="0" u="none" strike="noStrike" dirty="0" err="1">
                          <a:solidFill>
                            <a:schemeClr val="tx1"/>
                          </a:solidFill>
                          <a:effectLst/>
                          <a:latin typeface="微軟正黑體" panose="020B0604030504040204" pitchFamily="34" charset="-120"/>
                          <a:ea typeface="微軟正黑體" panose="020B0604030504040204" pitchFamily="34" charset="-120"/>
                        </a:rPr>
                        <a:t>環保點子創作比賽</a:t>
                      </a:r>
                      <a:endParaRPr lang="en-HK" altLang="zh-HK" sz="1800" b="0" u="none" strike="noStrike" dirty="0">
                        <a:solidFill>
                          <a:schemeClr val="tx1"/>
                        </a:solidFill>
                        <a:effectLst/>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2639149893"/>
                  </a:ext>
                </a:extLst>
              </a:tr>
              <a:tr h="43640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altLang="zh-HK" sz="1800" b="0" u="none" strike="noStrike" dirty="0" err="1">
                          <a:solidFill>
                            <a:schemeClr val="tx1"/>
                          </a:solidFill>
                          <a:effectLst/>
                          <a:latin typeface="微軟正黑體" panose="020B0604030504040204" pitchFamily="34" charset="-120"/>
                          <a:ea typeface="微軟正黑體" panose="020B0604030504040204" pitchFamily="34" charset="-120"/>
                        </a:rPr>
                        <a:t>主題式環保日／環保週</a:t>
                      </a:r>
                      <a:endParaRPr lang="en-HK" altLang="zh-HK" sz="1800" b="0" u="none" strike="noStrike" dirty="0">
                        <a:solidFill>
                          <a:schemeClr val="tx1"/>
                        </a:solidFill>
                        <a:effectLst/>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2941934883"/>
                  </a:ext>
                </a:extLst>
              </a:tr>
              <a:tr h="409394">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altLang="zh-HK" sz="1800" b="0" u="none" strike="noStrike" dirty="0" err="1">
                          <a:solidFill>
                            <a:schemeClr val="tx1"/>
                          </a:solidFill>
                          <a:effectLst/>
                          <a:latin typeface="微軟正黑體" panose="020B0604030504040204" pitchFamily="34" charset="-120"/>
                          <a:ea typeface="微軟正黑體" panose="020B0604030504040204" pitchFamily="34" charset="-120"/>
                        </a:rPr>
                        <a:t>使用環保物料製作壁報板／裝飾校園</a:t>
                      </a:r>
                      <a:endParaRPr lang="en-HK" altLang="zh-HK" sz="1800" b="0" u="none" strike="noStrike" dirty="0">
                        <a:solidFill>
                          <a:schemeClr val="tx1"/>
                        </a:solidFill>
                        <a:effectLst/>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3381686463"/>
                  </a:ext>
                </a:extLst>
              </a:tr>
              <a:tr h="43640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altLang="zh-HK" sz="1800" b="0" u="none" strike="noStrike" dirty="0" err="1">
                          <a:solidFill>
                            <a:schemeClr val="tx1"/>
                          </a:solidFill>
                          <a:effectLst/>
                          <a:latin typeface="微軟正黑體" panose="020B0604030504040204" pitchFamily="34" charset="-120"/>
                          <a:ea typeface="微軟正黑體" panose="020B0604030504040204" pitchFamily="34" charset="-120"/>
                        </a:rPr>
                        <a:t>與校友會／家教會合辦環保活動</a:t>
                      </a:r>
                      <a:endParaRPr lang="en-HK" altLang="zh-HK" sz="1800" b="0" u="none" strike="noStrike" dirty="0">
                        <a:solidFill>
                          <a:schemeClr val="tx1"/>
                        </a:solidFill>
                        <a:effectLst/>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697195661"/>
                  </a:ext>
                </a:extLst>
              </a:tr>
            </a:tbl>
          </a:graphicData>
        </a:graphic>
      </p:graphicFrame>
      <p:graphicFrame>
        <p:nvGraphicFramePr>
          <p:cNvPr id="5" name="表格 4">
            <a:extLst>
              <a:ext uri="{FF2B5EF4-FFF2-40B4-BE49-F238E27FC236}">
                <a16:creationId xmlns:a16="http://schemas.microsoft.com/office/drawing/2014/main" id="{1734DBD5-5F63-998A-BDA9-3CBFAB4FC0C1}"/>
              </a:ext>
            </a:extLst>
          </p:cNvPr>
          <p:cNvGraphicFramePr>
            <a:graphicFrameLocks noGrp="1"/>
          </p:cNvGraphicFramePr>
          <p:nvPr>
            <p:extLst>
              <p:ext uri="{D42A27DB-BD31-4B8C-83A1-F6EECF244321}">
                <p14:modId xmlns:p14="http://schemas.microsoft.com/office/powerpoint/2010/main" val="1101226945"/>
              </p:ext>
            </p:extLst>
          </p:nvPr>
        </p:nvGraphicFramePr>
        <p:xfrm>
          <a:off x="7744296" y="1731015"/>
          <a:ext cx="3598606" cy="4237165"/>
        </p:xfrm>
        <a:graphic>
          <a:graphicData uri="http://schemas.openxmlformats.org/drawingml/2006/table">
            <a:tbl>
              <a:tblPr firstRow="1" bandRow="1">
                <a:tableStyleId>{21E4AEA4-8DFA-4A89-87EB-49C32662AFE0}</a:tableStyleId>
              </a:tblPr>
              <a:tblGrid>
                <a:gridCol w="3598606">
                  <a:extLst>
                    <a:ext uri="{9D8B030D-6E8A-4147-A177-3AD203B41FA5}">
                      <a16:colId xmlns:a16="http://schemas.microsoft.com/office/drawing/2014/main" val="1162360329"/>
                    </a:ext>
                  </a:extLst>
                </a:gridCol>
              </a:tblGrid>
              <a:tr h="43640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HK" altLang="zh-HK" sz="1800" b="1" u="none" strike="noStrike" dirty="0">
                          <a:solidFill>
                            <a:schemeClr val="tx1"/>
                          </a:solidFill>
                          <a:effectLst/>
                          <a:latin typeface="微軟正黑體" panose="020B0604030504040204" pitchFamily="34" charset="-120"/>
                          <a:ea typeface="微軟正黑體" panose="020B0604030504040204" pitchFamily="34" charset="-120"/>
                        </a:rPr>
                        <a:t>宣傳方法</a:t>
                      </a:r>
                    </a:p>
                  </a:txBody>
                  <a:tcPr/>
                </a:tc>
                <a:extLst>
                  <a:ext uri="{0D108BD9-81ED-4DB2-BD59-A6C34878D82A}">
                    <a16:rowId xmlns:a16="http://schemas.microsoft.com/office/drawing/2014/main" val="4102247535"/>
                  </a:ext>
                </a:extLst>
              </a:tr>
              <a:tr h="753251">
                <a:tc>
                  <a:txBody>
                    <a:bodyPr/>
                    <a:lstStyle/>
                    <a:p>
                      <a:pPr marL="342900" marR="0" lvl="0" indent="-342900">
                        <a:spcBef>
                          <a:spcPts val="900"/>
                        </a:spcBef>
                        <a:spcAft>
                          <a:spcPts val="900"/>
                        </a:spcAft>
                        <a:buFont typeface="Arial" panose="020B0604020202020204" pitchFamily="34" charset="0"/>
                        <a:buChar char="•"/>
                      </a:pPr>
                      <a:r>
                        <a:rPr lang="en-HK" altLang="zh-HK" sz="1800" b="0" u="none" strike="noStrike" dirty="0" err="1">
                          <a:solidFill>
                            <a:schemeClr val="tx1"/>
                          </a:solidFill>
                          <a:effectLst/>
                          <a:latin typeface="微軟正黑體" panose="020B0604030504040204" pitchFamily="34" charset="-120"/>
                          <a:ea typeface="微軟正黑體" panose="020B0604030504040204" pitchFamily="34" charset="-120"/>
                        </a:rPr>
                        <a:t>海報／壁報板</a:t>
                      </a:r>
                      <a:endParaRPr lang="en-HK" altLang="zh-HK" sz="1800" b="0" u="none" strike="noStrike" dirty="0">
                        <a:solidFill>
                          <a:schemeClr val="tx1"/>
                        </a:solidFill>
                        <a:effectLst/>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2805533399"/>
                  </a:ext>
                </a:extLst>
              </a:tr>
              <a:tr h="43640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altLang="zh-HK" sz="1800" b="0" u="none" strike="noStrike" dirty="0" err="1">
                          <a:solidFill>
                            <a:schemeClr val="tx1"/>
                          </a:solidFill>
                          <a:effectLst/>
                          <a:latin typeface="微軟正黑體" panose="020B0604030504040204" pitchFamily="34" charset="-120"/>
                          <a:ea typeface="微軟正黑體" panose="020B0604030504040204" pitchFamily="34" charset="-120"/>
                        </a:rPr>
                        <a:t>標語</a:t>
                      </a:r>
                      <a:endParaRPr lang="en-HK" altLang="zh-HK" sz="1800" b="0" u="none" strike="noStrike" dirty="0">
                        <a:solidFill>
                          <a:schemeClr val="tx1"/>
                        </a:solidFill>
                        <a:effectLst/>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702488947"/>
                  </a:ext>
                </a:extLst>
              </a:tr>
              <a:tr h="43640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altLang="zh-HK" sz="1800" b="0" u="none" strike="noStrike" dirty="0" err="1">
                          <a:solidFill>
                            <a:schemeClr val="tx1"/>
                          </a:solidFill>
                          <a:effectLst/>
                          <a:latin typeface="微軟正黑體" panose="020B0604030504040204" pitchFamily="34" charset="-120"/>
                          <a:ea typeface="微軟正黑體" panose="020B0604030504040204" pitchFamily="34" charset="-120"/>
                        </a:rPr>
                        <a:t>環保提示標籤</a:t>
                      </a:r>
                      <a:endParaRPr lang="zh-HK" altLang="en-US" dirty="0">
                        <a:solidFill>
                          <a:schemeClr val="tx1"/>
                        </a:solidFill>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2705706491"/>
                  </a:ext>
                </a:extLst>
              </a:tr>
              <a:tr h="43640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altLang="zh-HK" sz="1800" b="0" u="none" strike="noStrike" dirty="0" err="1">
                          <a:solidFill>
                            <a:schemeClr val="tx1"/>
                          </a:solidFill>
                          <a:effectLst/>
                          <a:latin typeface="微軟正黑體" panose="020B0604030504040204" pitchFamily="34" charset="-120"/>
                          <a:ea typeface="微軟正黑體" panose="020B0604030504040204" pitchFamily="34" charset="-120"/>
                        </a:rPr>
                        <a:t>環保宣傳短片</a:t>
                      </a:r>
                      <a:endParaRPr lang="zh-HK" altLang="en-US" dirty="0">
                        <a:solidFill>
                          <a:schemeClr val="tx1"/>
                        </a:solidFill>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3809548490"/>
                  </a:ext>
                </a:extLst>
              </a:tr>
              <a:tr h="43640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altLang="zh-HK" sz="1800" b="0" u="none" strike="noStrike" dirty="0" err="1">
                          <a:solidFill>
                            <a:schemeClr val="tx1"/>
                          </a:solidFill>
                          <a:effectLst/>
                          <a:latin typeface="微軟正黑體" panose="020B0604030504040204" pitchFamily="34" charset="-120"/>
                          <a:ea typeface="微軟正黑體" panose="020B0604030504040204" pitchFamily="34" charset="-120"/>
                        </a:rPr>
                        <a:t>環保資訊攤位</a:t>
                      </a:r>
                      <a:endParaRPr lang="zh-HK" altLang="en-US" dirty="0">
                        <a:solidFill>
                          <a:schemeClr val="tx1"/>
                        </a:solidFill>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419416487"/>
                  </a:ext>
                </a:extLst>
              </a:tr>
              <a:tr h="43640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altLang="zh-HK" sz="1800" b="0" u="none" strike="noStrike" dirty="0" err="1">
                          <a:solidFill>
                            <a:schemeClr val="tx1"/>
                          </a:solidFill>
                          <a:effectLst/>
                          <a:latin typeface="微軟正黑體" panose="020B0604030504040204" pitchFamily="34" charset="-120"/>
                          <a:ea typeface="微軟正黑體" panose="020B0604030504040204" pitchFamily="34" charset="-120"/>
                        </a:rPr>
                        <a:t>校訊／校友會及家教會通訊</a:t>
                      </a:r>
                      <a:endParaRPr lang="zh-HK" altLang="en-US" dirty="0">
                        <a:solidFill>
                          <a:schemeClr val="tx1"/>
                        </a:solidFill>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4208463169"/>
                  </a:ext>
                </a:extLst>
              </a:tr>
              <a:tr h="43640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altLang="zh-HK" sz="1800" b="0" u="none" strike="noStrike" dirty="0" err="1">
                          <a:solidFill>
                            <a:schemeClr val="tx1"/>
                          </a:solidFill>
                          <a:effectLst/>
                          <a:latin typeface="微軟正黑體" panose="020B0604030504040204" pitchFamily="34" charset="-120"/>
                          <a:ea typeface="微軟正黑體" panose="020B0604030504040204" pitchFamily="34" charset="-120"/>
                        </a:rPr>
                        <a:t>社交平台</a:t>
                      </a:r>
                      <a:endParaRPr lang="zh-HK" altLang="en-US" dirty="0">
                        <a:solidFill>
                          <a:schemeClr val="tx1"/>
                        </a:solidFill>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251073569"/>
                  </a:ext>
                </a:extLst>
              </a:tr>
              <a:tr h="42905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altLang="zh-HK" sz="1800" b="0" u="none" strike="noStrike" dirty="0" err="1">
                          <a:solidFill>
                            <a:schemeClr val="tx1"/>
                          </a:solidFill>
                          <a:effectLst/>
                          <a:latin typeface="微軟正黑體" panose="020B0604030504040204" pitchFamily="34" charset="-120"/>
                          <a:ea typeface="微軟正黑體" panose="020B0604030504040204" pitchFamily="34" charset="-120"/>
                        </a:rPr>
                        <a:t>學校網站</a:t>
                      </a:r>
                      <a:endParaRPr lang="zh-HK" altLang="en-US" dirty="0">
                        <a:solidFill>
                          <a:schemeClr val="tx1"/>
                        </a:solidFill>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4136176113"/>
                  </a:ext>
                </a:extLst>
              </a:tr>
            </a:tbl>
          </a:graphicData>
        </a:graphic>
      </p:graphicFrame>
      <p:sp>
        <p:nvSpPr>
          <p:cNvPr id="6" name="內容版面配置區 2">
            <a:extLst>
              <a:ext uri="{FF2B5EF4-FFF2-40B4-BE49-F238E27FC236}">
                <a16:creationId xmlns:a16="http://schemas.microsoft.com/office/drawing/2014/main" id="{6AC01278-D81F-5D84-59C5-639EE99FD16B}"/>
              </a:ext>
            </a:extLst>
          </p:cNvPr>
          <p:cNvSpPr>
            <a:spLocks noGrp="1"/>
          </p:cNvSpPr>
          <p:nvPr>
            <p:ph idx="1"/>
          </p:nvPr>
        </p:nvSpPr>
        <p:spPr>
          <a:xfrm>
            <a:off x="800344" y="1498018"/>
            <a:ext cx="1459887" cy="690383"/>
          </a:xfrm>
          <a:prstGeom prst="roundRect">
            <a:avLst>
              <a:gd name="adj" fmla="val 39454"/>
            </a:avLst>
          </a:prstGeom>
          <a:solidFill>
            <a:srgbClr val="F1C75C"/>
          </a:solidFill>
        </p:spPr>
        <p:txBody>
          <a:bodyPr anchor="ctr">
            <a:normAutofit fontScale="92500" lnSpcReduction="20000"/>
          </a:bodyPr>
          <a:lstStyle/>
          <a:p>
            <a:pPr marL="0" indent="0" algn="ctr">
              <a:buNone/>
            </a:pPr>
            <a:r>
              <a:rPr lang="zh-TW" altLang="en-US" sz="3200" b="1" dirty="0">
                <a:solidFill>
                  <a:srgbClr val="37714A"/>
                </a:solidFill>
                <a:latin typeface="微軟正黑體" panose="020B0604030504040204" pitchFamily="34" charset="-120"/>
                <a:ea typeface="微軟正黑體" panose="020B0604030504040204" pitchFamily="34" charset="-120"/>
              </a:rPr>
              <a:t>學校</a:t>
            </a:r>
            <a:endParaRPr lang="zh-HK" altLang="en-US" sz="3200" b="1" dirty="0">
              <a:solidFill>
                <a:srgbClr val="37714A"/>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190830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1B9ED84-042F-E02A-F6D5-2D91F6134FC3}"/>
              </a:ext>
            </a:extLst>
          </p:cNvPr>
          <p:cNvSpPr>
            <a:spLocks noGrp="1"/>
          </p:cNvSpPr>
          <p:nvPr>
            <p:ph type="title"/>
          </p:nvPr>
        </p:nvSpPr>
        <p:spPr/>
        <p:txBody>
          <a:bodyPr/>
          <a:lstStyle/>
          <a:p>
            <a:r>
              <a:rPr lang="zh-TW" altLang="en-US" b="1" dirty="0">
                <a:latin typeface="微軟正黑體" panose="020B0604030504040204" pitchFamily="34" charset="-120"/>
                <a:ea typeface="微軟正黑體" panose="020B0604030504040204" pitchFamily="34" charset="-120"/>
              </a:rPr>
              <a:t>活動方式及宣傳方法（例子）（續）</a:t>
            </a:r>
            <a:endParaRPr lang="zh-HK" altLang="en-US" b="1" dirty="0">
              <a:latin typeface="微軟正黑體" panose="020B0604030504040204" pitchFamily="34" charset="-120"/>
              <a:ea typeface="微軟正黑體" panose="020B0604030504040204" pitchFamily="34" charset="-120"/>
            </a:endParaRPr>
          </a:p>
        </p:txBody>
      </p:sp>
      <p:graphicFrame>
        <p:nvGraphicFramePr>
          <p:cNvPr id="4" name="表格 3">
            <a:extLst>
              <a:ext uri="{FF2B5EF4-FFF2-40B4-BE49-F238E27FC236}">
                <a16:creationId xmlns:a16="http://schemas.microsoft.com/office/drawing/2014/main" id="{F64216D1-B421-E935-C1D3-D58610209AA5}"/>
              </a:ext>
            </a:extLst>
          </p:cNvPr>
          <p:cNvGraphicFramePr>
            <a:graphicFrameLocks noGrp="1"/>
          </p:cNvGraphicFramePr>
          <p:nvPr>
            <p:extLst>
              <p:ext uri="{D42A27DB-BD31-4B8C-83A1-F6EECF244321}">
                <p14:modId xmlns:p14="http://schemas.microsoft.com/office/powerpoint/2010/main" val="556261769"/>
              </p:ext>
            </p:extLst>
          </p:nvPr>
        </p:nvGraphicFramePr>
        <p:xfrm>
          <a:off x="2585339" y="1731015"/>
          <a:ext cx="4396208" cy="1330606"/>
        </p:xfrm>
        <a:graphic>
          <a:graphicData uri="http://schemas.openxmlformats.org/drawingml/2006/table">
            <a:tbl>
              <a:tblPr firstRow="1" bandRow="1">
                <a:tableStyleId>{7DF18680-E054-41AD-8BC1-D1AEF772440D}</a:tableStyleId>
              </a:tblPr>
              <a:tblGrid>
                <a:gridCol w="4396208">
                  <a:extLst>
                    <a:ext uri="{9D8B030D-6E8A-4147-A177-3AD203B41FA5}">
                      <a16:colId xmlns:a16="http://schemas.microsoft.com/office/drawing/2014/main" val="316975456"/>
                    </a:ext>
                  </a:extLst>
                </a:gridCol>
              </a:tblGrid>
              <a:tr h="436408">
                <a:tc>
                  <a:txBody>
                    <a:bodyPr/>
                    <a:lstStyle/>
                    <a:p>
                      <a:pPr algn="ctr"/>
                      <a:r>
                        <a:rPr lang="zh-TW" altLang="en-US" b="1" dirty="0">
                          <a:solidFill>
                            <a:schemeClr val="tx1"/>
                          </a:solidFill>
                          <a:latin typeface="微軟正黑體" panose="020B0604030504040204" pitchFamily="34" charset="-120"/>
                          <a:ea typeface="微軟正黑體" panose="020B0604030504040204" pitchFamily="34" charset="-120"/>
                        </a:rPr>
                        <a:t>活動方式</a:t>
                      </a:r>
                      <a:endParaRPr lang="zh-HK" altLang="en-US" b="1" dirty="0">
                        <a:solidFill>
                          <a:schemeClr val="tx1"/>
                        </a:solidFill>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260732455"/>
                  </a:ext>
                </a:extLst>
              </a:tr>
              <a:tr h="457790">
                <a:tc>
                  <a:txBody>
                    <a:bodyPr/>
                    <a:lstStyle/>
                    <a:p>
                      <a:pPr marL="285750" marR="0" lvl="0" indent="-285750">
                        <a:spcBef>
                          <a:spcPts val="900"/>
                        </a:spcBef>
                        <a:spcAft>
                          <a:spcPts val="900"/>
                        </a:spcAft>
                        <a:buFont typeface="Arial" panose="020B0604020202020204" pitchFamily="34" charset="0"/>
                        <a:buChar char="•"/>
                      </a:pPr>
                      <a:r>
                        <a:rPr lang="zh-TW" altLang="en-US" sz="1800" b="0" u="none" strike="noStrike" dirty="0">
                          <a:solidFill>
                            <a:schemeClr val="tx1"/>
                          </a:solidFill>
                          <a:effectLst/>
                          <a:latin typeface="微軟正黑體" panose="020B0604030504040204" pitchFamily="34" charset="-120"/>
                          <a:ea typeface="微軟正黑體" panose="020B0604030504040204" pitchFamily="34" charset="-120"/>
                        </a:rPr>
                        <a:t>社區環保活動</a:t>
                      </a:r>
                      <a:endParaRPr lang="zh-HK" altLang="en-US" dirty="0">
                        <a:solidFill>
                          <a:schemeClr val="tx1"/>
                        </a:solidFill>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2103006259"/>
                  </a:ext>
                </a:extLst>
              </a:tr>
              <a:tr h="43640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HK" altLang="en-US" sz="1800" b="0" u="none" strike="noStrike" dirty="0">
                          <a:solidFill>
                            <a:schemeClr val="tx1"/>
                          </a:solidFill>
                          <a:effectLst/>
                          <a:latin typeface="微軟正黑體" panose="020B0604030504040204" pitchFamily="34" charset="-120"/>
                          <a:ea typeface="微軟正黑體" panose="020B0604030504040204" pitchFamily="34" charset="-120"/>
                        </a:rPr>
                        <a:t>校際比賽</a:t>
                      </a:r>
                    </a:p>
                  </a:txBody>
                  <a:tcPr/>
                </a:tc>
                <a:extLst>
                  <a:ext uri="{0D108BD9-81ED-4DB2-BD59-A6C34878D82A}">
                    <a16:rowId xmlns:a16="http://schemas.microsoft.com/office/drawing/2014/main" val="3757894086"/>
                  </a:ext>
                </a:extLst>
              </a:tr>
            </a:tbl>
          </a:graphicData>
        </a:graphic>
      </p:graphicFrame>
      <p:graphicFrame>
        <p:nvGraphicFramePr>
          <p:cNvPr id="5" name="表格 4">
            <a:extLst>
              <a:ext uri="{FF2B5EF4-FFF2-40B4-BE49-F238E27FC236}">
                <a16:creationId xmlns:a16="http://schemas.microsoft.com/office/drawing/2014/main" id="{1734DBD5-5F63-998A-BDA9-3CBFAB4FC0C1}"/>
              </a:ext>
            </a:extLst>
          </p:cNvPr>
          <p:cNvGraphicFramePr>
            <a:graphicFrameLocks noGrp="1"/>
          </p:cNvGraphicFramePr>
          <p:nvPr>
            <p:extLst>
              <p:ext uri="{D42A27DB-BD31-4B8C-83A1-F6EECF244321}">
                <p14:modId xmlns:p14="http://schemas.microsoft.com/office/powerpoint/2010/main" val="2715184396"/>
              </p:ext>
            </p:extLst>
          </p:nvPr>
        </p:nvGraphicFramePr>
        <p:xfrm>
          <a:off x="7744296" y="1731015"/>
          <a:ext cx="3598606" cy="2183757"/>
        </p:xfrm>
        <a:graphic>
          <a:graphicData uri="http://schemas.openxmlformats.org/drawingml/2006/table">
            <a:tbl>
              <a:tblPr firstRow="1" bandRow="1">
                <a:tableStyleId>{21E4AEA4-8DFA-4A89-87EB-49C32662AFE0}</a:tableStyleId>
              </a:tblPr>
              <a:tblGrid>
                <a:gridCol w="3598606">
                  <a:extLst>
                    <a:ext uri="{9D8B030D-6E8A-4147-A177-3AD203B41FA5}">
                      <a16:colId xmlns:a16="http://schemas.microsoft.com/office/drawing/2014/main" val="1162360329"/>
                    </a:ext>
                  </a:extLst>
                </a:gridCol>
              </a:tblGrid>
              <a:tr h="43640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HK" altLang="zh-HK" sz="1800" b="1" u="none" strike="noStrike" dirty="0">
                          <a:solidFill>
                            <a:schemeClr val="tx1"/>
                          </a:solidFill>
                          <a:effectLst/>
                          <a:latin typeface="微軟正黑體" panose="020B0604030504040204" pitchFamily="34" charset="-120"/>
                          <a:ea typeface="微軟正黑體" panose="020B0604030504040204" pitchFamily="34" charset="-120"/>
                        </a:rPr>
                        <a:t>宣傳方法</a:t>
                      </a:r>
                    </a:p>
                  </a:txBody>
                  <a:tcPr/>
                </a:tc>
                <a:extLst>
                  <a:ext uri="{0D108BD9-81ED-4DB2-BD59-A6C34878D82A}">
                    <a16:rowId xmlns:a16="http://schemas.microsoft.com/office/drawing/2014/main" val="4102247535"/>
                  </a:ext>
                </a:extLst>
              </a:tr>
              <a:tr h="438125">
                <a:tc>
                  <a:txBody>
                    <a:bodyPr/>
                    <a:lstStyle/>
                    <a:p>
                      <a:pPr marL="342900" marR="0" lvl="0" indent="-342900">
                        <a:spcBef>
                          <a:spcPts val="900"/>
                        </a:spcBef>
                        <a:spcAft>
                          <a:spcPts val="900"/>
                        </a:spcAft>
                        <a:buFont typeface="Arial" panose="020B0604020202020204" pitchFamily="34" charset="0"/>
                        <a:buChar char="•"/>
                      </a:pPr>
                      <a:r>
                        <a:rPr lang="zh-HK" altLang="en-US" sz="1800" b="0" u="none" strike="noStrike" dirty="0">
                          <a:solidFill>
                            <a:schemeClr val="tx1"/>
                          </a:solidFill>
                          <a:effectLst/>
                          <a:latin typeface="微軟正黑體" panose="020B0604030504040204" pitchFamily="34" charset="-120"/>
                          <a:ea typeface="微軟正黑體" panose="020B0604030504040204" pitchFamily="34" charset="-120"/>
                        </a:rPr>
                        <a:t>開放日展覽</a:t>
                      </a:r>
                    </a:p>
                  </a:txBody>
                  <a:tcPr/>
                </a:tc>
                <a:extLst>
                  <a:ext uri="{0D108BD9-81ED-4DB2-BD59-A6C34878D82A}">
                    <a16:rowId xmlns:a16="http://schemas.microsoft.com/office/drawing/2014/main" val="2805533399"/>
                  </a:ext>
                </a:extLst>
              </a:tr>
              <a:tr h="43640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altLang="zh-HK" sz="1800" b="0" u="none" strike="noStrike" dirty="0" err="1">
                          <a:solidFill>
                            <a:schemeClr val="tx1"/>
                          </a:solidFill>
                          <a:effectLst/>
                          <a:latin typeface="微軟正黑體" panose="020B0604030504040204" pitchFamily="34" charset="-120"/>
                          <a:ea typeface="微軟正黑體" panose="020B0604030504040204" pitchFamily="34" charset="-120"/>
                        </a:rPr>
                        <a:t>社交平台</a:t>
                      </a:r>
                      <a:endParaRPr lang="zh-HK" altLang="en-US" dirty="0">
                        <a:solidFill>
                          <a:schemeClr val="tx1"/>
                        </a:solidFill>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702488947"/>
                  </a:ext>
                </a:extLst>
              </a:tr>
              <a:tr h="43640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altLang="zh-HK" sz="1800" b="0" u="none" strike="noStrike" dirty="0" err="1">
                          <a:solidFill>
                            <a:schemeClr val="tx1"/>
                          </a:solidFill>
                          <a:effectLst/>
                          <a:latin typeface="微軟正黑體" panose="020B0604030504040204" pitchFamily="34" charset="-120"/>
                          <a:ea typeface="微軟正黑體" panose="020B0604030504040204" pitchFamily="34" charset="-120"/>
                        </a:rPr>
                        <a:t>學校網站</a:t>
                      </a:r>
                      <a:endParaRPr lang="zh-HK" altLang="en-US" dirty="0">
                        <a:solidFill>
                          <a:schemeClr val="tx1"/>
                        </a:solidFill>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2705706491"/>
                  </a:ext>
                </a:extLst>
              </a:tr>
              <a:tr h="43640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altLang="zh-HK" sz="1800" b="0" u="none" strike="noStrike" dirty="0" err="1">
                          <a:solidFill>
                            <a:schemeClr val="tx1"/>
                          </a:solidFill>
                          <a:effectLst/>
                          <a:latin typeface="微軟正黑體" panose="020B0604030504040204" pitchFamily="34" charset="-120"/>
                          <a:ea typeface="微軟正黑體" panose="020B0604030504040204" pitchFamily="34" charset="-120"/>
                        </a:rPr>
                        <a:t>校訊</a:t>
                      </a:r>
                      <a:endParaRPr lang="zh-HK" altLang="en-US" dirty="0">
                        <a:solidFill>
                          <a:schemeClr val="tx1"/>
                        </a:solidFill>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4208463169"/>
                  </a:ext>
                </a:extLst>
              </a:tr>
            </a:tbl>
          </a:graphicData>
        </a:graphic>
      </p:graphicFrame>
      <p:sp>
        <p:nvSpPr>
          <p:cNvPr id="6" name="內容版面配置區 2">
            <a:extLst>
              <a:ext uri="{FF2B5EF4-FFF2-40B4-BE49-F238E27FC236}">
                <a16:creationId xmlns:a16="http://schemas.microsoft.com/office/drawing/2014/main" id="{6AC01278-D81F-5D84-59C5-639EE99FD16B}"/>
              </a:ext>
            </a:extLst>
          </p:cNvPr>
          <p:cNvSpPr>
            <a:spLocks noGrp="1"/>
          </p:cNvSpPr>
          <p:nvPr>
            <p:ph idx="1"/>
          </p:nvPr>
        </p:nvSpPr>
        <p:spPr>
          <a:xfrm>
            <a:off x="800344" y="1498018"/>
            <a:ext cx="1459887" cy="690383"/>
          </a:xfrm>
          <a:prstGeom prst="roundRect">
            <a:avLst>
              <a:gd name="adj" fmla="val 39454"/>
            </a:avLst>
          </a:prstGeom>
          <a:solidFill>
            <a:srgbClr val="F1C75C"/>
          </a:solidFill>
        </p:spPr>
        <p:txBody>
          <a:bodyPr anchor="ctr">
            <a:normAutofit fontScale="92500" lnSpcReduction="20000"/>
          </a:bodyPr>
          <a:lstStyle/>
          <a:p>
            <a:pPr marL="0" indent="0" algn="ctr">
              <a:buNone/>
            </a:pPr>
            <a:r>
              <a:rPr lang="zh-TW" altLang="en-US" sz="3200" b="1" dirty="0">
                <a:solidFill>
                  <a:srgbClr val="37714A"/>
                </a:solidFill>
                <a:latin typeface="微軟正黑體" panose="020B0604030504040204" pitchFamily="34" charset="-120"/>
                <a:ea typeface="微軟正黑體" panose="020B0604030504040204" pitchFamily="34" charset="-120"/>
              </a:rPr>
              <a:t>社區</a:t>
            </a:r>
            <a:endParaRPr lang="zh-HK" altLang="en-US" sz="3200" b="1" dirty="0">
              <a:solidFill>
                <a:srgbClr val="37714A"/>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2810361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1B9ED84-042F-E02A-F6D5-2D91F6134FC3}"/>
              </a:ext>
            </a:extLst>
          </p:cNvPr>
          <p:cNvSpPr>
            <a:spLocks noGrp="1"/>
          </p:cNvSpPr>
          <p:nvPr>
            <p:ph type="title"/>
          </p:nvPr>
        </p:nvSpPr>
        <p:spPr/>
        <p:txBody>
          <a:bodyPr/>
          <a:lstStyle/>
          <a:p>
            <a:r>
              <a:rPr lang="zh-TW" altLang="en-US" b="1" dirty="0">
                <a:latin typeface="微軟正黑體" panose="020B0604030504040204" pitchFamily="34" charset="-120"/>
                <a:ea typeface="微軟正黑體" panose="020B0604030504040204" pitchFamily="34" charset="-120"/>
              </a:rPr>
              <a:t>如何策劃及籌備環保推廣活動？</a:t>
            </a:r>
          </a:p>
        </p:txBody>
      </p:sp>
      <p:sp>
        <p:nvSpPr>
          <p:cNvPr id="8" name="內容版面配置區 7">
            <a:extLst>
              <a:ext uri="{FF2B5EF4-FFF2-40B4-BE49-F238E27FC236}">
                <a16:creationId xmlns:a16="http://schemas.microsoft.com/office/drawing/2014/main" id="{BB23F85C-8474-8432-E664-BCB84806E06C}"/>
              </a:ext>
            </a:extLst>
          </p:cNvPr>
          <p:cNvSpPr>
            <a:spLocks noGrp="1"/>
          </p:cNvSpPr>
          <p:nvPr>
            <p:ph idx="1"/>
          </p:nvPr>
        </p:nvSpPr>
        <p:spPr>
          <a:xfrm>
            <a:off x="731520" y="1748759"/>
            <a:ext cx="10741152" cy="742193"/>
          </a:xfrm>
        </p:spPr>
        <p:txBody>
          <a:bodyPr/>
          <a:lstStyle/>
          <a:p>
            <a:r>
              <a:rPr lang="zh-TW" altLang="en-US" dirty="0">
                <a:latin typeface="微軟正黑體" panose="020B0604030504040204" pitchFamily="34" charset="-120"/>
                <a:ea typeface="微軟正黑體" panose="020B0604030504040204" pitchFamily="34" charset="-120"/>
              </a:rPr>
              <a:t>檢視學校的資源，並評估其優點及不足的地方</a:t>
            </a:r>
          </a:p>
        </p:txBody>
      </p:sp>
      <p:graphicFrame>
        <p:nvGraphicFramePr>
          <p:cNvPr id="9" name="表格 8">
            <a:extLst>
              <a:ext uri="{FF2B5EF4-FFF2-40B4-BE49-F238E27FC236}">
                <a16:creationId xmlns:a16="http://schemas.microsoft.com/office/drawing/2014/main" id="{01DFD529-4CA9-74BA-0326-5098DDDF4267}"/>
              </a:ext>
            </a:extLst>
          </p:cNvPr>
          <p:cNvGraphicFramePr>
            <a:graphicFrameLocks noGrp="1"/>
          </p:cNvGraphicFramePr>
          <p:nvPr>
            <p:extLst>
              <p:ext uri="{D42A27DB-BD31-4B8C-83A1-F6EECF244321}">
                <p14:modId xmlns:p14="http://schemas.microsoft.com/office/powerpoint/2010/main" val="4153679018"/>
              </p:ext>
            </p:extLst>
          </p:nvPr>
        </p:nvGraphicFramePr>
        <p:xfrm>
          <a:off x="1205329" y="2560818"/>
          <a:ext cx="4876770" cy="3413497"/>
        </p:xfrm>
        <a:graphic>
          <a:graphicData uri="http://schemas.openxmlformats.org/drawingml/2006/table">
            <a:tbl>
              <a:tblPr firstRow="1" bandRow="1">
                <a:tableStyleId>{7DF18680-E054-41AD-8BC1-D1AEF772440D}</a:tableStyleId>
              </a:tblPr>
              <a:tblGrid>
                <a:gridCol w="2438385">
                  <a:extLst>
                    <a:ext uri="{9D8B030D-6E8A-4147-A177-3AD203B41FA5}">
                      <a16:colId xmlns:a16="http://schemas.microsoft.com/office/drawing/2014/main" val="316975456"/>
                    </a:ext>
                  </a:extLst>
                </a:gridCol>
                <a:gridCol w="2438385">
                  <a:extLst>
                    <a:ext uri="{9D8B030D-6E8A-4147-A177-3AD203B41FA5}">
                      <a16:colId xmlns:a16="http://schemas.microsoft.com/office/drawing/2014/main" val="617848251"/>
                    </a:ext>
                  </a:extLst>
                </a:gridCol>
              </a:tblGrid>
              <a:tr h="545793">
                <a:tc gridSpan="2">
                  <a:txBody>
                    <a:bodyPr/>
                    <a:lstStyle/>
                    <a:p>
                      <a:pPr algn="ctr"/>
                      <a:r>
                        <a:rPr lang="zh-TW" altLang="en-US" b="1" dirty="0">
                          <a:solidFill>
                            <a:schemeClr val="tx1"/>
                          </a:solidFill>
                          <a:latin typeface="微軟正黑體" panose="020B0604030504040204" pitchFamily="34" charset="-120"/>
                          <a:ea typeface="微軟正黑體" panose="020B0604030504040204" pitchFamily="34" charset="-120"/>
                        </a:rPr>
                        <a:t>硬件環保設施的例子</a:t>
                      </a:r>
                    </a:p>
                  </a:txBody>
                  <a:tcPr anchor="ctr"/>
                </a:tc>
                <a:tc hMerge="1">
                  <a:txBody>
                    <a:bodyPr/>
                    <a:lstStyle/>
                    <a:p>
                      <a:pPr algn="ctr"/>
                      <a:endParaRPr lang="zh-TW" altLang="en-US" b="1" dirty="0">
                        <a:solidFill>
                          <a:schemeClr val="tx1"/>
                        </a:solidFill>
                      </a:endParaRPr>
                    </a:p>
                  </a:txBody>
                  <a:tcPr/>
                </a:tc>
                <a:extLst>
                  <a:ext uri="{0D108BD9-81ED-4DB2-BD59-A6C34878D82A}">
                    <a16:rowId xmlns:a16="http://schemas.microsoft.com/office/drawing/2014/main" val="1260732455"/>
                  </a:ext>
                </a:extLst>
              </a:tr>
              <a:tr h="447804">
                <a:tc>
                  <a:txBody>
                    <a:bodyPr/>
                    <a:lstStyle/>
                    <a:p>
                      <a:pPr marL="285750" marR="0" lvl="0" indent="-285750">
                        <a:spcBef>
                          <a:spcPts val="900"/>
                        </a:spcBef>
                        <a:spcAft>
                          <a:spcPts val="900"/>
                        </a:spcAft>
                        <a:buFont typeface="Arial" panose="020B0604020202020204" pitchFamily="34" charset="0"/>
                        <a:buChar char="•"/>
                      </a:pPr>
                      <a:r>
                        <a:rPr lang="en-HK" altLang="zh-HK" sz="1800" b="0" u="none" strike="noStrike" dirty="0">
                          <a:solidFill>
                            <a:schemeClr val="tx1"/>
                          </a:solidFill>
                          <a:effectLst/>
                          <a:latin typeface="微軟正黑體" panose="020B0604030504040204" pitchFamily="34" charset="-120"/>
                          <a:ea typeface="微軟正黑體" panose="020B0604030504040204" pitchFamily="34" charset="-120"/>
                        </a:rPr>
                        <a:t>LED</a:t>
                      </a:r>
                      <a:r>
                        <a:rPr lang="zh-HK" altLang="en-US" sz="1800" b="0" u="none" strike="noStrike" dirty="0">
                          <a:solidFill>
                            <a:schemeClr val="tx1"/>
                          </a:solidFill>
                          <a:effectLst/>
                          <a:latin typeface="微軟正黑體" panose="020B0604030504040204" pitchFamily="34" charset="-120"/>
                          <a:ea typeface="微軟正黑體" panose="020B0604030504040204" pitchFamily="34" charset="-120"/>
                        </a:rPr>
                        <a:t>節能照明</a:t>
                      </a:r>
                    </a:p>
                  </a:txBody>
                  <a:tcPr/>
                </a:tc>
                <a:tc>
                  <a:txBody>
                    <a:bodyPr/>
                    <a:lstStyle/>
                    <a:p>
                      <a:pPr marL="285750" marR="0" lvl="0" indent="-285750" algn="l" defTabSz="914400" rtl="0" eaLnBrk="1" fontAlgn="auto" latinLnBrk="0" hangingPunct="1">
                        <a:lnSpc>
                          <a:spcPct val="100000"/>
                        </a:lnSpc>
                        <a:spcBef>
                          <a:spcPts val="900"/>
                        </a:spcBef>
                        <a:spcAft>
                          <a:spcPts val="900"/>
                        </a:spcAft>
                        <a:buClrTx/>
                        <a:buSzTx/>
                        <a:buFont typeface="Arial" panose="020B0604020202020204" pitchFamily="34" charset="0"/>
                        <a:buChar char="•"/>
                        <a:tabLst/>
                        <a:defRPr/>
                      </a:pPr>
                      <a:r>
                        <a:rPr lang="zh-HK" altLang="en-US" sz="1800" b="0" u="none" strike="noStrike" dirty="0">
                          <a:solidFill>
                            <a:schemeClr val="tx1"/>
                          </a:solidFill>
                          <a:effectLst/>
                          <a:latin typeface="微軟正黑體" panose="020B0604030504040204" pitchFamily="34" charset="-120"/>
                          <a:ea typeface="微軟正黑體" panose="020B0604030504040204" pitchFamily="34" charset="-120"/>
                        </a:rPr>
                        <a:t>飲水機</a:t>
                      </a:r>
                      <a:endParaRPr lang="en-US" altLang="zh-TW"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2103006259"/>
                  </a:ext>
                </a:extLst>
              </a:tr>
              <a:tr h="447804">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sz="1800" b="0" u="none" strike="noStrike" dirty="0">
                          <a:solidFill>
                            <a:schemeClr val="tx1"/>
                          </a:solidFill>
                          <a:effectLst/>
                          <a:latin typeface="微軟正黑體" panose="020B0604030504040204" pitchFamily="34" charset="-120"/>
                          <a:ea typeface="微軟正黑體" panose="020B0604030504040204" pitchFamily="34" charset="-120"/>
                        </a:rPr>
                        <a:t>實時能源監察系統</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dirty="0">
                          <a:latin typeface="微軟正黑體" panose="020B0604030504040204" pitchFamily="34" charset="-120"/>
                          <a:ea typeface="微軟正黑體" panose="020B0604030504040204" pitchFamily="34" charset="-120"/>
                        </a:rPr>
                        <a:t>綠化設施</a:t>
                      </a:r>
                      <a:endParaRPr lang="zh-HK" altLang="en-US"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3757894086"/>
                  </a:ext>
                </a:extLst>
              </a:tr>
              <a:tr h="447804">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sz="1800" b="0" u="none" strike="noStrike" dirty="0">
                          <a:solidFill>
                            <a:schemeClr val="tx1"/>
                          </a:solidFill>
                          <a:effectLst/>
                          <a:latin typeface="微軟正黑體" panose="020B0604030504040204" pitchFamily="34" charset="-120"/>
                          <a:ea typeface="微軟正黑體" panose="020B0604030504040204" pitchFamily="34" charset="-120"/>
                        </a:rPr>
                        <a:t>水龍頭節流器</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dirty="0">
                          <a:latin typeface="微軟正黑體" panose="020B0604030504040204" pitchFamily="34" charset="-120"/>
                          <a:ea typeface="微軟正黑體" panose="020B0604030504040204" pitchFamily="34" charset="-120"/>
                        </a:rPr>
                        <a:t>有機耕種區</a:t>
                      </a:r>
                      <a:endParaRPr lang="en-US" altLang="zh-TW"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3244414035"/>
                  </a:ext>
                </a:extLst>
              </a:tr>
              <a:tr h="447804">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HK" altLang="en-US" sz="1800" b="0" u="none" strike="noStrike" dirty="0">
                          <a:solidFill>
                            <a:schemeClr val="tx1"/>
                          </a:solidFill>
                          <a:effectLst/>
                          <a:latin typeface="微軟正黑體" panose="020B0604030504040204" pitchFamily="34" charset="-120"/>
                          <a:ea typeface="微軟正黑體" panose="020B0604030504040204" pitchFamily="34" charset="-120"/>
                        </a:rPr>
                        <a:t>雨水收集桶</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dirty="0">
                          <a:latin typeface="微軟正黑體" panose="020B0604030504040204" pitchFamily="34" charset="-120"/>
                          <a:ea typeface="微軟正黑體" panose="020B0604030504040204" pitchFamily="34" charset="-120"/>
                        </a:rPr>
                        <a:t>空氣淨化裝置</a:t>
                      </a:r>
                      <a:endParaRPr lang="en-US" altLang="zh-TW"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3434173914"/>
                  </a:ext>
                </a:extLst>
              </a:tr>
              <a:tr h="43640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HK" altLang="en-US" sz="1800" b="0" u="none" strike="noStrike" dirty="0">
                          <a:solidFill>
                            <a:schemeClr val="tx1"/>
                          </a:solidFill>
                          <a:effectLst/>
                          <a:latin typeface="微軟正黑體" panose="020B0604030504040204" pitchFamily="34" charset="-120"/>
                          <a:ea typeface="微軟正黑體" panose="020B0604030504040204" pitchFamily="34" charset="-120"/>
                        </a:rPr>
                        <a:t>回收箱</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dirty="0">
                          <a:latin typeface="微軟正黑體" panose="020B0604030504040204" pitchFamily="34" charset="-120"/>
                          <a:ea typeface="微軟正黑體" panose="020B0604030504040204" pitchFamily="34" charset="-120"/>
                        </a:rPr>
                        <a:t>環保角（環保資訊宣傳刊物）</a:t>
                      </a:r>
                    </a:p>
                  </a:txBody>
                  <a:tcPr/>
                </a:tc>
                <a:extLst>
                  <a:ext uri="{0D108BD9-81ED-4DB2-BD59-A6C34878D82A}">
                    <a16:rowId xmlns:a16="http://schemas.microsoft.com/office/drawing/2014/main" val="2303900157"/>
                  </a:ext>
                </a:extLst>
              </a:tr>
              <a:tr h="43640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HK" altLang="en-US" sz="1800" b="0" u="none" strike="noStrike" dirty="0">
                          <a:solidFill>
                            <a:schemeClr val="tx1"/>
                          </a:solidFill>
                          <a:effectLst/>
                          <a:latin typeface="微軟正黑體" panose="020B0604030504040204" pitchFamily="34" charset="-120"/>
                          <a:ea typeface="微軟正黑體" panose="020B0604030504040204" pitchFamily="34" charset="-120"/>
                        </a:rPr>
                        <a:t>廚餘機</a:t>
                      </a:r>
                    </a:p>
                  </a:txBody>
                  <a:tcPr/>
                </a:tc>
                <a:tc>
                  <a:txBody>
                    <a:bodyPr/>
                    <a:lstStyle/>
                    <a:p>
                      <a:pPr marL="0" indent="0">
                        <a:buFont typeface="Arial" panose="020B0604020202020204" pitchFamily="34" charset="0"/>
                        <a:buNone/>
                      </a:pPr>
                      <a:endParaRPr lang="zh-HK" altLang="en-US"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2639149893"/>
                  </a:ext>
                </a:extLst>
              </a:tr>
            </a:tbl>
          </a:graphicData>
        </a:graphic>
      </p:graphicFrame>
      <p:graphicFrame>
        <p:nvGraphicFramePr>
          <p:cNvPr id="3" name="表格 2">
            <a:extLst>
              <a:ext uri="{FF2B5EF4-FFF2-40B4-BE49-F238E27FC236}">
                <a16:creationId xmlns:a16="http://schemas.microsoft.com/office/drawing/2014/main" id="{D9E4232E-7323-D697-6D10-A37D4AC304D9}"/>
              </a:ext>
            </a:extLst>
          </p:cNvPr>
          <p:cNvGraphicFramePr>
            <a:graphicFrameLocks noGrp="1"/>
          </p:cNvGraphicFramePr>
          <p:nvPr>
            <p:extLst>
              <p:ext uri="{D42A27DB-BD31-4B8C-83A1-F6EECF244321}">
                <p14:modId xmlns:p14="http://schemas.microsoft.com/office/powerpoint/2010/main" val="2326436057"/>
              </p:ext>
            </p:extLst>
          </p:nvPr>
        </p:nvGraphicFramePr>
        <p:xfrm>
          <a:off x="6417444" y="2560818"/>
          <a:ext cx="5155123" cy="2503778"/>
        </p:xfrm>
        <a:graphic>
          <a:graphicData uri="http://schemas.openxmlformats.org/drawingml/2006/table">
            <a:tbl>
              <a:tblPr firstRow="1" bandRow="1">
                <a:tableStyleId>{21E4AEA4-8DFA-4A89-87EB-49C32662AFE0}</a:tableStyleId>
              </a:tblPr>
              <a:tblGrid>
                <a:gridCol w="2384581">
                  <a:extLst>
                    <a:ext uri="{9D8B030D-6E8A-4147-A177-3AD203B41FA5}">
                      <a16:colId xmlns:a16="http://schemas.microsoft.com/office/drawing/2014/main" val="316975456"/>
                    </a:ext>
                  </a:extLst>
                </a:gridCol>
                <a:gridCol w="2770542">
                  <a:extLst>
                    <a:ext uri="{9D8B030D-6E8A-4147-A177-3AD203B41FA5}">
                      <a16:colId xmlns:a16="http://schemas.microsoft.com/office/drawing/2014/main" val="617848251"/>
                    </a:ext>
                  </a:extLst>
                </a:gridCol>
              </a:tblGrid>
              <a:tr h="524874">
                <a:tc gridSpan="2">
                  <a:txBody>
                    <a:bodyPr/>
                    <a:lstStyle/>
                    <a:p>
                      <a:pPr algn="ctr"/>
                      <a:r>
                        <a:rPr lang="zh-TW" altLang="en-US" b="1" dirty="0">
                          <a:solidFill>
                            <a:schemeClr val="tx1"/>
                          </a:solidFill>
                          <a:latin typeface="微軟正黑體" panose="020B0604030504040204" pitchFamily="34" charset="-120"/>
                          <a:ea typeface="微軟正黑體" panose="020B0604030504040204" pitchFamily="34" charset="-120"/>
                        </a:rPr>
                        <a:t>軟件資源的例子</a:t>
                      </a:r>
                    </a:p>
                  </a:txBody>
                  <a:tcPr anchor="ctr"/>
                </a:tc>
                <a:tc hMerge="1">
                  <a:txBody>
                    <a:bodyPr/>
                    <a:lstStyle/>
                    <a:p>
                      <a:pPr algn="ctr"/>
                      <a:endParaRPr lang="zh-TW" altLang="en-US" b="1" dirty="0">
                        <a:solidFill>
                          <a:schemeClr val="tx1"/>
                        </a:solidFill>
                      </a:endParaRPr>
                    </a:p>
                  </a:txBody>
                  <a:tcPr/>
                </a:tc>
                <a:extLst>
                  <a:ext uri="{0D108BD9-81ED-4DB2-BD59-A6C34878D82A}">
                    <a16:rowId xmlns:a16="http://schemas.microsoft.com/office/drawing/2014/main" val="1260732455"/>
                  </a:ext>
                </a:extLst>
              </a:tr>
              <a:tr h="463753">
                <a:tc>
                  <a:txBody>
                    <a:bodyPr/>
                    <a:lstStyle/>
                    <a:p>
                      <a:pPr marL="285750" marR="0" lvl="0" indent="-285750">
                        <a:spcBef>
                          <a:spcPts val="900"/>
                        </a:spcBef>
                        <a:spcAft>
                          <a:spcPts val="900"/>
                        </a:spcAft>
                        <a:buFont typeface="Arial" panose="020B0604020202020204" pitchFamily="34" charset="0"/>
                        <a:buChar char="•"/>
                      </a:pPr>
                      <a:r>
                        <a:rPr lang="zh-HK" altLang="en-US" sz="1800" b="0" u="none" strike="noStrike" dirty="0">
                          <a:solidFill>
                            <a:schemeClr val="tx1"/>
                          </a:solidFill>
                          <a:effectLst/>
                          <a:latin typeface="微軟正黑體" panose="020B0604030504040204" pitchFamily="34" charset="-120"/>
                          <a:ea typeface="微軟正黑體" panose="020B0604030504040204" pitchFamily="34" charset="-120"/>
                        </a:rPr>
                        <a:t>環保學會</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sz="1800" b="0" u="none" strike="noStrike" dirty="0">
                          <a:solidFill>
                            <a:schemeClr val="tx1"/>
                          </a:solidFill>
                          <a:effectLst/>
                          <a:latin typeface="微軟正黑體" panose="020B0604030504040204" pitchFamily="34" charset="-120"/>
                          <a:ea typeface="微軟正黑體" panose="020B0604030504040204" pitchFamily="34" charset="-120"/>
                        </a:rPr>
                        <a:t>學校社交平台、網頁</a:t>
                      </a:r>
                      <a:endParaRPr lang="zh-HK" altLang="en-US" sz="1800" b="0" u="none" strike="noStrike" dirty="0">
                        <a:solidFill>
                          <a:schemeClr val="tx1"/>
                        </a:solidFill>
                        <a:effectLst/>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2103006259"/>
                  </a:ext>
                </a:extLst>
              </a:tr>
              <a:tr h="462116">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sz="1800" b="0" u="none" strike="noStrike" dirty="0">
                          <a:solidFill>
                            <a:schemeClr val="tx1"/>
                          </a:solidFill>
                          <a:effectLst/>
                          <a:latin typeface="微軟正黑體" panose="020B0604030504040204" pitchFamily="34" charset="-120"/>
                          <a:ea typeface="微軟正黑體" panose="020B0604030504040204" pitchFamily="34" charset="-120"/>
                        </a:rPr>
                        <a:t>地理學會</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HK" altLang="en-US" sz="1800" b="0" u="none" strike="noStrike" dirty="0">
                          <a:solidFill>
                            <a:schemeClr val="tx1"/>
                          </a:solidFill>
                          <a:effectLst/>
                          <a:latin typeface="微軟正黑體" panose="020B0604030504040204" pitchFamily="34" charset="-120"/>
                          <a:ea typeface="微軟正黑體" panose="020B0604030504040204" pitchFamily="34" charset="-120"/>
                        </a:rPr>
                        <a:t>早會宣傳</a:t>
                      </a:r>
                    </a:p>
                  </a:txBody>
                  <a:tcPr/>
                </a:tc>
                <a:extLst>
                  <a:ext uri="{0D108BD9-81ED-4DB2-BD59-A6C34878D82A}">
                    <a16:rowId xmlns:a16="http://schemas.microsoft.com/office/drawing/2014/main" val="3757894086"/>
                  </a:ext>
                </a:extLst>
              </a:tr>
              <a:tr h="412955">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sz="1800" b="0" u="none" strike="noStrike" dirty="0">
                          <a:solidFill>
                            <a:schemeClr val="tx1"/>
                          </a:solidFill>
                          <a:effectLst/>
                          <a:latin typeface="微軟正黑體" panose="020B0604030504040204" pitchFamily="34" charset="-120"/>
                          <a:ea typeface="微軟正黑體" panose="020B0604030504040204" pitchFamily="34" charset="-120"/>
                        </a:rPr>
                        <a:t>生物學會</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sz="1800" b="0" u="none" strike="noStrike" dirty="0">
                          <a:solidFill>
                            <a:schemeClr val="tx1"/>
                          </a:solidFill>
                          <a:effectLst/>
                          <a:latin typeface="微軟正黑體" panose="020B0604030504040204" pitchFamily="34" charset="-120"/>
                          <a:ea typeface="微軟正黑體" panose="020B0604030504040204" pitchFamily="34" charset="-120"/>
                        </a:rPr>
                        <a:t>組織生態遊</a:t>
                      </a:r>
                      <a:endParaRPr lang="zh-HK" altLang="en-US" sz="1800" b="0" u="none" strike="noStrike" dirty="0">
                        <a:solidFill>
                          <a:schemeClr val="tx1"/>
                        </a:solidFill>
                        <a:effectLst/>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3244414035"/>
                  </a:ext>
                </a:extLst>
              </a:tr>
              <a:tr h="623241">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sz="1800" b="0" u="none" strike="noStrike" dirty="0">
                          <a:solidFill>
                            <a:schemeClr val="tx1"/>
                          </a:solidFill>
                          <a:effectLst/>
                          <a:latin typeface="微軟正黑體" panose="020B0604030504040204" pitchFamily="34" charset="-120"/>
                          <a:ea typeface="微軟正黑體" panose="020B0604030504040204" pitchFamily="34" charset="-120"/>
                        </a:rPr>
                        <a:t>校園電視台／電台</a:t>
                      </a:r>
                      <a:endParaRPr lang="zh-HK" altLang="en-US" sz="1800" b="0" u="none" strike="noStrike" dirty="0">
                        <a:solidFill>
                          <a:schemeClr val="tx1"/>
                        </a:solidFill>
                        <a:effectLst/>
                        <a:latin typeface="微軟正黑體" panose="020B0604030504040204" pitchFamily="34" charset="-120"/>
                        <a:ea typeface="微軟正黑體" panose="020B0604030504040204" pitchFamily="34" charset="-120"/>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sz="1800" b="0" u="none" strike="noStrike" dirty="0">
                          <a:solidFill>
                            <a:schemeClr val="tx1"/>
                          </a:solidFill>
                          <a:effectLst/>
                          <a:latin typeface="微軟正黑體" panose="020B0604030504040204" pitchFamily="34" charset="-120"/>
                          <a:ea typeface="微軟正黑體" panose="020B0604030504040204" pitchFamily="34" charset="-120"/>
                        </a:rPr>
                        <a:t>於其他學校活動中加入環保元素</a:t>
                      </a:r>
                      <a:endParaRPr lang="en-US" altLang="zh-TW"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3434173914"/>
                  </a:ext>
                </a:extLst>
              </a:tr>
            </a:tbl>
          </a:graphicData>
        </a:graphic>
      </p:graphicFrame>
      <p:pic>
        <p:nvPicPr>
          <p:cNvPr id="12" name="圖片 11">
            <a:extLst>
              <a:ext uri="{FF2B5EF4-FFF2-40B4-BE49-F238E27FC236}">
                <a16:creationId xmlns:a16="http://schemas.microsoft.com/office/drawing/2014/main" id="{D6FD292E-379D-DF4D-7DED-C754BAE24ED5}"/>
              </a:ext>
            </a:extLst>
          </p:cNvPr>
          <p:cNvPicPr>
            <a:picLocks noChangeAspect="1"/>
          </p:cNvPicPr>
          <p:nvPr/>
        </p:nvPicPr>
        <p:blipFill>
          <a:blip r:embed="rId2"/>
          <a:stretch>
            <a:fillRect/>
          </a:stretch>
        </p:blipFill>
        <p:spPr>
          <a:xfrm>
            <a:off x="9945920" y="5308211"/>
            <a:ext cx="1761598" cy="1332208"/>
          </a:xfrm>
          <a:prstGeom prst="rect">
            <a:avLst/>
          </a:prstGeom>
        </p:spPr>
      </p:pic>
    </p:spTree>
    <p:extLst>
      <p:ext uri="{BB962C8B-B14F-4D97-AF65-F5344CB8AC3E}">
        <p14:creationId xmlns:p14="http://schemas.microsoft.com/office/powerpoint/2010/main" val="35059485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1B9ED84-042F-E02A-F6D5-2D91F6134FC3}"/>
              </a:ext>
            </a:extLst>
          </p:cNvPr>
          <p:cNvSpPr>
            <a:spLocks noGrp="1"/>
          </p:cNvSpPr>
          <p:nvPr>
            <p:ph type="title"/>
          </p:nvPr>
        </p:nvSpPr>
        <p:spPr/>
        <p:txBody>
          <a:bodyPr>
            <a:normAutofit/>
          </a:bodyPr>
          <a:lstStyle/>
          <a:p>
            <a:r>
              <a:rPr lang="zh-TW" altLang="en-US" b="1" dirty="0">
                <a:latin typeface="微軟正黑體" panose="020B0604030504040204" pitchFamily="34" charset="-120"/>
                <a:ea typeface="微軟正黑體" panose="020B0604030504040204" pitchFamily="34" charset="-120"/>
              </a:rPr>
              <a:t>活動計劃書的框架</a:t>
            </a:r>
          </a:p>
        </p:txBody>
      </p:sp>
      <p:sp>
        <p:nvSpPr>
          <p:cNvPr id="8" name="內容版面配置區 7">
            <a:extLst>
              <a:ext uri="{FF2B5EF4-FFF2-40B4-BE49-F238E27FC236}">
                <a16:creationId xmlns:a16="http://schemas.microsoft.com/office/drawing/2014/main" id="{BB23F85C-8474-8432-E664-BCB84806E06C}"/>
              </a:ext>
            </a:extLst>
          </p:cNvPr>
          <p:cNvSpPr>
            <a:spLocks noGrp="1"/>
          </p:cNvSpPr>
          <p:nvPr>
            <p:ph idx="1"/>
          </p:nvPr>
        </p:nvSpPr>
        <p:spPr>
          <a:xfrm>
            <a:off x="731520" y="1748759"/>
            <a:ext cx="10741152" cy="742193"/>
          </a:xfrm>
        </p:spPr>
        <p:txBody>
          <a:bodyPr/>
          <a:lstStyle/>
          <a:p>
            <a:r>
              <a:rPr lang="zh-TW" altLang="en-US" dirty="0">
                <a:latin typeface="微軟正黑體" panose="020B0604030504040204" pitchFamily="34" charset="-120"/>
                <a:ea typeface="微軟正黑體" panose="020B0604030504040204" pitchFamily="34" charset="-120"/>
              </a:rPr>
              <a:t>可根據已收集的檢討結果，構思活動計劃書</a:t>
            </a:r>
          </a:p>
        </p:txBody>
      </p:sp>
      <p:graphicFrame>
        <p:nvGraphicFramePr>
          <p:cNvPr id="4" name="表格 3">
            <a:extLst>
              <a:ext uri="{FF2B5EF4-FFF2-40B4-BE49-F238E27FC236}">
                <a16:creationId xmlns:a16="http://schemas.microsoft.com/office/drawing/2014/main" id="{B5BD077A-2DCF-09AB-0639-1B8F01FDF924}"/>
              </a:ext>
            </a:extLst>
          </p:cNvPr>
          <p:cNvGraphicFramePr>
            <a:graphicFrameLocks noGrp="1"/>
          </p:cNvGraphicFramePr>
          <p:nvPr>
            <p:extLst>
              <p:ext uri="{D42A27DB-BD31-4B8C-83A1-F6EECF244321}">
                <p14:modId xmlns:p14="http://schemas.microsoft.com/office/powerpoint/2010/main" val="946172716"/>
              </p:ext>
            </p:extLst>
          </p:nvPr>
        </p:nvGraphicFramePr>
        <p:xfrm>
          <a:off x="1840185" y="2490952"/>
          <a:ext cx="8511629" cy="4001288"/>
        </p:xfrm>
        <a:graphic>
          <a:graphicData uri="http://schemas.openxmlformats.org/drawingml/2006/table">
            <a:tbl>
              <a:tblPr firstCol="1" bandRow="1">
                <a:tableStyleId>{21E4AEA4-8DFA-4A89-87EB-49C32662AFE0}</a:tableStyleId>
              </a:tblPr>
              <a:tblGrid>
                <a:gridCol w="2583794">
                  <a:extLst>
                    <a:ext uri="{9D8B030D-6E8A-4147-A177-3AD203B41FA5}">
                      <a16:colId xmlns:a16="http://schemas.microsoft.com/office/drawing/2014/main" val="3059242255"/>
                    </a:ext>
                  </a:extLst>
                </a:gridCol>
                <a:gridCol w="5927835">
                  <a:extLst>
                    <a:ext uri="{9D8B030D-6E8A-4147-A177-3AD203B41FA5}">
                      <a16:colId xmlns:a16="http://schemas.microsoft.com/office/drawing/2014/main" val="2418890511"/>
                    </a:ext>
                  </a:extLst>
                </a:gridCol>
              </a:tblGrid>
              <a:tr h="900290">
                <a:tc>
                  <a:txBody>
                    <a:bodyPr/>
                    <a:lstStyle/>
                    <a:p>
                      <a:pPr algn="ctr"/>
                      <a:r>
                        <a:rPr lang="zh-TW" altLang="en-US" sz="2400" dirty="0">
                          <a:solidFill>
                            <a:schemeClr val="tx1"/>
                          </a:solidFill>
                          <a:latin typeface="微軟正黑體" panose="020B0604030504040204" pitchFamily="34" charset="-120"/>
                          <a:ea typeface="微軟正黑體" panose="020B0604030504040204" pitchFamily="34" charset="-120"/>
                        </a:rPr>
                        <a:t>活動推廣的</a:t>
                      </a:r>
                      <a:br>
                        <a:rPr lang="en-US" altLang="zh-TW" sz="2400" dirty="0">
                          <a:solidFill>
                            <a:schemeClr val="tx1"/>
                          </a:solidFill>
                          <a:latin typeface="微軟正黑體" panose="020B0604030504040204" pitchFamily="34" charset="-120"/>
                          <a:ea typeface="微軟正黑體" panose="020B0604030504040204" pitchFamily="34" charset="-120"/>
                        </a:rPr>
                      </a:br>
                      <a:r>
                        <a:rPr lang="zh-TW" altLang="en-US" sz="2400" dirty="0">
                          <a:solidFill>
                            <a:schemeClr val="tx1"/>
                          </a:solidFill>
                          <a:latin typeface="微軟正黑體" panose="020B0604030504040204" pitchFamily="34" charset="-120"/>
                          <a:ea typeface="微軟正黑體" panose="020B0604030504040204" pitchFamily="34" charset="-120"/>
                        </a:rPr>
                        <a:t>環境範疇</a:t>
                      </a:r>
                    </a:p>
                  </a:txBody>
                  <a:tcPr anchor="ctr"/>
                </a:tc>
                <a:tc>
                  <a:txBody>
                    <a:bodyPr/>
                    <a:lstStyle/>
                    <a:p>
                      <a:pPr marL="285750" indent="-285750">
                        <a:buFont typeface="Arial" panose="020B0604020202020204" pitchFamily="34" charset="0"/>
                        <a:buChar char="•"/>
                      </a:pPr>
                      <a:r>
                        <a:rPr lang="zh-TW" altLang="en-US" sz="2400" dirty="0">
                          <a:latin typeface="微軟正黑體" panose="020B0604030504040204" pitchFamily="34" charset="-120"/>
                          <a:ea typeface="微軟正黑體" panose="020B0604030504040204" pitchFamily="34" charset="-120"/>
                        </a:rPr>
                        <a:t>全部或其中一個？</a:t>
                      </a:r>
                    </a:p>
                  </a:txBody>
                  <a:tcPr/>
                </a:tc>
                <a:extLst>
                  <a:ext uri="{0D108BD9-81ED-4DB2-BD59-A6C34878D82A}">
                    <a16:rowId xmlns:a16="http://schemas.microsoft.com/office/drawing/2014/main" val="2292457463"/>
                  </a:ext>
                </a:extLst>
              </a:tr>
              <a:tr h="500161">
                <a:tc>
                  <a:txBody>
                    <a:bodyPr/>
                    <a:lstStyle/>
                    <a:p>
                      <a:pPr algn="ctr"/>
                      <a:r>
                        <a:rPr lang="zh-HK" altLang="en-US" sz="2400" dirty="0">
                          <a:solidFill>
                            <a:schemeClr val="tx1"/>
                          </a:solidFill>
                          <a:latin typeface="微軟正黑體" panose="020B0604030504040204" pitchFamily="34" charset="-120"/>
                          <a:ea typeface="微軟正黑體" panose="020B0604030504040204" pitchFamily="34" charset="-120"/>
                        </a:rPr>
                        <a:t>活動名稱</a:t>
                      </a:r>
                    </a:p>
                  </a:txBody>
                  <a:tcPr anchor="ctr"/>
                </a:tc>
                <a:tc>
                  <a:txBody>
                    <a:bodyPr/>
                    <a:lstStyle/>
                    <a:p>
                      <a:pPr marL="285750" indent="-285750">
                        <a:buFont typeface="Arial" panose="020B0604020202020204" pitchFamily="34" charset="0"/>
                        <a:buChar char="•"/>
                      </a:pPr>
                      <a:r>
                        <a:rPr lang="zh-TW" altLang="en-US" sz="2400" kern="1200" dirty="0">
                          <a:solidFill>
                            <a:schemeClr val="dk1"/>
                          </a:solidFill>
                          <a:latin typeface="微軟正黑體" panose="020B0604030504040204" pitchFamily="34" charset="-120"/>
                          <a:ea typeface="微軟正黑體" panose="020B0604030504040204" pitchFamily="34" charset="-120"/>
                        </a:rPr>
                        <a:t>運用創意為活動命名。吸引同學參加！</a:t>
                      </a:r>
                      <a:endParaRPr lang="en-HK" sz="2400" kern="1200" dirty="0">
                        <a:solidFill>
                          <a:schemeClr val="dk1"/>
                        </a:solidFill>
                        <a:latin typeface="微軟正黑體" panose="020B0604030504040204" pitchFamily="34" charset="-120"/>
                        <a:ea typeface="微軟正黑體" panose="020B0604030504040204" pitchFamily="34" charset="-120"/>
                        <a:cs typeface="+mn-cs"/>
                      </a:endParaRPr>
                    </a:p>
                  </a:txBody>
                  <a:tcPr/>
                </a:tc>
                <a:extLst>
                  <a:ext uri="{0D108BD9-81ED-4DB2-BD59-A6C34878D82A}">
                    <a16:rowId xmlns:a16="http://schemas.microsoft.com/office/drawing/2014/main" val="1172113145"/>
                  </a:ext>
                </a:extLst>
              </a:tr>
              <a:tr h="2100676">
                <a:tc>
                  <a:txBody>
                    <a:bodyPr/>
                    <a:lstStyle/>
                    <a:p>
                      <a:pPr algn="ctr"/>
                      <a:r>
                        <a:rPr lang="zh-TW" altLang="en-US" sz="2400" dirty="0">
                          <a:solidFill>
                            <a:schemeClr val="tx1"/>
                          </a:solidFill>
                          <a:latin typeface="微軟正黑體" panose="020B0604030504040204" pitchFamily="34" charset="-120"/>
                          <a:ea typeface="微軟正黑體" panose="020B0604030504040204" pitchFamily="34" charset="-120"/>
                        </a:rPr>
                        <a:t>活動日期、時間、地點</a:t>
                      </a:r>
                      <a:endParaRPr lang="zh-HK" altLang="en-US" sz="2400" dirty="0">
                        <a:solidFill>
                          <a:schemeClr val="tx1"/>
                        </a:solidFill>
                        <a:latin typeface="微軟正黑體" panose="020B0604030504040204" pitchFamily="34" charset="-120"/>
                        <a:ea typeface="微軟正黑體" panose="020B0604030504040204" pitchFamily="34" charset="-120"/>
                      </a:endParaRPr>
                    </a:p>
                  </a:txBody>
                  <a:tcPr anchor="ctr"/>
                </a:tc>
                <a:tc>
                  <a:txBody>
                    <a:bodyPr/>
                    <a:lstStyle/>
                    <a:p>
                      <a:pPr marL="285750" indent="-285750">
                        <a:buFont typeface="Arial" panose="020B0604020202020204" pitchFamily="34" charset="0"/>
                        <a:buChar char="•"/>
                      </a:pPr>
                      <a:r>
                        <a:rPr lang="zh-TW" altLang="en-US" sz="2400" kern="1200" dirty="0">
                          <a:solidFill>
                            <a:schemeClr val="dk1"/>
                          </a:solidFill>
                          <a:latin typeface="微軟正黑體" panose="020B0604030504040204" pitchFamily="34" charset="-120"/>
                          <a:ea typeface="微軟正黑體" panose="020B0604030504040204" pitchFamily="34" charset="-120"/>
                        </a:rPr>
                        <a:t>試後活動？</a:t>
                      </a:r>
                      <a:endParaRPr lang="en-HK" altLang="zh-TW" sz="2400" kern="1200" dirty="0">
                        <a:solidFill>
                          <a:schemeClr val="dk1"/>
                        </a:solidFill>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2400" kern="1200" dirty="0">
                          <a:solidFill>
                            <a:schemeClr val="dk1"/>
                          </a:solidFill>
                          <a:latin typeface="微軟正黑體" panose="020B0604030504040204" pitchFamily="34" charset="-120"/>
                          <a:ea typeface="微軟正黑體" panose="020B0604030504040204" pitchFamily="34" charset="-120"/>
                        </a:rPr>
                        <a:t>小息或午膳時段？課前或課後時段？</a:t>
                      </a:r>
                      <a:endParaRPr lang="en-HK" altLang="zh-TW" sz="2400" kern="1200" dirty="0">
                        <a:solidFill>
                          <a:schemeClr val="dk1"/>
                        </a:solidFill>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2400" kern="1200" dirty="0">
                          <a:solidFill>
                            <a:schemeClr val="dk1"/>
                          </a:solidFill>
                          <a:latin typeface="微軟正黑體" panose="020B0604030504040204" pitchFamily="34" charset="-120"/>
                          <a:ea typeface="微軟正黑體" panose="020B0604030504040204" pitchFamily="34" charset="-120"/>
                        </a:rPr>
                        <a:t>活動時長？</a:t>
                      </a:r>
                      <a:endParaRPr lang="en-HK" altLang="zh-TW" sz="2400" kern="1200" dirty="0">
                        <a:solidFill>
                          <a:schemeClr val="dk1"/>
                        </a:solidFill>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2400" kern="1200" dirty="0">
                          <a:solidFill>
                            <a:schemeClr val="dk1"/>
                          </a:solidFill>
                          <a:latin typeface="微軟正黑體" panose="020B0604030504040204" pitchFamily="34" charset="-120"/>
                          <a:ea typeface="微軟正黑體" panose="020B0604030504040204" pitchFamily="34" charset="-120"/>
                        </a:rPr>
                        <a:t>室內或室外？</a:t>
                      </a:r>
                      <a:endParaRPr lang="en-HK" altLang="zh-TW" sz="2400" kern="1200" dirty="0">
                        <a:solidFill>
                          <a:schemeClr val="dk1"/>
                        </a:solidFill>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2400" kern="1200" dirty="0">
                          <a:solidFill>
                            <a:schemeClr val="dk1"/>
                          </a:solidFill>
                          <a:latin typeface="微軟正黑體" panose="020B0604030504040204" pitchFamily="34" charset="-120"/>
                          <a:ea typeface="微軟正黑體" panose="020B0604030504040204" pitchFamily="34" charset="-120"/>
                        </a:rPr>
                        <a:t>校外參觀？</a:t>
                      </a:r>
                      <a:endParaRPr lang="en-HK" sz="2400" kern="1200" dirty="0">
                        <a:solidFill>
                          <a:schemeClr val="dk1"/>
                        </a:solidFill>
                        <a:latin typeface="微軟正黑體" panose="020B0604030504040204" pitchFamily="34" charset="-120"/>
                        <a:ea typeface="微軟正黑體" panose="020B0604030504040204" pitchFamily="34" charset="-120"/>
                        <a:cs typeface="+mn-cs"/>
                      </a:endParaRPr>
                    </a:p>
                  </a:txBody>
                  <a:tcPr/>
                </a:tc>
                <a:extLst>
                  <a:ext uri="{0D108BD9-81ED-4DB2-BD59-A6C34878D82A}">
                    <a16:rowId xmlns:a16="http://schemas.microsoft.com/office/drawing/2014/main" val="2659946115"/>
                  </a:ext>
                </a:extLst>
              </a:tr>
              <a:tr h="500161">
                <a:tc>
                  <a:txBody>
                    <a:bodyPr/>
                    <a:lstStyle/>
                    <a:p>
                      <a:pPr algn="ctr"/>
                      <a:r>
                        <a:rPr lang="zh-HK" altLang="en-US" sz="2400" dirty="0">
                          <a:solidFill>
                            <a:schemeClr val="tx1"/>
                          </a:solidFill>
                          <a:latin typeface="微軟正黑體" panose="020B0604030504040204" pitchFamily="34" charset="-120"/>
                          <a:ea typeface="微軟正黑體" panose="020B0604030504040204" pitchFamily="34" charset="-120"/>
                        </a:rPr>
                        <a:t>活動目的</a:t>
                      </a:r>
                    </a:p>
                  </a:txBody>
                  <a:tcPr anchor="ctr"/>
                </a:tc>
                <a:tc>
                  <a:txBody>
                    <a:bodyPr/>
                    <a:lstStyle/>
                    <a:p>
                      <a:pPr marL="285750" indent="-285750">
                        <a:buFont typeface="Arial" panose="020B0604020202020204" pitchFamily="34" charset="0"/>
                        <a:buChar char="•"/>
                      </a:pPr>
                      <a:r>
                        <a:rPr lang="zh-TW" altLang="en-US" sz="2400" kern="1200" dirty="0">
                          <a:solidFill>
                            <a:schemeClr val="dk1"/>
                          </a:solidFill>
                          <a:latin typeface="微軟正黑體" panose="020B0604030504040204" pitchFamily="34" charset="-120"/>
                          <a:ea typeface="微軟正黑體" panose="020B0604030504040204" pitchFamily="34" charset="-120"/>
                        </a:rPr>
                        <a:t>希望帶出甚麼具體的環保訊息？</a:t>
                      </a:r>
                      <a:endParaRPr lang="en-HK" sz="2400" kern="1200" dirty="0">
                        <a:solidFill>
                          <a:schemeClr val="dk1"/>
                        </a:solidFill>
                        <a:latin typeface="微軟正黑體" panose="020B0604030504040204" pitchFamily="34" charset="-120"/>
                        <a:ea typeface="微軟正黑體" panose="020B0604030504040204" pitchFamily="34" charset="-120"/>
                        <a:cs typeface="+mn-cs"/>
                      </a:endParaRPr>
                    </a:p>
                  </a:txBody>
                  <a:tcPr/>
                </a:tc>
                <a:extLst>
                  <a:ext uri="{0D108BD9-81ED-4DB2-BD59-A6C34878D82A}">
                    <a16:rowId xmlns:a16="http://schemas.microsoft.com/office/drawing/2014/main" val="4237259897"/>
                  </a:ext>
                </a:extLst>
              </a:tr>
            </a:tbl>
          </a:graphicData>
        </a:graphic>
      </p:graphicFrame>
    </p:spTree>
    <p:extLst>
      <p:ext uri="{BB962C8B-B14F-4D97-AF65-F5344CB8AC3E}">
        <p14:creationId xmlns:p14="http://schemas.microsoft.com/office/powerpoint/2010/main" val="37711220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1B9ED84-042F-E02A-F6D5-2D91F6134FC3}"/>
              </a:ext>
            </a:extLst>
          </p:cNvPr>
          <p:cNvSpPr>
            <a:spLocks noGrp="1"/>
          </p:cNvSpPr>
          <p:nvPr>
            <p:ph type="title"/>
          </p:nvPr>
        </p:nvSpPr>
        <p:spPr/>
        <p:txBody>
          <a:bodyPr>
            <a:normAutofit/>
          </a:bodyPr>
          <a:lstStyle/>
          <a:p>
            <a:r>
              <a:rPr lang="zh-TW" altLang="en-US" b="1" dirty="0">
                <a:latin typeface="微軟正黑體" panose="020B0604030504040204" pitchFamily="34" charset="-120"/>
                <a:ea typeface="微軟正黑體" panose="020B0604030504040204" pitchFamily="34" charset="-120"/>
              </a:rPr>
              <a:t>活動計劃書的框架（續）</a:t>
            </a:r>
          </a:p>
        </p:txBody>
      </p:sp>
      <p:graphicFrame>
        <p:nvGraphicFramePr>
          <p:cNvPr id="4" name="表格 3">
            <a:extLst>
              <a:ext uri="{FF2B5EF4-FFF2-40B4-BE49-F238E27FC236}">
                <a16:creationId xmlns:a16="http://schemas.microsoft.com/office/drawing/2014/main" id="{B5BD077A-2DCF-09AB-0639-1B8F01FDF924}"/>
              </a:ext>
            </a:extLst>
          </p:cNvPr>
          <p:cNvGraphicFramePr>
            <a:graphicFrameLocks noGrp="1"/>
          </p:cNvGraphicFramePr>
          <p:nvPr>
            <p:extLst>
              <p:ext uri="{D42A27DB-BD31-4B8C-83A1-F6EECF244321}">
                <p14:modId xmlns:p14="http://schemas.microsoft.com/office/powerpoint/2010/main" val="590679333"/>
              </p:ext>
            </p:extLst>
          </p:nvPr>
        </p:nvGraphicFramePr>
        <p:xfrm>
          <a:off x="1157107" y="1498018"/>
          <a:ext cx="9877785" cy="5135704"/>
        </p:xfrm>
        <a:graphic>
          <a:graphicData uri="http://schemas.openxmlformats.org/drawingml/2006/table">
            <a:tbl>
              <a:tblPr firstCol="1" bandRow="1">
                <a:tableStyleId>{21E4AEA4-8DFA-4A89-87EB-49C32662AFE0}</a:tableStyleId>
              </a:tblPr>
              <a:tblGrid>
                <a:gridCol w="2998504">
                  <a:extLst>
                    <a:ext uri="{9D8B030D-6E8A-4147-A177-3AD203B41FA5}">
                      <a16:colId xmlns:a16="http://schemas.microsoft.com/office/drawing/2014/main" val="3059242255"/>
                    </a:ext>
                  </a:extLst>
                </a:gridCol>
                <a:gridCol w="6879281">
                  <a:extLst>
                    <a:ext uri="{9D8B030D-6E8A-4147-A177-3AD203B41FA5}">
                      <a16:colId xmlns:a16="http://schemas.microsoft.com/office/drawing/2014/main" val="2418890511"/>
                    </a:ext>
                  </a:extLst>
                </a:gridCol>
              </a:tblGrid>
              <a:tr h="1900826">
                <a:tc>
                  <a:txBody>
                    <a:bodyPr/>
                    <a:lstStyle/>
                    <a:p>
                      <a:pPr algn="ctr"/>
                      <a:r>
                        <a:rPr lang="zh-TW" altLang="en-US" sz="2400" b="1" kern="1200" dirty="0">
                          <a:solidFill>
                            <a:schemeClr val="tx1"/>
                          </a:solidFill>
                          <a:latin typeface="微軟正黑體" panose="020B0604030504040204" pitchFamily="34" charset="-120"/>
                          <a:ea typeface="微軟正黑體" panose="020B0604030504040204" pitchFamily="34" charset="-120"/>
                          <a:cs typeface="+mn-cs"/>
                        </a:rPr>
                        <a:t>活動對象</a:t>
                      </a:r>
                      <a:endParaRPr lang="en-HK" altLang="zh-TW" sz="2400" b="1" kern="1200" dirty="0">
                        <a:solidFill>
                          <a:schemeClr val="tx1"/>
                        </a:solidFill>
                        <a:latin typeface="微軟正黑體" panose="020B0604030504040204" pitchFamily="34" charset="-120"/>
                        <a:ea typeface="微軟正黑體" panose="020B0604030504040204" pitchFamily="34" charset="-120"/>
                        <a:cs typeface="+mn-cs"/>
                      </a:endParaRPr>
                    </a:p>
                    <a:p>
                      <a:pPr algn="ctr"/>
                      <a:r>
                        <a:rPr lang="zh-TW" altLang="en-US" sz="2400" b="1" kern="1200" dirty="0">
                          <a:solidFill>
                            <a:schemeClr val="tx1"/>
                          </a:solidFill>
                          <a:latin typeface="微軟正黑體" panose="020B0604030504040204" pitchFamily="34" charset="-120"/>
                          <a:ea typeface="微軟正黑體" panose="020B0604030504040204" pitchFamily="34" charset="-120"/>
                          <a:cs typeface="+mn-cs"/>
                        </a:rPr>
                        <a:t>（參加者）</a:t>
                      </a:r>
                      <a:endParaRPr lang="en-HK" sz="2400" b="1" kern="1200" dirty="0">
                        <a:solidFill>
                          <a:schemeClr val="tx1"/>
                        </a:solidFill>
                        <a:latin typeface="微軟正黑體" panose="020B0604030504040204" pitchFamily="34" charset="-120"/>
                        <a:ea typeface="微軟正黑體" panose="020B0604030504040204" pitchFamily="34" charset="-120"/>
                        <a:cs typeface="+mn-cs"/>
                      </a:endParaRPr>
                    </a:p>
                  </a:txBody>
                  <a:tcPr anchor="ctr"/>
                </a:tc>
                <a:tc>
                  <a:txBody>
                    <a:bodyPr/>
                    <a:lstStyle/>
                    <a:p>
                      <a:pPr marL="285750" indent="-285750">
                        <a:buFont typeface="Arial" panose="020B0604020202020204" pitchFamily="34" charset="0"/>
                        <a:buChar char="•"/>
                      </a:pPr>
                      <a:r>
                        <a:rPr lang="zh-TW" altLang="en-US" sz="2400" dirty="0">
                          <a:latin typeface="微軟正黑體" panose="020B0604030504040204" pitchFamily="34" charset="-120"/>
                          <a:ea typeface="微軟正黑體" panose="020B0604030504040204" pitchFamily="34" charset="-120"/>
                        </a:rPr>
                        <a:t>班際或全校？</a:t>
                      </a:r>
                    </a:p>
                    <a:p>
                      <a:pPr marL="285750" indent="-285750">
                        <a:buFont typeface="Arial" panose="020B0604020202020204" pitchFamily="34" charset="0"/>
                        <a:buChar char="•"/>
                      </a:pPr>
                      <a:r>
                        <a:rPr lang="zh-TW" altLang="en-US" sz="2400" dirty="0">
                          <a:latin typeface="微軟正黑體" panose="020B0604030504040204" pitchFamily="34" charset="-120"/>
                          <a:ea typeface="微軟正黑體" panose="020B0604030504040204" pitchFamily="34" charset="-120"/>
                        </a:rPr>
                        <a:t>學生必須參加或自由參加？</a:t>
                      </a:r>
                    </a:p>
                    <a:p>
                      <a:pPr marL="285750" indent="-285750">
                        <a:buFont typeface="Arial" panose="020B0604020202020204" pitchFamily="34" charset="0"/>
                        <a:buChar char="•"/>
                      </a:pPr>
                      <a:r>
                        <a:rPr lang="zh-TW" altLang="en-US" sz="2400" dirty="0">
                          <a:latin typeface="微軟正黑體" panose="020B0604030504040204" pitchFamily="34" charset="-120"/>
                          <a:ea typeface="微軟正黑體" panose="020B0604030504040204" pitchFamily="34" charset="-120"/>
                        </a:rPr>
                        <a:t>預期參與人數？</a:t>
                      </a:r>
                    </a:p>
                    <a:p>
                      <a:pPr marL="285750" indent="-285750">
                        <a:buFont typeface="Arial" panose="020B0604020202020204" pitchFamily="34" charset="0"/>
                        <a:buChar char="•"/>
                      </a:pPr>
                      <a:r>
                        <a:rPr lang="zh-TW" altLang="en-US" sz="2400" dirty="0">
                          <a:latin typeface="微軟正黑體" panose="020B0604030504040204" pitchFamily="34" charset="-120"/>
                          <a:ea typeface="微軟正黑體" panose="020B0604030504040204" pitchFamily="34" charset="-120"/>
                        </a:rPr>
                        <a:t>包括教職員？</a:t>
                      </a:r>
                    </a:p>
                    <a:p>
                      <a:pPr marL="285750" indent="-285750">
                        <a:buFont typeface="Arial" panose="020B0604020202020204" pitchFamily="34" charset="0"/>
                        <a:buChar char="•"/>
                      </a:pPr>
                      <a:r>
                        <a:rPr lang="zh-TW" altLang="en-US" sz="2400" dirty="0">
                          <a:latin typeface="微軟正黑體" panose="020B0604030504040204" pitchFamily="34" charset="-120"/>
                          <a:ea typeface="微軟正黑體" panose="020B0604030504040204" pitchFamily="34" charset="-120"/>
                        </a:rPr>
                        <a:t>包括家長？</a:t>
                      </a:r>
                    </a:p>
                  </a:txBody>
                  <a:tcPr/>
                </a:tc>
                <a:extLst>
                  <a:ext uri="{0D108BD9-81ED-4DB2-BD59-A6C34878D82A}">
                    <a16:rowId xmlns:a16="http://schemas.microsoft.com/office/drawing/2014/main" val="2292457463"/>
                  </a:ext>
                </a:extLst>
              </a:tr>
              <a:tr h="1538764">
                <a:tc>
                  <a:txBody>
                    <a:bodyPr/>
                    <a:lstStyle/>
                    <a:p>
                      <a:pPr algn="ctr"/>
                      <a:r>
                        <a:rPr lang="zh-TW" altLang="en-US" sz="2400" b="1" kern="1200" dirty="0">
                          <a:solidFill>
                            <a:schemeClr val="tx1"/>
                          </a:solidFill>
                          <a:latin typeface="微軟正黑體" panose="020B0604030504040204" pitchFamily="34" charset="-120"/>
                          <a:ea typeface="微軟正黑體" panose="020B0604030504040204" pitchFamily="34" charset="-120"/>
                          <a:cs typeface="+mn-cs"/>
                        </a:rPr>
                        <a:t>活動形式</a:t>
                      </a:r>
                      <a:endParaRPr lang="en-HK" sz="2400" b="1" kern="1200" dirty="0">
                        <a:solidFill>
                          <a:schemeClr val="tx1"/>
                        </a:solidFill>
                        <a:latin typeface="微軟正黑體" panose="020B0604030504040204" pitchFamily="34" charset="-120"/>
                        <a:ea typeface="微軟正黑體" panose="020B0604030504040204" pitchFamily="34" charset="-120"/>
                        <a:cs typeface="+mn-cs"/>
                      </a:endParaRPr>
                    </a:p>
                  </a:txBody>
                  <a:tcPr anchor="ctr"/>
                </a:tc>
                <a:tc>
                  <a:txBody>
                    <a:bodyPr/>
                    <a:lstStyle/>
                    <a:p>
                      <a:pPr marL="285750" indent="-285750">
                        <a:buFont typeface="Arial" panose="020B0604020202020204" pitchFamily="34" charset="0"/>
                        <a:buChar char="•"/>
                      </a:pPr>
                      <a:r>
                        <a:rPr lang="zh-TW" altLang="en-US" sz="2400" kern="1200" dirty="0">
                          <a:solidFill>
                            <a:schemeClr val="dk1"/>
                          </a:solidFill>
                          <a:latin typeface="微軟正黑體" panose="020B0604030504040204" pitchFamily="34" charset="-120"/>
                          <a:ea typeface="微軟正黑體" panose="020B0604030504040204" pitchFamily="34" charset="-120"/>
                        </a:rPr>
                        <a:t>回顧學校過往曾舉辦的活動，哪些類型的活動較受同學歡迎？</a:t>
                      </a:r>
                    </a:p>
                    <a:p>
                      <a:pPr marL="285750" indent="-285750">
                        <a:buFont typeface="Arial" panose="020B0604020202020204" pitchFamily="34" charset="0"/>
                        <a:buChar char="•"/>
                      </a:pPr>
                      <a:r>
                        <a:rPr lang="zh-TW" altLang="en-US" sz="2400" kern="1200" dirty="0">
                          <a:solidFill>
                            <a:schemeClr val="dk1"/>
                          </a:solidFill>
                          <a:latin typeface="微軟正黑體" panose="020B0604030504040204" pitchFamily="34" charset="-120"/>
                          <a:ea typeface="微軟正黑體" panose="020B0604030504040204" pitchFamily="34" charset="-120"/>
                        </a:rPr>
                        <a:t>一次性或定期舉辦？</a:t>
                      </a:r>
                    </a:p>
                    <a:p>
                      <a:pPr marL="285750" indent="-285750">
                        <a:buFont typeface="Arial" panose="020B0604020202020204" pitchFamily="34" charset="0"/>
                        <a:buChar char="•"/>
                      </a:pPr>
                      <a:r>
                        <a:rPr lang="zh-TW" altLang="en-US" sz="2400" kern="1200" dirty="0">
                          <a:solidFill>
                            <a:schemeClr val="dk1"/>
                          </a:solidFill>
                          <a:latin typeface="微軟正黑體" panose="020B0604030504040204" pitchFamily="34" charset="-120"/>
                          <a:ea typeface="微軟正黑體" panose="020B0604030504040204" pitchFamily="34" charset="-120"/>
                        </a:rPr>
                        <a:t>加入獎勵／比賽元素？</a:t>
                      </a:r>
                    </a:p>
                  </a:txBody>
                  <a:tcPr/>
                </a:tc>
                <a:extLst>
                  <a:ext uri="{0D108BD9-81ED-4DB2-BD59-A6C34878D82A}">
                    <a16:rowId xmlns:a16="http://schemas.microsoft.com/office/drawing/2014/main" val="1172113145"/>
                  </a:ext>
                </a:extLst>
              </a:tr>
              <a:tr h="1660984">
                <a:tc>
                  <a:txBody>
                    <a:bodyPr/>
                    <a:lstStyle/>
                    <a:p>
                      <a:pPr algn="ctr"/>
                      <a:r>
                        <a:rPr lang="zh-TW" altLang="en-US" sz="2400" b="1" kern="1200" dirty="0">
                          <a:solidFill>
                            <a:schemeClr val="tx1"/>
                          </a:solidFill>
                          <a:latin typeface="微軟正黑體" panose="020B0604030504040204" pitchFamily="34" charset="-120"/>
                          <a:ea typeface="微軟正黑體" panose="020B0604030504040204" pitchFamily="34" charset="-120"/>
                          <a:cs typeface="+mn-cs"/>
                        </a:rPr>
                        <a:t>活動需要運用的資源及預算</a:t>
                      </a:r>
                      <a:endParaRPr lang="en-HK" sz="2400" b="1" kern="1200" dirty="0">
                        <a:solidFill>
                          <a:schemeClr val="tx1"/>
                        </a:solidFill>
                        <a:latin typeface="微軟正黑體" panose="020B0604030504040204" pitchFamily="34" charset="-120"/>
                        <a:ea typeface="微軟正黑體" panose="020B0604030504040204" pitchFamily="34" charset="-120"/>
                        <a:cs typeface="+mn-cs"/>
                      </a:endParaRPr>
                    </a:p>
                  </a:txBody>
                  <a:tcPr anchor="ctr"/>
                </a:tc>
                <a:tc>
                  <a:txBody>
                    <a:bodyPr/>
                    <a:lstStyle/>
                    <a:p>
                      <a:pPr marL="285750" indent="-285750">
                        <a:buFont typeface="Arial" panose="020B0604020202020204" pitchFamily="34" charset="0"/>
                        <a:buChar char="•"/>
                      </a:pPr>
                      <a:r>
                        <a:rPr lang="zh-TW" altLang="en-US" sz="2400" kern="1200" dirty="0">
                          <a:solidFill>
                            <a:schemeClr val="dk1"/>
                          </a:solidFill>
                          <a:latin typeface="微軟正黑體" panose="020B0604030504040204" pitchFamily="34" charset="-120"/>
                          <a:ea typeface="微軟正黑體" panose="020B0604030504040204" pitchFamily="34" charset="-120"/>
                        </a:rPr>
                        <a:t>如何分工合作，訂立職責表？</a:t>
                      </a:r>
                    </a:p>
                    <a:p>
                      <a:pPr marL="285750" indent="-285750">
                        <a:buFont typeface="Arial" panose="020B0604020202020204" pitchFamily="34" charset="0"/>
                        <a:buChar char="•"/>
                      </a:pPr>
                      <a:r>
                        <a:rPr lang="zh-TW" altLang="en-US" sz="2400" kern="1200" dirty="0">
                          <a:solidFill>
                            <a:schemeClr val="dk1"/>
                          </a:solidFill>
                          <a:latin typeface="微軟正黑體" panose="020B0604030504040204" pitchFamily="34" charset="-120"/>
                          <a:ea typeface="微軟正黑體" panose="020B0604030504040204" pitchFamily="34" charset="-120"/>
                        </a:rPr>
                        <a:t>如何善用各方的資源？</a:t>
                      </a:r>
                    </a:p>
                    <a:p>
                      <a:pPr marL="285750" indent="-285750">
                        <a:buFont typeface="Arial" panose="020B0604020202020204" pitchFamily="34" charset="0"/>
                        <a:buChar char="•"/>
                      </a:pPr>
                      <a:r>
                        <a:rPr lang="zh-TW" altLang="en-US" sz="2400" kern="1200" dirty="0">
                          <a:solidFill>
                            <a:schemeClr val="dk1"/>
                          </a:solidFill>
                          <a:latin typeface="微軟正黑體" panose="020B0604030504040204" pitchFamily="34" charset="-120"/>
                          <a:ea typeface="微軟正黑體" panose="020B0604030504040204" pitchFamily="34" charset="-120"/>
                        </a:rPr>
                        <a:t>需要建立怎樣的評估和評價制度，以進一步改善活動？</a:t>
                      </a:r>
                    </a:p>
                  </a:txBody>
                  <a:tcPr/>
                </a:tc>
                <a:extLst>
                  <a:ext uri="{0D108BD9-81ED-4DB2-BD59-A6C34878D82A}">
                    <a16:rowId xmlns:a16="http://schemas.microsoft.com/office/drawing/2014/main" val="2659946115"/>
                  </a:ext>
                </a:extLst>
              </a:tr>
            </a:tbl>
          </a:graphicData>
        </a:graphic>
      </p:graphicFrame>
    </p:spTree>
    <p:extLst>
      <p:ext uri="{BB962C8B-B14F-4D97-AF65-F5344CB8AC3E}">
        <p14:creationId xmlns:p14="http://schemas.microsoft.com/office/powerpoint/2010/main" val="17419582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B6CBB7D2-82AA-A399-4159-92CECB6D8D91}"/>
              </a:ext>
            </a:extLst>
          </p:cNvPr>
          <p:cNvSpPr>
            <a:spLocks noGrp="1"/>
          </p:cNvSpPr>
          <p:nvPr>
            <p:ph idx="1"/>
          </p:nvPr>
        </p:nvSpPr>
        <p:spPr>
          <a:xfrm>
            <a:off x="731520" y="1658679"/>
            <a:ext cx="8756609" cy="3168959"/>
          </a:xfrm>
        </p:spPr>
        <p:txBody>
          <a:bodyPr>
            <a:normAutofit/>
          </a:bodyPr>
          <a:lstStyle/>
          <a:p>
            <a:pPr marL="285750" indent="-285750">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發電佔</a:t>
            </a:r>
            <a:r>
              <a:rPr lang="zh-TW" altLang="en-US" sz="2800" dirty="0">
                <a:latin typeface="微軟正黑體" panose="020B0604030504040204" pitchFamily="34" charset="-120"/>
                <a:ea typeface="微軟正黑體" panose="020B0604030504040204" pitchFamily="34" charset="-120"/>
              </a:rPr>
              <a:t>香港溫室氣體的總排放量</a:t>
            </a:r>
            <a:r>
              <a:rPr lang="zh-TW" altLang="en-US" sz="2800" dirty="0">
                <a:solidFill>
                  <a:srgbClr val="C00000"/>
                </a:solidFill>
                <a:latin typeface="微軟正黑體" panose="020B0604030504040204" pitchFamily="34" charset="-120"/>
                <a:ea typeface="微軟正黑體" panose="020B0604030504040204" pitchFamily="34" charset="-120"/>
              </a:rPr>
              <a:t>超過</a:t>
            </a:r>
            <a:r>
              <a:rPr lang="en-US" altLang="zh-TW" dirty="0">
                <a:solidFill>
                  <a:srgbClr val="C00000"/>
                </a:solidFill>
                <a:latin typeface="微軟正黑體" panose="020B0604030504040204" pitchFamily="34" charset="-120"/>
                <a:ea typeface="微軟正黑體" panose="020B0604030504040204" pitchFamily="34" charset="-120"/>
              </a:rPr>
              <a:t>60%</a:t>
            </a:r>
            <a:endParaRPr lang="en-HK" altLang="zh-TW" sz="28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2800" dirty="0">
                <a:latin typeface="微軟正黑體" panose="020B0604030504040204" pitchFamily="34" charset="-120"/>
                <a:ea typeface="微軟正黑體" panose="020B0604030504040204" pitchFamily="34" charset="-120"/>
              </a:rPr>
              <a:t>香港的能源主要來自</a:t>
            </a:r>
            <a:r>
              <a:rPr lang="zh-TW" altLang="en-US" sz="2800" dirty="0">
                <a:solidFill>
                  <a:srgbClr val="C00000"/>
                </a:solidFill>
                <a:latin typeface="微軟正黑體" panose="020B0604030504040204" pitchFamily="34" charset="-120"/>
                <a:ea typeface="微軟正黑體" panose="020B0604030504040204" pitchFamily="34" charset="-120"/>
              </a:rPr>
              <a:t>化石燃料</a:t>
            </a:r>
            <a:r>
              <a:rPr lang="zh-TW" altLang="en-US" sz="2800" dirty="0">
                <a:latin typeface="微軟正黑體" panose="020B0604030504040204" pitchFamily="34" charset="-120"/>
                <a:ea typeface="微軟正黑體" panose="020B0604030504040204" pitchFamily="34" charset="-120"/>
              </a:rPr>
              <a:t>（煤和天然氣）</a:t>
            </a:r>
            <a:endParaRPr lang="en-US" altLang="zh-TW" sz="2800" dirty="0">
              <a:latin typeface="微軟正黑體" panose="020B0604030504040204" pitchFamily="34" charset="-120"/>
              <a:ea typeface="微軟正黑體" panose="020B0604030504040204" pitchFamily="34" charset="-120"/>
            </a:endParaRPr>
          </a:p>
          <a:p>
            <a:pPr marL="560070" lvl="1" indent="-342900">
              <a:buFont typeface="Wingdings" panose="05000000000000000000" pitchFamily="2" charset="2"/>
              <a:buChar char="Ø"/>
            </a:pPr>
            <a:r>
              <a:rPr lang="zh-TW" altLang="en-US" dirty="0">
                <a:latin typeface="微軟正黑體" panose="020B0604030504040204" pitchFamily="34" charset="-120"/>
                <a:ea typeface="微軟正黑體" panose="020B0604030504040204" pitchFamily="34" charset="-120"/>
              </a:rPr>
              <a:t>被燃燒用作發電時，會</a:t>
            </a:r>
            <a:r>
              <a:rPr lang="zh-TW" altLang="en-US" dirty="0">
                <a:solidFill>
                  <a:srgbClr val="C00000"/>
                </a:solidFill>
                <a:latin typeface="微軟正黑體" panose="020B0604030504040204" pitchFamily="34" charset="-120"/>
                <a:ea typeface="微軟正黑體" panose="020B0604030504040204" pitchFamily="34" charset="-120"/>
              </a:rPr>
              <a:t>排放大量二氧化碳</a:t>
            </a:r>
            <a:r>
              <a:rPr lang="zh-TW" altLang="en-US" dirty="0">
                <a:latin typeface="微軟正黑體" panose="020B0604030504040204" pitchFamily="34" charset="-120"/>
                <a:ea typeface="微軟正黑體" panose="020B0604030504040204" pitchFamily="34" charset="-120"/>
              </a:rPr>
              <a:t>，進一步加劇氣候變化</a:t>
            </a:r>
            <a:endParaRPr lang="en-HK" altLang="zh-TW"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2800" dirty="0">
                <a:latin typeface="微軟正黑體" panose="020B0604030504040204" pitchFamily="34" charset="-120"/>
                <a:ea typeface="微軟正黑體" panose="020B0604030504040204" pitchFamily="34" charset="-120"/>
              </a:rPr>
              <a:t>在一般學校裏，大部分的能源一般都是用於空氣調節和照明</a:t>
            </a:r>
            <a:endParaRPr lang="en-HK" altLang="zh-TW" sz="2800" dirty="0">
              <a:latin typeface="微軟正黑體" panose="020B0604030504040204" pitchFamily="34" charset="-120"/>
              <a:ea typeface="微軟正黑體" panose="020B0604030504040204" pitchFamily="34" charset="-120"/>
            </a:endParaRPr>
          </a:p>
        </p:txBody>
      </p:sp>
      <p:sp>
        <p:nvSpPr>
          <p:cNvPr id="19" name="內容版面配置區 2">
            <a:extLst>
              <a:ext uri="{FF2B5EF4-FFF2-40B4-BE49-F238E27FC236}">
                <a16:creationId xmlns:a16="http://schemas.microsoft.com/office/drawing/2014/main" id="{8A698F5D-D38B-060D-89D1-F2E51007DE91}"/>
              </a:ext>
            </a:extLst>
          </p:cNvPr>
          <p:cNvSpPr txBox="1">
            <a:spLocks/>
          </p:cNvSpPr>
          <p:nvPr/>
        </p:nvSpPr>
        <p:spPr>
          <a:xfrm>
            <a:off x="1069261" y="5054923"/>
            <a:ext cx="8475898" cy="1211312"/>
          </a:xfrm>
          <a:prstGeom prst="roundRect">
            <a:avLst>
              <a:gd name="adj" fmla="val 16667"/>
            </a:avLst>
          </a:prstGeom>
          <a:solidFill>
            <a:srgbClr val="E0F4E6"/>
          </a:solidFill>
        </p:spPr>
        <p:txBody>
          <a:bodyPr vert="horz" lIns="91440" tIns="45720" rIns="91440" bIns="45720" rtlCol="0" anchor="ctr">
            <a:normAutofit/>
          </a:bodyPr>
          <a:lstStyle>
            <a:lvl1pPr marL="285750" indent="-285750" algn="l" defTabSz="914400" rtl="0" eaLnBrk="1" latinLnBrk="0" hangingPunct="1">
              <a:lnSpc>
                <a:spcPct val="110000"/>
              </a:lnSpc>
              <a:spcBef>
                <a:spcPts val="1000"/>
              </a:spcBef>
              <a:buSzPct val="80000"/>
              <a:buFont typeface="Arial" panose="020B0604020202020204" pitchFamily="34" charset="0"/>
              <a:buChar char="•"/>
              <a:defRPr lang="en-US" sz="2800" kern="1200" dirty="0">
                <a:solidFill>
                  <a:schemeClr val="tx1"/>
                </a:solidFill>
                <a:latin typeface="+mn-lt"/>
                <a:ea typeface="+mn-ea"/>
                <a:cs typeface="+mn-cs"/>
              </a:defRPr>
            </a:lvl1pPr>
            <a:lvl2pPr marL="502920" indent="-228600" algn="l" defTabSz="914400" rtl="0" eaLnBrk="1" latinLnBrk="0" hangingPunct="1">
              <a:lnSpc>
                <a:spcPct val="110000"/>
              </a:lnSpc>
              <a:spcBef>
                <a:spcPts val="500"/>
              </a:spcBef>
              <a:buSzPct val="80000"/>
              <a:buFont typeface="Wingdings" panose="05000000000000000000" pitchFamily="2" charset="2"/>
              <a:buChar char="Ø"/>
              <a:defRPr sz="2400" i="0" kern="1200">
                <a:solidFill>
                  <a:schemeClr val="tx1"/>
                </a:solidFill>
                <a:latin typeface="+mn-lt"/>
                <a:ea typeface="+mn-ea"/>
                <a:cs typeface="+mn-cs"/>
              </a:defRPr>
            </a:lvl2pPr>
            <a:lvl3pPr marL="822960" indent="-228600" algn="l" defTabSz="914400" rtl="0" eaLnBrk="1" latinLnBrk="0" hangingPunct="1">
              <a:lnSpc>
                <a:spcPct val="110000"/>
              </a:lnSpc>
              <a:spcBef>
                <a:spcPts val="500"/>
              </a:spcBef>
              <a:buSzPct val="80000"/>
              <a:buFont typeface="Wingdings" panose="05000000000000000000" pitchFamily="2" charset="2"/>
              <a:buChar char="u"/>
              <a:defRPr sz="2400" i="0" kern="1200">
                <a:solidFill>
                  <a:schemeClr val="tx1"/>
                </a:solidFill>
                <a:latin typeface="+mn-lt"/>
                <a:ea typeface="+mn-ea"/>
                <a:cs typeface="+mn-cs"/>
              </a:defRPr>
            </a:lvl3pPr>
            <a:lvl4pPr marL="1097280" indent="-228600" algn="l" defTabSz="914400" rtl="0" eaLnBrk="1" latinLnBrk="0" hangingPunct="1">
              <a:lnSpc>
                <a:spcPct val="110000"/>
              </a:lnSpc>
              <a:spcBef>
                <a:spcPts val="500"/>
              </a:spcBef>
              <a:buSzPct val="80000"/>
              <a:buFont typeface="Goudy Old Style" panose="02020502050305020303" pitchFamily="18" charset="0"/>
              <a:buChar char="–"/>
              <a:defRPr sz="2400" i="0" kern="1200">
                <a:solidFill>
                  <a:schemeClr val="tx1"/>
                </a:solidFill>
                <a:latin typeface="+mn-lt"/>
                <a:ea typeface="+mn-ea"/>
                <a:cs typeface="+mn-cs"/>
              </a:defRPr>
            </a:lvl4pPr>
            <a:lvl5pPr marL="1371600" indent="-228600" algn="l" defTabSz="914400" rtl="0" eaLnBrk="1" latinLnBrk="0" hangingPunct="1">
              <a:lnSpc>
                <a:spcPct val="110000"/>
              </a:lnSpc>
              <a:spcBef>
                <a:spcPts val="500"/>
              </a:spcBef>
              <a:buSzPct val="80000"/>
              <a:buFont typeface="Arial" panose="020B0604020202020204" pitchFamily="34" charset="0"/>
              <a:buChar char="•"/>
              <a:defRPr sz="240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TW" altLang="en-US" dirty="0">
                <a:latin typeface="微軟正黑體" panose="020B0604030504040204" pitchFamily="34" charset="-120"/>
                <a:ea typeface="微軟正黑體" panose="020B0604030504040204" pitchFamily="34" charset="-120"/>
              </a:rPr>
              <a:t>應更有效地使用校園內的</a:t>
            </a:r>
            <a:r>
              <a:rPr lang="zh-TW" altLang="en-US" dirty="0">
                <a:solidFill>
                  <a:srgbClr val="C00000"/>
                </a:solidFill>
                <a:latin typeface="微軟正黑體" panose="020B0604030504040204" pitchFamily="34" charset="-120"/>
                <a:ea typeface="微軟正黑體" panose="020B0604030504040204" pitchFamily="34" charset="-120"/>
              </a:rPr>
              <a:t>冷氣機和電燈</a:t>
            </a:r>
            <a:r>
              <a:rPr lang="zh-TW" altLang="en-US" dirty="0">
                <a:latin typeface="微軟正黑體" panose="020B0604030504040204" pitchFamily="34" charset="-120"/>
                <a:ea typeface="微軟正黑體" panose="020B0604030504040204" pitchFamily="34" charset="-120"/>
              </a:rPr>
              <a:t>以節約能源，</a:t>
            </a:r>
            <a:br>
              <a:rPr lang="en-US" altLang="zh-TW" dirty="0">
                <a:latin typeface="微軟正黑體" panose="020B0604030504040204" pitchFamily="34" charset="-120"/>
                <a:ea typeface="微軟正黑體" panose="020B0604030504040204" pitchFamily="34" charset="-120"/>
              </a:rPr>
            </a:br>
            <a:r>
              <a:rPr lang="zh-TW" altLang="en-US" dirty="0">
                <a:latin typeface="微軟正黑體" panose="020B0604030504040204" pitchFamily="34" charset="-120"/>
                <a:ea typeface="微軟正黑體" panose="020B0604030504040204" pitchFamily="34" charset="-120"/>
              </a:rPr>
              <a:t>從而幫助緩解氣候變化</a:t>
            </a:r>
          </a:p>
        </p:txBody>
      </p:sp>
      <p:grpSp>
        <p:nvGrpSpPr>
          <p:cNvPr id="13" name="群組 12">
            <a:extLst>
              <a:ext uri="{FF2B5EF4-FFF2-40B4-BE49-F238E27FC236}">
                <a16:creationId xmlns:a16="http://schemas.microsoft.com/office/drawing/2014/main" id="{BD45B7B2-F89F-EDCA-6C20-A038313470CC}"/>
              </a:ext>
            </a:extLst>
          </p:cNvPr>
          <p:cNvGrpSpPr/>
          <p:nvPr/>
        </p:nvGrpSpPr>
        <p:grpSpPr>
          <a:xfrm>
            <a:off x="643032" y="414666"/>
            <a:ext cx="4427924" cy="1047538"/>
            <a:chOff x="657780" y="444162"/>
            <a:chExt cx="4427924" cy="1047538"/>
          </a:xfrm>
        </p:grpSpPr>
        <p:sp>
          <p:nvSpPr>
            <p:cNvPr id="9" name="矩形: 圓角 8">
              <a:extLst>
                <a:ext uri="{FF2B5EF4-FFF2-40B4-BE49-F238E27FC236}">
                  <a16:creationId xmlns:a16="http://schemas.microsoft.com/office/drawing/2014/main" id="{95AFACDD-FFD9-5B0E-86FE-93BB9897A58F}"/>
                </a:ext>
              </a:extLst>
            </p:cNvPr>
            <p:cNvSpPr/>
            <p:nvPr/>
          </p:nvSpPr>
          <p:spPr>
            <a:xfrm>
              <a:off x="657780" y="444162"/>
              <a:ext cx="4427924" cy="1047538"/>
            </a:xfrm>
            <a:prstGeom prst="roundRect">
              <a:avLst>
                <a:gd name="adj" fmla="val 50000"/>
              </a:avLst>
            </a:prstGeom>
            <a:solidFill>
              <a:srgbClr val="FF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dirty="0"/>
            </a:p>
          </p:txBody>
        </p:sp>
        <p:sp>
          <p:nvSpPr>
            <p:cNvPr id="6" name="文字方塊 5">
              <a:extLst>
                <a:ext uri="{FF2B5EF4-FFF2-40B4-BE49-F238E27FC236}">
                  <a16:creationId xmlns:a16="http://schemas.microsoft.com/office/drawing/2014/main" id="{90359012-2694-1700-02EB-E8BB4E891012}"/>
                </a:ext>
              </a:extLst>
            </p:cNvPr>
            <p:cNvSpPr txBox="1"/>
            <p:nvPr/>
          </p:nvSpPr>
          <p:spPr>
            <a:xfrm>
              <a:off x="1069261" y="591765"/>
              <a:ext cx="2961323" cy="769441"/>
            </a:xfrm>
            <a:prstGeom prst="rect">
              <a:avLst/>
            </a:prstGeom>
            <a:noFill/>
          </p:spPr>
          <p:txBody>
            <a:bodyPr wrap="none" rtlCol="0">
              <a:spAutoFit/>
            </a:bodyPr>
            <a:lstStyle/>
            <a:p>
              <a:pPr algn="ctr"/>
              <a:r>
                <a:rPr lang="zh-HK" altLang="en-US" sz="4400" b="1" spc="1013" baseline="0" dirty="0">
                  <a:ln/>
                  <a:solidFill>
                    <a:srgbClr val="FFFFFF"/>
                  </a:solidFill>
                  <a:latin typeface="微軟正黑體"/>
                  <a:ea typeface="微軟正黑體"/>
                  <a:sym typeface="微軟正黑體"/>
                  <a:rtl val="0"/>
                </a:rPr>
                <a:t>節約能源</a:t>
              </a:r>
            </a:p>
          </p:txBody>
        </p:sp>
        <p:pic>
          <p:nvPicPr>
            <p:cNvPr id="7" name="圖片 6">
              <a:extLst>
                <a:ext uri="{FF2B5EF4-FFF2-40B4-BE49-F238E27FC236}">
                  <a16:creationId xmlns:a16="http://schemas.microsoft.com/office/drawing/2014/main" id="{8B43D6B4-03FF-FCA5-1C9B-8DCCFACDED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45332" y="444162"/>
              <a:ext cx="1040372" cy="1040372"/>
            </a:xfrm>
            <a:prstGeom prst="rect">
              <a:avLst/>
            </a:prstGeom>
          </p:spPr>
        </p:pic>
      </p:grpSp>
      <p:pic>
        <p:nvPicPr>
          <p:cNvPr id="2" name="圖片 1">
            <a:extLst>
              <a:ext uri="{FF2B5EF4-FFF2-40B4-BE49-F238E27FC236}">
                <a16:creationId xmlns:a16="http://schemas.microsoft.com/office/drawing/2014/main" id="{0A75EE17-2F8D-B2A7-FF61-6815DB4AF179}"/>
              </a:ext>
            </a:extLst>
          </p:cNvPr>
          <p:cNvPicPr>
            <a:picLocks noChangeAspect="1"/>
          </p:cNvPicPr>
          <p:nvPr/>
        </p:nvPicPr>
        <p:blipFill>
          <a:blip r:embed="rId4"/>
          <a:stretch>
            <a:fillRect/>
          </a:stretch>
        </p:blipFill>
        <p:spPr>
          <a:xfrm>
            <a:off x="8981975" y="3920576"/>
            <a:ext cx="1249788" cy="1444877"/>
          </a:xfrm>
          <a:prstGeom prst="rect">
            <a:avLst/>
          </a:prstGeom>
        </p:spPr>
      </p:pic>
      <p:grpSp>
        <p:nvGrpSpPr>
          <p:cNvPr id="11" name="群組 10">
            <a:extLst>
              <a:ext uri="{FF2B5EF4-FFF2-40B4-BE49-F238E27FC236}">
                <a16:creationId xmlns:a16="http://schemas.microsoft.com/office/drawing/2014/main" id="{97DBCB03-F42D-991A-93C0-493C0D54066A}"/>
              </a:ext>
            </a:extLst>
          </p:cNvPr>
          <p:cNvGrpSpPr/>
          <p:nvPr/>
        </p:nvGrpSpPr>
        <p:grpSpPr>
          <a:xfrm>
            <a:off x="10333949" y="2946400"/>
            <a:ext cx="1621053" cy="3693775"/>
            <a:chOff x="10333949" y="2946400"/>
            <a:chExt cx="1621053" cy="3693775"/>
          </a:xfrm>
        </p:grpSpPr>
        <p:sp>
          <p:nvSpPr>
            <p:cNvPr id="10" name="內容版面配置區 2">
              <a:extLst>
                <a:ext uri="{FF2B5EF4-FFF2-40B4-BE49-F238E27FC236}">
                  <a16:creationId xmlns:a16="http://schemas.microsoft.com/office/drawing/2014/main" id="{35749C3D-A844-F1E2-7166-1F8DB5A78444}"/>
                </a:ext>
              </a:extLst>
            </p:cNvPr>
            <p:cNvSpPr txBox="1">
              <a:spLocks/>
            </p:cNvSpPr>
            <p:nvPr/>
          </p:nvSpPr>
          <p:spPr>
            <a:xfrm>
              <a:off x="10333949" y="2946400"/>
              <a:ext cx="1621053" cy="3693775"/>
            </a:xfrm>
            <a:prstGeom prst="roundRect">
              <a:avLst/>
            </a:prstGeom>
            <a:solidFill>
              <a:srgbClr val="FAFFE1"/>
            </a:solidFill>
          </p:spPr>
          <p:txBody>
            <a:bodyPr vert="horz" lIns="91440" tIns="45720" rIns="91440" bIns="45720" rtlCol="0">
              <a:normAutofit/>
            </a:bodyPr>
            <a:lstStyle>
              <a:lvl1pPr marL="285750" indent="-285750" algn="l" defTabSz="914400" rtl="0" eaLnBrk="1" latinLnBrk="0" hangingPunct="1">
                <a:lnSpc>
                  <a:spcPct val="110000"/>
                </a:lnSpc>
                <a:spcBef>
                  <a:spcPts val="1000"/>
                </a:spcBef>
                <a:buSzPct val="80000"/>
                <a:buFont typeface="Arial" panose="020B0604020202020204" pitchFamily="34" charset="0"/>
                <a:buChar char="•"/>
                <a:defRPr lang="en-US" sz="2800" kern="1200" dirty="0">
                  <a:solidFill>
                    <a:schemeClr val="tx1"/>
                  </a:solidFill>
                  <a:latin typeface="+mn-lt"/>
                  <a:ea typeface="+mn-ea"/>
                  <a:cs typeface="+mn-cs"/>
                </a:defRPr>
              </a:lvl1pPr>
              <a:lvl2pPr marL="502920" indent="-228600" algn="l" defTabSz="914400" rtl="0" eaLnBrk="1" latinLnBrk="0" hangingPunct="1">
                <a:lnSpc>
                  <a:spcPct val="110000"/>
                </a:lnSpc>
                <a:spcBef>
                  <a:spcPts val="500"/>
                </a:spcBef>
                <a:buSzPct val="80000"/>
                <a:buFont typeface="Wingdings" panose="05000000000000000000" pitchFamily="2" charset="2"/>
                <a:buChar char="Ø"/>
                <a:defRPr sz="2400" i="0" kern="1200">
                  <a:solidFill>
                    <a:schemeClr val="tx1"/>
                  </a:solidFill>
                  <a:latin typeface="+mn-lt"/>
                  <a:ea typeface="+mn-ea"/>
                  <a:cs typeface="+mn-cs"/>
                </a:defRPr>
              </a:lvl2pPr>
              <a:lvl3pPr marL="822960" indent="-228600" algn="l" defTabSz="914400" rtl="0" eaLnBrk="1" latinLnBrk="0" hangingPunct="1">
                <a:lnSpc>
                  <a:spcPct val="110000"/>
                </a:lnSpc>
                <a:spcBef>
                  <a:spcPts val="500"/>
                </a:spcBef>
                <a:buSzPct val="80000"/>
                <a:buFont typeface="Wingdings" panose="05000000000000000000" pitchFamily="2" charset="2"/>
                <a:buChar char="u"/>
                <a:defRPr sz="2400" i="0" kern="1200">
                  <a:solidFill>
                    <a:schemeClr val="tx1"/>
                  </a:solidFill>
                  <a:latin typeface="+mn-lt"/>
                  <a:ea typeface="+mn-ea"/>
                  <a:cs typeface="+mn-cs"/>
                </a:defRPr>
              </a:lvl3pPr>
              <a:lvl4pPr marL="1097280" indent="-228600" algn="l" defTabSz="914400" rtl="0" eaLnBrk="1" latinLnBrk="0" hangingPunct="1">
                <a:lnSpc>
                  <a:spcPct val="110000"/>
                </a:lnSpc>
                <a:spcBef>
                  <a:spcPts val="500"/>
                </a:spcBef>
                <a:buSzPct val="80000"/>
                <a:buFont typeface="Goudy Old Style" panose="02020502050305020303" pitchFamily="18" charset="0"/>
                <a:buChar char="–"/>
                <a:defRPr sz="2400" i="0" kern="1200">
                  <a:solidFill>
                    <a:schemeClr val="tx1"/>
                  </a:solidFill>
                  <a:latin typeface="+mn-lt"/>
                  <a:ea typeface="+mn-ea"/>
                  <a:cs typeface="+mn-cs"/>
                </a:defRPr>
              </a:lvl4pPr>
              <a:lvl5pPr marL="1371600" indent="-228600" algn="l" defTabSz="914400" rtl="0" eaLnBrk="1" latinLnBrk="0" hangingPunct="1">
                <a:lnSpc>
                  <a:spcPct val="110000"/>
                </a:lnSpc>
                <a:spcBef>
                  <a:spcPts val="500"/>
                </a:spcBef>
                <a:buSzPct val="80000"/>
                <a:buFont typeface="Arial" panose="020B0604020202020204" pitchFamily="34" charset="0"/>
                <a:buChar char="•"/>
                <a:defRPr sz="240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TW" altLang="en-US" sz="1600" b="1" dirty="0">
                  <a:latin typeface="微軟正黑體" panose="020B0604030504040204" pitchFamily="34" charset="-120"/>
                  <a:ea typeface="微軟正黑體" panose="020B0604030504040204" pitchFamily="34" charset="-120"/>
                </a:rPr>
                <a:t>有用學習資源</a:t>
              </a:r>
              <a:endParaRPr lang="en-US" altLang="zh-TW" sz="1600" b="1" dirty="0">
                <a:latin typeface="微軟正黑體" panose="020B0604030504040204" pitchFamily="34" charset="-120"/>
                <a:ea typeface="微軟正黑體" panose="020B0604030504040204" pitchFamily="34" charset="-120"/>
              </a:endParaRPr>
            </a:p>
            <a:p>
              <a:pPr marL="0" indent="0" algn="ctr">
                <a:buNone/>
              </a:pPr>
              <a:r>
                <a:rPr lang="zh-TW" altLang="en-US" sz="1600" b="1" dirty="0">
                  <a:latin typeface="微軟正黑體" panose="020B0604030504040204" pitchFamily="34" charset="-120"/>
                  <a:ea typeface="微軟正黑體" panose="020B0604030504040204" pitchFamily="34" charset="-120"/>
                </a:rPr>
                <a:t>（小學組）</a:t>
              </a:r>
              <a:endParaRPr lang="en-US" altLang="zh-TW" sz="1600" b="1" dirty="0">
                <a:latin typeface="微軟正黑體" panose="020B0604030504040204" pitchFamily="34" charset="-120"/>
                <a:ea typeface="微軟正黑體" panose="020B0604030504040204" pitchFamily="34" charset="-120"/>
              </a:endParaRPr>
            </a:p>
            <a:p>
              <a:pPr marL="0" indent="0" algn="ctr">
                <a:buNone/>
              </a:pPr>
              <a:endParaRPr lang="en-US" altLang="zh-TW" sz="1600" b="1" dirty="0">
                <a:latin typeface="微軟正黑體" panose="020B0604030504040204" pitchFamily="34" charset="-120"/>
                <a:ea typeface="微軟正黑體" panose="020B0604030504040204" pitchFamily="34" charset="-120"/>
              </a:endParaRPr>
            </a:p>
            <a:p>
              <a:pPr marL="0" indent="0" algn="ctr">
                <a:buNone/>
              </a:pPr>
              <a:endParaRPr lang="en-US" altLang="zh-TW" sz="1600" b="1" dirty="0">
                <a:latin typeface="微軟正黑體" panose="020B0604030504040204" pitchFamily="34" charset="-120"/>
                <a:ea typeface="微軟正黑體" panose="020B0604030504040204" pitchFamily="34" charset="-120"/>
              </a:endParaRPr>
            </a:p>
            <a:p>
              <a:pPr marL="0" indent="0" algn="ctr">
                <a:buNone/>
              </a:pPr>
              <a:endParaRPr lang="en-US" altLang="zh-TW" sz="1600" b="1" dirty="0">
                <a:latin typeface="微軟正黑體" panose="020B0604030504040204" pitchFamily="34" charset="-120"/>
                <a:ea typeface="微軟正黑體" panose="020B0604030504040204" pitchFamily="34" charset="-120"/>
              </a:endParaRPr>
            </a:p>
            <a:p>
              <a:pPr marL="0" indent="0" algn="ctr">
                <a:buNone/>
              </a:pPr>
              <a:r>
                <a:rPr lang="zh-TW" altLang="en-US" sz="1600" b="1" dirty="0">
                  <a:latin typeface="微軟正黑體" panose="020B0604030504040204" pitchFamily="34" charset="-120"/>
                  <a:ea typeface="微軟正黑體" panose="020B0604030504040204" pitchFamily="34" charset="-120"/>
                </a:rPr>
                <a:t>（中學組）</a:t>
              </a:r>
            </a:p>
          </p:txBody>
        </p:sp>
        <p:pic>
          <p:nvPicPr>
            <p:cNvPr id="5" name="圖片 4">
              <a:extLst>
                <a:ext uri="{FF2B5EF4-FFF2-40B4-BE49-F238E27FC236}">
                  <a16:creationId xmlns:a16="http://schemas.microsoft.com/office/drawing/2014/main" id="{A27F52FF-8C4F-5445-529C-D19B8E1C34B1}"/>
                </a:ext>
              </a:extLst>
            </p:cNvPr>
            <p:cNvPicPr>
              <a:picLocks noChangeAspect="1"/>
            </p:cNvPicPr>
            <p:nvPr/>
          </p:nvPicPr>
          <p:blipFill>
            <a:blip r:embed="rId5"/>
            <a:stretch>
              <a:fillRect/>
            </a:stretch>
          </p:blipFill>
          <p:spPr>
            <a:xfrm>
              <a:off x="10628298" y="5413808"/>
              <a:ext cx="1140051" cy="1140051"/>
            </a:xfrm>
            <a:prstGeom prst="rect">
              <a:avLst/>
            </a:prstGeom>
          </p:spPr>
        </p:pic>
        <p:pic>
          <p:nvPicPr>
            <p:cNvPr id="8" name="圖片 7">
              <a:extLst>
                <a:ext uri="{FF2B5EF4-FFF2-40B4-BE49-F238E27FC236}">
                  <a16:creationId xmlns:a16="http://schemas.microsoft.com/office/drawing/2014/main" id="{92A9B00B-2588-5492-4C58-87268809C1FB}"/>
                </a:ext>
              </a:extLst>
            </p:cNvPr>
            <p:cNvPicPr>
              <a:picLocks noChangeAspect="1"/>
            </p:cNvPicPr>
            <p:nvPr/>
          </p:nvPicPr>
          <p:blipFill>
            <a:blip r:embed="rId6"/>
            <a:stretch>
              <a:fillRect/>
            </a:stretch>
          </p:blipFill>
          <p:spPr>
            <a:xfrm>
              <a:off x="10628298" y="3754444"/>
              <a:ext cx="1073194" cy="1073194"/>
            </a:xfrm>
            <a:prstGeom prst="rect">
              <a:avLst/>
            </a:prstGeom>
          </p:spPr>
        </p:pic>
      </p:grpSp>
    </p:spTree>
    <p:extLst>
      <p:ext uri="{BB962C8B-B14F-4D97-AF65-F5344CB8AC3E}">
        <p14:creationId xmlns:p14="http://schemas.microsoft.com/office/powerpoint/2010/main" val="9057970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46E56FC-BA4A-AEAB-94ED-DD0F3A27072D}"/>
              </a:ext>
            </a:extLst>
          </p:cNvPr>
          <p:cNvSpPr txBox="1">
            <a:spLocks/>
          </p:cNvSpPr>
          <p:nvPr/>
        </p:nvSpPr>
        <p:spPr>
          <a:xfrm>
            <a:off x="4965290" y="4252878"/>
            <a:ext cx="7111096" cy="968051"/>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zh-TW" altLang="en-US" b="1" dirty="0">
                <a:solidFill>
                  <a:srgbClr val="006600"/>
                </a:solidFill>
                <a:latin typeface="微軟正黑體" panose="020B0604030504040204" pitchFamily="34" charset="-120"/>
                <a:ea typeface="微軟正黑體" panose="020B0604030504040204" pitchFamily="34" charset="-120"/>
              </a:rPr>
              <a:t>環保推廣活動（例子）</a:t>
            </a:r>
          </a:p>
        </p:txBody>
      </p:sp>
      <p:pic>
        <p:nvPicPr>
          <p:cNvPr id="4" name="圖片 3">
            <a:extLst>
              <a:ext uri="{FF2B5EF4-FFF2-40B4-BE49-F238E27FC236}">
                <a16:creationId xmlns:a16="http://schemas.microsoft.com/office/drawing/2014/main" id="{BC9FD0C4-D8FA-3064-E3EF-C8491F14F3EB}"/>
              </a:ext>
            </a:extLst>
          </p:cNvPr>
          <p:cNvPicPr>
            <a:picLocks noChangeAspect="1"/>
          </p:cNvPicPr>
          <p:nvPr/>
        </p:nvPicPr>
        <p:blipFill>
          <a:blip r:embed="rId2"/>
          <a:stretch>
            <a:fillRect/>
          </a:stretch>
        </p:blipFill>
        <p:spPr>
          <a:xfrm>
            <a:off x="2430619" y="3768721"/>
            <a:ext cx="1877731" cy="2731245"/>
          </a:xfrm>
          <a:prstGeom prst="rect">
            <a:avLst/>
          </a:prstGeom>
        </p:spPr>
      </p:pic>
      <p:pic>
        <p:nvPicPr>
          <p:cNvPr id="6" name="圖片 5">
            <a:extLst>
              <a:ext uri="{FF2B5EF4-FFF2-40B4-BE49-F238E27FC236}">
                <a16:creationId xmlns:a16="http://schemas.microsoft.com/office/drawing/2014/main" id="{128E1344-9933-26F5-3B99-36AD32AA98FE}"/>
              </a:ext>
            </a:extLst>
          </p:cNvPr>
          <p:cNvPicPr>
            <a:picLocks noChangeAspect="1"/>
          </p:cNvPicPr>
          <p:nvPr/>
        </p:nvPicPr>
        <p:blipFill>
          <a:blip r:embed="rId3"/>
          <a:stretch>
            <a:fillRect/>
          </a:stretch>
        </p:blipFill>
        <p:spPr>
          <a:xfrm>
            <a:off x="364945" y="3647701"/>
            <a:ext cx="2097206" cy="2932430"/>
          </a:xfrm>
          <a:prstGeom prst="rect">
            <a:avLst/>
          </a:prstGeom>
        </p:spPr>
      </p:pic>
    </p:spTree>
    <p:extLst>
      <p:ext uri="{BB962C8B-B14F-4D97-AF65-F5344CB8AC3E}">
        <p14:creationId xmlns:p14="http://schemas.microsoft.com/office/powerpoint/2010/main" val="24589771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1B9ED84-042F-E02A-F6D5-2D91F6134FC3}"/>
              </a:ext>
            </a:extLst>
          </p:cNvPr>
          <p:cNvSpPr>
            <a:spLocks noGrp="1"/>
          </p:cNvSpPr>
          <p:nvPr>
            <p:ph type="title"/>
          </p:nvPr>
        </p:nvSpPr>
        <p:spPr>
          <a:xfrm>
            <a:off x="274317" y="75116"/>
            <a:ext cx="10741152" cy="1132258"/>
          </a:xfrm>
        </p:spPr>
        <p:txBody>
          <a:bodyPr>
            <a:normAutofit/>
          </a:bodyPr>
          <a:lstStyle/>
          <a:p>
            <a:r>
              <a:rPr lang="zh-TW" altLang="en-US" b="1" dirty="0">
                <a:latin typeface="微軟正黑體" panose="020B0604030504040204" pitchFamily="34" charset="-120"/>
                <a:ea typeface="微軟正黑體" panose="020B0604030504040204" pitchFamily="34" charset="-120"/>
              </a:rPr>
              <a:t>例子</a:t>
            </a:r>
            <a:r>
              <a:rPr lang="en-US" altLang="zh-TW" b="1" dirty="0">
                <a:latin typeface="微軟正黑體" panose="020B0604030504040204" pitchFamily="34" charset="-120"/>
                <a:ea typeface="微軟正黑體" panose="020B0604030504040204" pitchFamily="34" charset="-120"/>
              </a:rPr>
              <a:t> 1 – </a:t>
            </a:r>
            <a:r>
              <a:rPr lang="zh-TW" altLang="en-US" b="1" dirty="0">
                <a:latin typeface="微軟正黑體" panose="020B0604030504040204" pitchFamily="34" charset="-120"/>
                <a:ea typeface="微軟正黑體" panose="020B0604030504040204" pitchFamily="34" charset="-120"/>
              </a:rPr>
              <a:t>符合所有環保活動範疇</a:t>
            </a:r>
          </a:p>
        </p:txBody>
      </p:sp>
      <p:graphicFrame>
        <p:nvGraphicFramePr>
          <p:cNvPr id="4" name="表格 3">
            <a:extLst>
              <a:ext uri="{FF2B5EF4-FFF2-40B4-BE49-F238E27FC236}">
                <a16:creationId xmlns:a16="http://schemas.microsoft.com/office/drawing/2014/main" id="{B5BD077A-2DCF-09AB-0639-1B8F01FDF924}"/>
              </a:ext>
            </a:extLst>
          </p:cNvPr>
          <p:cNvGraphicFramePr>
            <a:graphicFrameLocks noGrp="1"/>
          </p:cNvGraphicFramePr>
          <p:nvPr>
            <p:extLst>
              <p:ext uri="{D42A27DB-BD31-4B8C-83A1-F6EECF244321}">
                <p14:modId xmlns:p14="http://schemas.microsoft.com/office/powerpoint/2010/main" val="1195231977"/>
              </p:ext>
            </p:extLst>
          </p:nvPr>
        </p:nvGraphicFramePr>
        <p:xfrm>
          <a:off x="456880" y="1104174"/>
          <a:ext cx="11318909" cy="5494089"/>
        </p:xfrm>
        <a:graphic>
          <a:graphicData uri="http://schemas.openxmlformats.org/drawingml/2006/table">
            <a:tbl>
              <a:tblPr firstCol="1" bandRow="1">
                <a:tableStyleId>{21E4AEA4-8DFA-4A89-87EB-49C32662AFE0}</a:tableStyleId>
              </a:tblPr>
              <a:tblGrid>
                <a:gridCol w="1595232">
                  <a:extLst>
                    <a:ext uri="{9D8B030D-6E8A-4147-A177-3AD203B41FA5}">
                      <a16:colId xmlns:a16="http://schemas.microsoft.com/office/drawing/2014/main" val="3059242255"/>
                    </a:ext>
                  </a:extLst>
                </a:gridCol>
                <a:gridCol w="9723677">
                  <a:extLst>
                    <a:ext uri="{9D8B030D-6E8A-4147-A177-3AD203B41FA5}">
                      <a16:colId xmlns:a16="http://schemas.microsoft.com/office/drawing/2014/main" val="2418890511"/>
                    </a:ext>
                  </a:extLst>
                </a:gridCol>
              </a:tblGrid>
              <a:tr h="519968">
                <a:tc>
                  <a:txBody>
                    <a:bodyPr/>
                    <a:lstStyle/>
                    <a:p>
                      <a:pPr algn="ctr"/>
                      <a:r>
                        <a:rPr lang="zh-HK" altLang="en-US" sz="1800" dirty="0">
                          <a:solidFill>
                            <a:schemeClr val="tx1"/>
                          </a:solidFill>
                          <a:latin typeface="微軟正黑體" panose="020B0604030504040204" pitchFamily="34" charset="-120"/>
                          <a:ea typeface="微軟正黑體" panose="020B0604030504040204" pitchFamily="34" charset="-120"/>
                        </a:rPr>
                        <a:t>活動名稱</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全校綠色探秘</a:t>
                      </a:r>
                      <a:endParaRPr lang="en-HK" sz="1800" kern="1200" dirty="0">
                        <a:solidFill>
                          <a:schemeClr val="dk1"/>
                        </a:solidFill>
                        <a:latin typeface="微軟正黑體" panose="020B0604030504040204" pitchFamily="34" charset="-120"/>
                        <a:ea typeface="微軟正黑體" panose="020B0604030504040204" pitchFamily="34" charset="-120"/>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92457463"/>
                  </a:ext>
                </a:extLst>
              </a:tr>
              <a:tr h="500161">
                <a:tc>
                  <a:txBody>
                    <a:bodyPr/>
                    <a:lstStyle/>
                    <a:p>
                      <a:pPr algn="ctr"/>
                      <a:r>
                        <a:rPr lang="zh-TW" altLang="en-US" sz="1800" dirty="0">
                          <a:solidFill>
                            <a:schemeClr val="tx1"/>
                          </a:solidFill>
                          <a:latin typeface="微軟正黑體" panose="020B0604030504040204" pitchFamily="34" charset="-120"/>
                          <a:ea typeface="微軟正黑體" panose="020B0604030504040204" pitchFamily="34" charset="-120"/>
                        </a:rPr>
                        <a:t>日期、時間</a:t>
                      </a:r>
                      <a:endParaRPr lang="en-US" altLang="zh-TW" sz="1800" dirty="0">
                        <a:solidFill>
                          <a:schemeClr val="tx1"/>
                        </a:solidFill>
                        <a:latin typeface="微軟正黑體" panose="020B0604030504040204" pitchFamily="34" charset="-120"/>
                        <a:ea typeface="微軟正黑體" panose="020B0604030504040204" pitchFamily="34" charset="-120"/>
                      </a:endParaRPr>
                    </a:p>
                    <a:p>
                      <a:pPr algn="ctr"/>
                      <a:r>
                        <a:rPr lang="zh-TW" altLang="en-US" sz="1800" dirty="0">
                          <a:solidFill>
                            <a:schemeClr val="tx1"/>
                          </a:solidFill>
                          <a:latin typeface="微軟正黑體" panose="020B0604030504040204" pitchFamily="34" charset="-120"/>
                          <a:ea typeface="微軟正黑體" panose="020B0604030504040204" pitchFamily="34" charset="-120"/>
                        </a:rPr>
                        <a:t>和地點</a:t>
                      </a:r>
                      <a:endParaRPr lang="zh-HK" altLang="en-US" sz="1800" dirty="0">
                        <a:solidFill>
                          <a:schemeClr val="tx1"/>
                        </a:solidFill>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日期：</a:t>
                      </a:r>
                      <a:r>
                        <a:rPr lang="en-US" altLang="zh-TW" sz="1800" kern="1200" dirty="0">
                          <a:solidFill>
                            <a:schemeClr val="dk1"/>
                          </a:solidFill>
                          <a:latin typeface="微軟正黑體" panose="020B0604030504040204" pitchFamily="34" charset="-120"/>
                          <a:ea typeface="微軟正黑體" panose="020B0604030504040204" pitchFamily="34" charset="-120"/>
                          <a:cs typeface="+mn-cs"/>
                        </a:rPr>
                        <a:t>11</a:t>
                      </a: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月</a:t>
                      </a:r>
                      <a:r>
                        <a:rPr lang="en-US" altLang="zh-TW" sz="1800" kern="1200" dirty="0">
                          <a:solidFill>
                            <a:schemeClr val="dk1"/>
                          </a:solidFill>
                          <a:latin typeface="微軟正黑體" panose="020B0604030504040204" pitchFamily="34" charset="-120"/>
                          <a:ea typeface="微軟正黑體" panose="020B0604030504040204" pitchFamily="34" charset="-120"/>
                          <a:cs typeface="+mn-cs"/>
                        </a:rPr>
                        <a:t>3 – 5</a:t>
                      </a: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日</a:t>
                      </a:r>
                      <a:endParaRPr lang="en-US" altLang="zh-TW" sz="1800" kern="1200" dirty="0">
                        <a:solidFill>
                          <a:schemeClr val="dk1"/>
                        </a:solidFill>
                        <a:latin typeface="微軟正黑體" panose="020B0604030504040204" pitchFamily="34" charset="-120"/>
                        <a:ea typeface="微軟正黑體" panose="020B0604030504040204" pitchFamily="34" charset="-120"/>
                        <a:cs typeface="+mn-cs"/>
                      </a:endParaRPr>
                    </a:p>
                    <a:p>
                      <a:pPr marL="0" indent="0">
                        <a:buFont typeface="Arial" panose="020B0604020202020204" pitchFamily="34" charset="0"/>
                        <a:buNone/>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時間：下午</a:t>
                      </a:r>
                      <a:r>
                        <a:rPr lang="en-US" altLang="zh-TW" sz="1800" kern="1200" dirty="0">
                          <a:solidFill>
                            <a:schemeClr val="dk1"/>
                          </a:solidFill>
                          <a:latin typeface="微軟正黑體" panose="020B0604030504040204" pitchFamily="34" charset="-120"/>
                          <a:ea typeface="微軟正黑體" panose="020B0604030504040204" pitchFamily="34" charset="-120"/>
                          <a:cs typeface="+mn-cs"/>
                        </a:rPr>
                        <a:t>12:30 – 1:00</a:t>
                      </a: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（午膳時間）</a:t>
                      </a:r>
                      <a:endParaRPr lang="en-US" altLang="zh-TW" sz="1800" kern="1200" dirty="0">
                        <a:solidFill>
                          <a:schemeClr val="dk1"/>
                        </a:solidFill>
                        <a:latin typeface="微軟正黑體" panose="020B0604030504040204" pitchFamily="34" charset="-120"/>
                        <a:ea typeface="微軟正黑體" panose="020B0604030504040204" pitchFamily="34" charset="-120"/>
                        <a:cs typeface="+mn-cs"/>
                      </a:endParaRPr>
                    </a:p>
                    <a:p>
                      <a:pPr marL="0" indent="0">
                        <a:buFont typeface="Arial" panose="020B0604020202020204" pitchFamily="34" charset="0"/>
                        <a:buNone/>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地點：學校各環保設施</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72113145"/>
                  </a:ext>
                </a:extLst>
              </a:tr>
              <a:tr h="907800">
                <a:tc>
                  <a:txBody>
                    <a:bodyPr/>
                    <a:lstStyle/>
                    <a:p>
                      <a:pPr algn="ctr"/>
                      <a:r>
                        <a:rPr lang="zh-HK" altLang="en-US" sz="1800" dirty="0">
                          <a:solidFill>
                            <a:schemeClr val="tx1"/>
                          </a:solidFill>
                          <a:latin typeface="微軟正黑體" panose="020B0604030504040204" pitchFamily="34" charset="-120"/>
                          <a:ea typeface="微軟正黑體" panose="020B0604030504040204" pitchFamily="34" charset="-120"/>
                        </a:rPr>
                        <a:t>目的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提高同學對綠色校園概念和認識校內環保設施</a:t>
                      </a:r>
                    </a:p>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學習正確使用環保設施的方法</a:t>
                      </a:r>
                      <a:endParaRPr lang="en-US" altLang="zh-TW" sz="1800" kern="1200" dirty="0">
                        <a:solidFill>
                          <a:schemeClr val="dk1"/>
                        </a:solidFill>
                        <a:latin typeface="微軟正黑體" panose="020B0604030504040204" pitchFamily="34" charset="-120"/>
                        <a:ea typeface="微軟正黑體" panose="020B0604030504040204" pitchFamily="34" charset="-12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59946115"/>
                  </a:ext>
                </a:extLst>
              </a:tr>
              <a:tr h="500161">
                <a:tc>
                  <a:txBody>
                    <a:bodyPr/>
                    <a:lstStyle/>
                    <a:p>
                      <a:pPr algn="ctr"/>
                      <a:r>
                        <a:rPr lang="zh-TW" altLang="en-US" sz="1800" dirty="0">
                          <a:solidFill>
                            <a:schemeClr val="tx1"/>
                          </a:solidFill>
                          <a:latin typeface="微軟正黑體" panose="020B0604030504040204" pitchFamily="34" charset="-120"/>
                          <a:ea typeface="微軟正黑體" panose="020B0604030504040204" pitchFamily="34" charset="-120"/>
                        </a:rPr>
                        <a:t>參加者</a:t>
                      </a:r>
                      <a:endParaRPr lang="zh-HK" altLang="en-US" sz="1800" dirty="0">
                        <a:solidFill>
                          <a:schemeClr val="tx1"/>
                        </a:solidFill>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zh-HK" altLang="en-US" sz="1800" kern="1200" dirty="0">
                          <a:solidFill>
                            <a:schemeClr val="dk1"/>
                          </a:solidFill>
                          <a:latin typeface="微軟正黑體" panose="020B0604030504040204" pitchFamily="34" charset="-120"/>
                          <a:ea typeface="微軟正黑體" panose="020B0604030504040204" pitchFamily="34" charset="-120"/>
                          <a:cs typeface="+mn-cs"/>
                        </a:rPr>
                        <a:t>全校師生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94402932"/>
                  </a:ext>
                </a:extLst>
              </a:tr>
              <a:tr h="201799">
                <a:tc>
                  <a:txBody>
                    <a:bodyPr/>
                    <a:lstStyle/>
                    <a:p>
                      <a:pPr algn="ctr"/>
                      <a:r>
                        <a:rPr lang="zh-TW" altLang="en-US" sz="1800" dirty="0">
                          <a:solidFill>
                            <a:schemeClr val="tx1"/>
                          </a:solidFill>
                          <a:latin typeface="微軟正黑體" panose="020B0604030504040204" pitchFamily="34" charset="-120"/>
                          <a:ea typeface="微軟正黑體" panose="020B0604030504040204" pitchFamily="34" charset="-120"/>
                        </a:rPr>
                        <a:t>內容</a:t>
                      </a:r>
                      <a:endParaRPr lang="zh-HK" altLang="en-US" sz="1800" dirty="0">
                        <a:solidFill>
                          <a:schemeClr val="tx1"/>
                        </a:solidFill>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同學可自由參與一連三天在午膳時間舉行的探秘活動</a:t>
                      </a:r>
                    </a:p>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同學以尋寶地圖找出校內各種環保設施，例如環保角、回收箱、廚餘機、飲水機、水龍頭、節流器、溫度計、綠化設施等</a:t>
                      </a:r>
                    </a:p>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環保風紀負責在各個環保設施當值，向同學介紹各設施的環保概念，例如源頭減廢和乾淨回收等，並示範正確的使用方法</a:t>
                      </a:r>
                    </a:p>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同學聽取環保風紀的介紹後，完成地圖上的問答遊戲</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15763344"/>
                  </a:ext>
                </a:extLst>
              </a:tr>
              <a:tr h="500161">
                <a:tc>
                  <a:txBody>
                    <a:bodyPr/>
                    <a:lstStyle/>
                    <a:p>
                      <a:pPr algn="ctr"/>
                      <a:r>
                        <a:rPr lang="zh-TW" altLang="en-US" sz="1800" dirty="0">
                          <a:solidFill>
                            <a:schemeClr val="tx1"/>
                          </a:solidFill>
                          <a:latin typeface="微軟正黑體" panose="020B0604030504040204" pitchFamily="34" charset="-120"/>
                          <a:ea typeface="微軟正黑體" panose="020B0604030504040204" pitchFamily="34" charset="-120"/>
                        </a:rPr>
                        <a:t>職責</a:t>
                      </a:r>
                      <a:endParaRPr lang="zh-HK" altLang="en-US" sz="1800" dirty="0">
                        <a:solidFill>
                          <a:schemeClr val="tx1"/>
                        </a:solidFill>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由環保風紀團隊籌備介紹內容和尋寶地圖工作紙</a:t>
                      </a:r>
                    </a:p>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由環保風紀團隊推廣活動（如透過早會及校園電台）</a:t>
                      </a:r>
                    </a:p>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由環保風紀隊長安排環保風紀當值及提供即場協助</a:t>
                      </a:r>
                      <a:endParaRPr lang="en-HK" sz="1800" kern="1200" dirty="0">
                        <a:solidFill>
                          <a:schemeClr val="dk1"/>
                        </a:solidFill>
                        <a:latin typeface="微軟正黑體" panose="020B0604030504040204" pitchFamily="34" charset="-120"/>
                        <a:ea typeface="微軟正黑體" panose="020B0604030504040204" pitchFamily="34" charset="-12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62629656"/>
                  </a:ext>
                </a:extLst>
              </a:tr>
            </a:tbl>
          </a:graphicData>
        </a:graphic>
      </p:graphicFrame>
      <p:pic>
        <p:nvPicPr>
          <p:cNvPr id="6" name="圖片 5">
            <a:extLst>
              <a:ext uri="{FF2B5EF4-FFF2-40B4-BE49-F238E27FC236}">
                <a16:creationId xmlns:a16="http://schemas.microsoft.com/office/drawing/2014/main" id="{FC954519-11B1-5E1A-3242-B9B77437C7EB}"/>
              </a:ext>
            </a:extLst>
          </p:cNvPr>
          <p:cNvPicPr>
            <a:picLocks noChangeAspect="1"/>
          </p:cNvPicPr>
          <p:nvPr/>
        </p:nvPicPr>
        <p:blipFill>
          <a:blip r:embed="rId2"/>
          <a:stretch>
            <a:fillRect/>
          </a:stretch>
        </p:blipFill>
        <p:spPr>
          <a:xfrm>
            <a:off x="10334833" y="259737"/>
            <a:ext cx="1060796" cy="1097375"/>
          </a:xfrm>
          <a:prstGeom prst="rect">
            <a:avLst/>
          </a:prstGeom>
        </p:spPr>
      </p:pic>
    </p:spTree>
    <p:extLst>
      <p:ext uri="{BB962C8B-B14F-4D97-AF65-F5344CB8AC3E}">
        <p14:creationId xmlns:p14="http://schemas.microsoft.com/office/powerpoint/2010/main" val="18701041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群組 2">
            <a:extLst>
              <a:ext uri="{FF2B5EF4-FFF2-40B4-BE49-F238E27FC236}">
                <a16:creationId xmlns:a16="http://schemas.microsoft.com/office/drawing/2014/main" id="{1D5D6CFB-4D4C-4E0D-73EF-8F3390AD60BA}"/>
              </a:ext>
            </a:extLst>
          </p:cNvPr>
          <p:cNvGrpSpPr/>
          <p:nvPr/>
        </p:nvGrpSpPr>
        <p:grpSpPr>
          <a:xfrm>
            <a:off x="254716" y="73425"/>
            <a:ext cx="6957693" cy="1050413"/>
            <a:chOff x="254716" y="73425"/>
            <a:chExt cx="6957693" cy="1050413"/>
          </a:xfrm>
        </p:grpSpPr>
        <p:sp>
          <p:nvSpPr>
            <p:cNvPr id="2" name="矩形: 圓角 1">
              <a:extLst>
                <a:ext uri="{FF2B5EF4-FFF2-40B4-BE49-F238E27FC236}">
                  <a16:creationId xmlns:a16="http://schemas.microsoft.com/office/drawing/2014/main" id="{E60B28AD-9E28-E7A7-5A50-A70E8BE18C99}"/>
                </a:ext>
              </a:extLst>
            </p:cNvPr>
            <p:cNvSpPr/>
            <p:nvPr/>
          </p:nvSpPr>
          <p:spPr>
            <a:xfrm>
              <a:off x="254716" y="73425"/>
              <a:ext cx="6957693" cy="1047538"/>
            </a:xfrm>
            <a:prstGeom prst="roundRect">
              <a:avLst>
                <a:gd name="adj" fmla="val 50000"/>
              </a:avLst>
            </a:prstGeom>
            <a:solidFill>
              <a:srgbClr val="FF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dirty="0"/>
            </a:p>
          </p:txBody>
        </p:sp>
        <p:sp>
          <p:nvSpPr>
            <p:cNvPr id="8" name="文字方塊 7">
              <a:extLst>
                <a:ext uri="{FF2B5EF4-FFF2-40B4-BE49-F238E27FC236}">
                  <a16:creationId xmlns:a16="http://schemas.microsoft.com/office/drawing/2014/main" id="{8A2C1EA0-61B5-4EE9-FB33-2B4DFE318BE8}"/>
                </a:ext>
              </a:extLst>
            </p:cNvPr>
            <p:cNvSpPr txBox="1"/>
            <p:nvPr/>
          </p:nvSpPr>
          <p:spPr>
            <a:xfrm>
              <a:off x="784498" y="231069"/>
              <a:ext cx="5250668" cy="769441"/>
            </a:xfrm>
            <a:prstGeom prst="rect">
              <a:avLst/>
            </a:prstGeom>
            <a:noFill/>
          </p:spPr>
          <p:txBody>
            <a:bodyPr wrap="none" rtlCol="0">
              <a:spAutoFit/>
            </a:bodyPr>
            <a:lstStyle/>
            <a:p>
              <a:pPr algn="ctr"/>
              <a:r>
                <a:rPr lang="zh-HK" altLang="en-US" sz="4400" b="1" spc="1013" baseline="0" dirty="0">
                  <a:ln/>
                  <a:solidFill>
                    <a:srgbClr val="FFFFFF"/>
                  </a:solidFill>
                  <a:latin typeface="微軟正黑體"/>
                  <a:ea typeface="微軟正黑體"/>
                  <a:sym typeface="微軟正黑體"/>
                  <a:rtl val="0"/>
                </a:rPr>
                <a:t>例子</a:t>
              </a:r>
              <a:r>
                <a:rPr lang="en-US" altLang="zh-HK" sz="4400" b="1" spc="1013" baseline="0" dirty="0">
                  <a:ln/>
                  <a:solidFill>
                    <a:srgbClr val="FFFFFF"/>
                  </a:solidFill>
                  <a:latin typeface="微軟正黑體"/>
                  <a:ea typeface="微軟正黑體"/>
                  <a:sym typeface="微軟正黑體"/>
                  <a:rtl val="0"/>
                </a:rPr>
                <a:t>2–</a:t>
              </a:r>
              <a:r>
                <a:rPr lang="zh-HK" altLang="en-US" sz="4400" b="1" spc="1013" baseline="0" dirty="0">
                  <a:ln/>
                  <a:solidFill>
                    <a:srgbClr val="FFFFFF"/>
                  </a:solidFill>
                  <a:latin typeface="微軟正黑體"/>
                  <a:ea typeface="微軟正黑體"/>
                  <a:sym typeface="微軟正黑體"/>
                  <a:rtl val="0"/>
                </a:rPr>
                <a:t>節約能源</a:t>
              </a:r>
            </a:p>
          </p:txBody>
        </p:sp>
        <p:pic>
          <p:nvPicPr>
            <p:cNvPr id="9" name="圖片 8">
              <a:extLst>
                <a:ext uri="{FF2B5EF4-FFF2-40B4-BE49-F238E27FC236}">
                  <a16:creationId xmlns:a16="http://schemas.microsoft.com/office/drawing/2014/main" id="{748D6782-0E9E-90BE-64AC-9FF586170A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2037" y="83466"/>
              <a:ext cx="1040372" cy="1040372"/>
            </a:xfrm>
            <a:prstGeom prst="rect">
              <a:avLst/>
            </a:prstGeom>
          </p:spPr>
        </p:pic>
      </p:grpSp>
      <p:graphicFrame>
        <p:nvGraphicFramePr>
          <p:cNvPr id="13" name="表格 12">
            <a:extLst>
              <a:ext uri="{FF2B5EF4-FFF2-40B4-BE49-F238E27FC236}">
                <a16:creationId xmlns:a16="http://schemas.microsoft.com/office/drawing/2014/main" id="{E2A60F8E-1450-30AC-7C10-90107A7B56F8}"/>
              </a:ext>
            </a:extLst>
          </p:cNvPr>
          <p:cNvGraphicFramePr>
            <a:graphicFrameLocks noGrp="1"/>
          </p:cNvGraphicFramePr>
          <p:nvPr>
            <p:extLst>
              <p:ext uri="{D42A27DB-BD31-4B8C-83A1-F6EECF244321}">
                <p14:modId xmlns:p14="http://schemas.microsoft.com/office/powerpoint/2010/main" val="632020101"/>
              </p:ext>
            </p:extLst>
          </p:nvPr>
        </p:nvGraphicFramePr>
        <p:xfrm>
          <a:off x="360509" y="1163166"/>
          <a:ext cx="11318909" cy="5611936"/>
        </p:xfrm>
        <a:graphic>
          <a:graphicData uri="http://schemas.openxmlformats.org/drawingml/2006/table">
            <a:tbl>
              <a:tblPr firstCol="1" bandRow="1">
                <a:tableStyleId>{21E4AEA4-8DFA-4A89-87EB-49C32662AFE0}</a:tableStyleId>
              </a:tblPr>
              <a:tblGrid>
                <a:gridCol w="1357932">
                  <a:extLst>
                    <a:ext uri="{9D8B030D-6E8A-4147-A177-3AD203B41FA5}">
                      <a16:colId xmlns:a16="http://schemas.microsoft.com/office/drawing/2014/main" val="3059242255"/>
                    </a:ext>
                  </a:extLst>
                </a:gridCol>
                <a:gridCol w="4603531">
                  <a:extLst>
                    <a:ext uri="{9D8B030D-6E8A-4147-A177-3AD203B41FA5}">
                      <a16:colId xmlns:a16="http://schemas.microsoft.com/office/drawing/2014/main" val="2418890511"/>
                    </a:ext>
                  </a:extLst>
                </a:gridCol>
                <a:gridCol w="5357446">
                  <a:extLst>
                    <a:ext uri="{9D8B030D-6E8A-4147-A177-3AD203B41FA5}">
                      <a16:colId xmlns:a16="http://schemas.microsoft.com/office/drawing/2014/main" val="3392479969"/>
                    </a:ext>
                  </a:extLst>
                </a:gridCol>
              </a:tblGrid>
              <a:tr h="519968">
                <a:tc gridSpan="2">
                  <a:txBody>
                    <a:bodyPr/>
                    <a:lstStyle/>
                    <a:p>
                      <a:pPr marL="0" indent="0" algn="ctr">
                        <a:buFont typeface="Arial" panose="020B0604020202020204" pitchFamily="34" charset="0"/>
                        <a:buNone/>
                      </a:pPr>
                      <a:r>
                        <a:rPr lang="zh-TW" altLang="en-US" sz="1800" b="1" kern="1200" dirty="0">
                          <a:solidFill>
                            <a:schemeClr val="dk1"/>
                          </a:solidFill>
                          <a:latin typeface="微軟正黑體" panose="020B0604030504040204" pitchFamily="34" charset="-120"/>
                          <a:ea typeface="微軟正黑體" panose="020B0604030504040204" pitchFamily="34" charset="-120"/>
                          <a:cs typeface="+mn-cs"/>
                        </a:rPr>
                        <a:t>第一部分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DAD7C"/>
                    </a:solidFill>
                  </a:tcPr>
                </a:tc>
                <a:tc hMerge="1">
                  <a:txBody>
                    <a:bodyPr/>
                    <a:lstStyle/>
                    <a:p>
                      <a:pPr marL="0" indent="0" algn="ctr">
                        <a:buFont typeface="Arial" panose="020B0604020202020204" pitchFamily="34" charset="0"/>
                        <a:buNone/>
                      </a:pPr>
                      <a:endParaRPr lang="zh-TW" altLang="en-US" sz="1800" b="1" kern="1200" dirty="0">
                        <a:solidFill>
                          <a:schemeClr val="dk1"/>
                        </a:solidFill>
                        <a:latin typeface="Goudy Old Style (本文)"/>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DAD7C"/>
                    </a:solidFill>
                  </a:tcPr>
                </a:tc>
                <a:tc>
                  <a:txBody>
                    <a:bodyPr/>
                    <a:lstStyle/>
                    <a:p>
                      <a:pPr marL="0" indent="0" algn="ctr">
                        <a:buFont typeface="Arial" panose="020B0604020202020204" pitchFamily="34" charset="0"/>
                        <a:buNone/>
                      </a:pPr>
                      <a:r>
                        <a:rPr lang="zh-HK" altLang="en-US" sz="1800" b="1" kern="1200" dirty="0">
                          <a:solidFill>
                            <a:schemeClr val="dk1"/>
                          </a:solidFill>
                          <a:latin typeface="微軟正黑體" panose="020B0604030504040204" pitchFamily="34" charset="-120"/>
                          <a:ea typeface="微軟正黑體" panose="020B0604030504040204" pitchFamily="34" charset="-120"/>
                          <a:cs typeface="+mn-cs"/>
                        </a:rPr>
                        <a:t>第</a:t>
                      </a:r>
                      <a:r>
                        <a:rPr lang="zh-TW" altLang="en-US" sz="1800" b="1" kern="1200" dirty="0">
                          <a:solidFill>
                            <a:schemeClr val="dk1"/>
                          </a:solidFill>
                          <a:latin typeface="微軟正黑體" panose="020B0604030504040204" pitchFamily="34" charset="-120"/>
                          <a:ea typeface="微軟正黑體" panose="020B0604030504040204" pitchFamily="34" charset="-120"/>
                          <a:cs typeface="+mn-cs"/>
                        </a:rPr>
                        <a:t>二</a:t>
                      </a:r>
                      <a:r>
                        <a:rPr lang="zh-HK" altLang="en-US" sz="1800" b="1" kern="1200" dirty="0">
                          <a:solidFill>
                            <a:schemeClr val="dk1"/>
                          </a:solidFill>
                          <a:latin typeface="微軟正黑體" panose="020B0604030504040204" pitchFamily="34" charset="-120"/>
                          <a:ea typeface="微軟正黑體" panose="020B0604030504040204" pitchFamily="34" charset="-120"/>
                          <a:cs typeface="+mn-cs"/>
                        </a:rPr>
                        <a:t>部分</a:t>
                      </a:r>
                      <a:endParaRPr lang="en-HK" sz="1800" b="1" kern="1200" dirty="0">
                        <a:solidFill>
                          <a:schemeClr val="dk1"/>
                        </a:solidFill>
                        <a:latin typeface="微軟正黑體" panose="020B0604030504040204" pitchFamily="34" charset="-120"/>
                        <a:ea typeface="微軟正黑體" panose="020B0604030504040204" pitchFamily="34" charset="-120"/>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DAD7C"/>
                    </a:solidFill>
                  </a:tcPr>
                </a:tc>
                <a:extLst>
                  <a:ext uri="{0D108BD9-81ED-4DB2-BD59-A6C34878D82A}">
                    <a16:rowId xmlns:a16="http://schemas.microsoft.com/office/drawing/2014/main" val="4121939814"/>
                  </a:ext>
                </a:extLst>
              </a:tr>
              <a:tr h="519968">
                <a:tc>
                  <a:txBody>
                    <a:bodyPr/>
                    <a:lstStyle/>
                    <a:p>
                      <a:pPr algn="ctr"/>
                      <a:r>
                        <a:rPr lang="zh-HK" altLang="en-US" sz="1800" dirty="0">
                          <a:solidFill>
                            <a:schemeClr val="tx1"/>
                          </a:solidFill>
                          <a:latin typeface="微軟正黑體" panose="020B0604030504040204" pitchFamily="34" charset="-120"/>
                          <a:ea typeface="微軟正黑體" panose="020B0604030504040204" pitchFamily="34" charset="-120"/>
                        </a:rPr>
                        <a:t>活動名稱</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「創能發明家」比賽</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「創能發明家」作品展覽</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92457463"/>
                  </a:ext>
                </a:extLst>
              </a:tr>
              <a:tr h="500161">
                <a:tc>
                  <a:txBody>
                    <a:bodyPr/>
                    <a:lstStyle/>
                    <a:p>
                      <a:pPr algn="ctr"/>
                      <a:r>
                        <a:rPr lang="zh-TW" altLang="en-US" sz="1800" dirty="0">
                          <a:solidFill>
                            <a:schemeClr val="tx1"/>
                          </a:solidFill>
                          <a:latin typeface="微軟正黑體" panose="020B0604030504040204" pitchFamily="34" charset="-120"/>
                          <a:ea typeface="微軟正黑體" panose="020B0604030504040204" pitchFamily="34" charset="-120"/>
                        </a:rPr>
                        <a:t>日期、時間</a:t>
                      </a:r>
                      <a:endParaRPr lang="en-US" altLang="zh-TW" sz="1800" dirty="0">
                        <a:solidFill>
                          <a:schemeClr val="tx1"/>
                        </a:solidFill>
                        <a:latin typeface="微軟正黑體" panose="020B0604030504040204" pitchFamily="34" charset="-120"/>
                        <a:ea typeface="微軟正黑體" panose="020B0604030504040204" pitchFamily="34" charset="-120"/>
                      </a:endParaRPr>
                    </a:p>
                    <a:p>
                      <a:pPr algn="ctr"/>
                      <a:r>
                        <a:rPr lang="zh-TW" altLang="en-US" sz="1800" dirty="0">
                          <a:solidFill>
                            <a:schemeClr val="tx1"/>
                          </a:solidFill>
                          <a:latin typeface="微軟正黑體" panose="020B0604030504040204" pitchFamily="34" charset="-120"/>
                          <a:ea typeface="微軟正黑體" panose="020B0604030504040204" pitchFamily="34" charset="-120"/>
                        </a:rPr>
                        <a:t>和地點</a:t>
                      </a:r>
                      <a:endParaRPr lang="zh-HK" altLang="en-US" sz="1800" dirty="0">
                        <a:solidFill>
                          <a:schemeClr val="tx1"/>
                        </a:solidFill>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日期：</a:t>
                      </a:r>
                      <a:r>
                        <a:rPr lang="en-US" altLang="zh-TW" sz="1800" kern="1200" dirty="0">
                          <a:solidFill>
                            <a:schemeClr val="dk1"/>
                          </a:solidFill>
                          <a:latin typeface="微軟正黑體" panose="020B0604030504040204" pitchFamily="34" charset="-120"/>
                          <a:ea typeface="微軟正黑體" panose="020B0604030504040204" pitchFamily="34" charset="-120"/>
                          <a:cs typeface="+mn-cs"/>
                        </a:rPr>
                        <a:t>12</a:t>
                      </a: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月</a:t>
                      </a:r>
                      <a:r>
                        <a:rPr lang="en-US" altLang="zh-TW" sz="1800" kern="1200" dirty="0">
                          <a:solidFill>
                            <a:schemeClr val="dk1"/>
                          </a:solidFill>
                          <a:latin typeface="微軟正黑體" panose="020B0604030504040204" pitchFamily="34" charset="-120"/>
                          <a:ea typeface="微軟正黑體" panose="020B0604030504040204" pitchFamily="34" charset="-120"/>
                          <a:cs typeface="+mn-cs"/>
                        </a:rPr>
                        <a:t>7 – 11</a:t>
                      </a: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日</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日期：</a:t>
                      </a:r>
                      <a:r>
                        <a:rPr lang="en-US" altLang="zh-TW" sz="1800" kern="1200" dirty="0">
                          <a:solidFill>
                            <a:schemeClr val="dk1"/>
                          </a:solidFill>
                          <a:latin typeface="微軟正黑體" panose="020B0604030504040204" pitchFamily="34" charset="-120"/>
                          <a:ea typeface="微軟正黑體" panose="020B0604030504040204" pitchFamily="34" charset="-120"/>
                          <a:cs typeface="+mn-cs"/>
                        </a:rPr>
                        <a:t>12</a:t>
                      </a: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月</a:t>
                      </a:r>
                      <a:r>
                        <a:rPr lang="en-US" altLang="zh-TW" sz="1800" kern="1200" dirty="0">
                          <a:solidFill>
                            <a:schemeClr val="dk1"/>
                          </a:solidFill>
                          <a:latin typeface="微軟正黑體" panose="020B0604030504040204" pitchFamily="34" charset="-120"/>
                          <a:ea typeface="微軟正黑體" panose="020B0604030504040204" pitchFamily="34" charset="-120"/>
                          <a:cs typeface="+mn-cs"/>
                        </a:rPr>
                        <a:t>15 – 18</a:t>
                      </a: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日</a:t>
                      </a:r>
                    </a:p>
                    <a:p>
                      <a:pPr marL="0" indent="0">
                        <a:buFont typeface="Arial" panose="020B0604020202020204" pitchFamily="34" charset="0"/>
                        <a:buNone/>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時間：小息、午餐時間及／或放學後</a:t>
                      </a:r>
                    </a:p>
                    <a:p>
                      <a:pPr marL="0" indent="0">
                        <a:buFont typeface="Arial" panose="020B0604020202020204" pitchFamily="34" charset="0"/>
                        <a:buNone/>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地點：有蓋操場</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72113145"/>
                  </a:ext>
                </a:extLst>
              </a:tr>
              <a:tr h="907800">
                <a:tc>
                  <a:txBody>
                    <a:bodyPr/>
                    <a:lstStyle/>
                    <a:p>
                      <a:pPr algn="ctr"/>
                      <a:r>
                        <a:rPr lang="zh-HK" altLang="en-US" sz="1800" dirty="0">
                          <a:solidFill>
                            <a:schemeClr val="tx1"/>
                          </a:solidFill>
                          <a:latin typeface="微軟正黑體" panose="020B0604030504040204" pitchFamily="34" charset="-120"/>
                          <a:ea typeface="微軟正黑體" panose="020B0604030504040204" pitchFamily="34" charset="-120"/>
                        </a:rPr>
                        <a:t>目的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提高同學對</a:t>
                      </a:r>
                      <a:r>
                        <a:rPr lang="en-US" altLang="zh-TW" sz="1800" kern="1200" dirty="0">
                          <a:solidFill>
                            <a:schemeClr val="dk1"/>
                          </a:solidFill>
                          <a:latin typeface="微軟正黑體" panose="020B0604030504040204" pitchFamily="34" charset="-120"/>
                          <a:ea typeface="微軟正黑體" panose="020B0604030504040204" pitchFamily="34" charset="-120"/>
                          <a:cs typeface="+mn-cs"/>
                        </a:rPr>
                        <a:t>STEAM</a:t>
                      </a: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和能源的興趣</a:t>
                      </a:r>
                    </a:p>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讓同學應用能源效益、可再生能源和資源再利用的知識</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讓參加者欣賞「發明家」（參加第一部分的同學）的創意作品</a:t>
                      </a:r>
                    </a:p>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加強參加者對可再生能源和資源再利用的認識</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59946115"/>
                  </a:ext>
                </a:extLst>
              </a:tr>
              <a:tr h="317281">
                <a:tc>
                  <a:txBody>
                    <a:bodyPr/>
                    <a:lstStyle/>
                    <a:p>
                      <a:pPr algn="ctr"/>
                      <a:r>
                        <a:rPr lang="zh-TW" altLang="en-US" sz="1800" dirty="0">
                          <a:solidFill>
                            <a:schemeClr val="tx1"/>
                          </a:solidFill>
                          <a:latin typeface="微軟正黑體" panose="020B0604030504040204" pitchFamily="34" charset="-120"/>
                          <a:ea typeface="微軟正黑體" panose="020B0604030504040204" pitchFamily="34" charset="-120"/>
                        </a:rPr>
                        <a:t>參加者</a:t>
                      </a:r>
                      <a:endParaRPr lang="zh-HK" altLang="en-US" sz="1800" dirty="0">
                        <a:solidFill>
                          <a:schemeClr val="tx1"/>
                        </a:solidFill>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zh-HK" altLang="en-US" sz="1800" kern="1200" dirty="0">
                          <a:solidFill>
                            <a:schemeClr val="dk1"/>
                          </a:solidFill>
                          <a:latin typeface="微軟正黑體" panose="020B0604030504040204" pitchFamily="34" charset="-120"/>
                          <a:ea typeface="微軟正黑體" panose="020B0604030504040204" pitchFamily="34" charset="-120"/>
                          <a:cs typeface="+mn-cs"/>
                        </a:rPr>
                        <a:t>全校學生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zh-HK" altLang="en-US" sz="1800" kern="1200" dirty="0">
                          <a:solidFill>
                            <a:schemeClr val="dk1"/>
                          </a:solidFill>
                          <a:latin typeface="微軟正黑體" panose="020B0604030504040204" pitchFamily="34" charset="-120"/>
                          <a:ea typeface="微軟正黑體" panose="020B0604030504040204" pitchFamily="34" charset="-120"/>
                          <a:cs typeface="+mn-cs"/>
                        </a:rPr>
                        <a:t>全校師生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94402932"/>
                  </a:ext>
                </a:extLst>
              </a:tr>
              <a:tr h="201799">
                <a:tc>
                  <a:txBody>
                    <a:bodyPr/>
                    <a:lstStyle/>
                    <a:p>
                      <a:pPr algn="ctr"/>
                      <a:r>
                        <a:rPr lang="zh-TW" altLang="en-US" sz="1800" dirty="0">
                          <a:solidFill>
                            <a:schemeClr val="tx1"/>
                          </a:solidFill>
                          <a:latin typeface="微軟正黑體" panose="020B0604030504040204" pitchFamily="34" charset="-120"/>
                          <a:ea typeface="微軟正黑體" panose="020B0604030504040204" pitchFamily="34" charset="-120"/>
                        </a:rPr>
                        <a:t>內容</a:t>
                      </a:r>
                      <a:endParaRPr lang="zh-HK" altLang="en-US" sz="1800" dirty="0">
                        <a:solidFill>
                          <a:schemeClr val="tx1"/>
                        </a:solidFill>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校內比賽</a:t>
                      </a:r>
                    </a:p>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公開招募同學參加</a:t>
                      </a:r>
                    </a:p>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設計並製作一個利用廢棄材料發電的環保設備</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展示「發明家」的作品及其描述</a:t>
                      </a:r>
                    </a:p>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向參加者介紹可再生能源</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15763344"/>
                  </a:ext>
                </a:extLst>
              </a:tr>
              <a:tr h="500161">
                <a:tc>
                  <a:txBody>
                    <a:bodyPr/>
                    <a:lstStyle/>
                    <a:p>
                      <a:pPr algn="ctr"/>
                      <a:r>
                        <a:rPr lang="zh-TW" altLang="en-US" sz="1800" dirty="0">
                          <a:solidFill>
                            <a:schemeClr val="tx1"/>
                          </a:solidFill>
                          <a:latin typeface="微軟正黑體" panose="020B0604030504040204" pitchFamily="34" charset="-120"/>
                          <a:ea typeface="微軟正黑體" panose="020B0604030504040204" pitchFamily="34" charset="-120"/>
                        </a:rPr>
                        <a:t>職責</a:t>
                      </a:r>
                      <a:endParaRPr lang="zh-HK" altLang="en-US" sz="1800" dirty="0">
                        <a:solidFill>
                          <a:schemeClr val="tx1"/>
                        </a:solidFill>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由負責教師組成評審小組</a:t>
                      </a:r>
                    </a:p>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由環保風紀團隊宣傳比賽並準備環保獎品</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由「發明家」演示其作品的使用方法並分享經驗</a:t>
                      </a:r>
                    </a:p>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由環保風紀團隊設計展板，並向參加者介紹不同種類的可再生能源</a:t>
                      </a:r>
                    </a:p>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由環保風紀團隊鼓勵參加者致力於節能</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62629656"/>
                  </a:ext>
                </a:extLst>
              </a:tr>
            </a:tbl>
          </a:graphicData>
        </a:graphic>
      </p:graphicFrame>
      <p:pic>
        <p:nvPicPr>
          <p:cNvPr id="4" name="圖片 3">
            <a:extLst>
              <a:ext uri="{FF2B5EF4-FFF2-40B4-BE49-F238E27FC236}">
                <a16:creationId xmlns:a16="http://schemas.microsoft.com/office/drawing/2014/main" id="{9C6CA22B-0285-8D62-3BE5-6D676DBD3D7D}"/>
              </a:ext>
            </a:extLst>
          </p:cNvPr>
          <p:cNvPicPr>
            <a:picLocks noChangeAspect="1"/>
          </p:cNvPicPr>
          <p:nvPr/>
        </p:nvPicPr>
        <p:blipFill>
          <a:blip r:embed="rId3"/>
          <a:stretch>
            <a:fillRect/>
          </a:stretch>
        </p:blipFill>
        <p:spPr>
          <a:xfrm>
            <a:off x="10491968" y="82898"/>
            <a:ext cx="1255885" cy="1450974"/>
          </a:xfrm>
          <a:prstGeom prst="rect">
            <a:avLst/>
          </a:prstGeom>
        </p:spPr>
      </p:pic>
    </p:spTree>
    <p:extLst>
      <p:ext uri="{BB962C8B-B14F-4D97-AF65-F5344CB8AC3E}">
        <p14:creationId xmlns:p14="http://schemas.microsoft.com/office/powerpoint/2010/main" val="30840961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格 12">
            <a:extLst>
              <a:ext uri="{FF2B5EF4-FFF2-40B4-BE49-F238E27FC236}">
                <a16:creationId xmlns:a16="http://schemas.microsoft.com/office/drawing/2014/main" id="{E2A60F8E-1450-30AC-7C10-90107A7B56F8}"/>
              </a:ext>
            </a:extLst>
          </p:cNvPr>
          <p:cNvGraphicFramePr>
            <a:graphicFrameLocks noGrp="1"/>
          </p:cNvGraphicFramePr>
          <p:nvPr>
            <p:extLst>
              <p:ext uri="{D42A27DB-BD31-4B8C-83A1-F6EECF244321}">
                <p14:modId xmlns:p14="http://schemas.microsoft.com/office/powerpoint/2010/main" val="1399168744"/>
              </p:ext>
            </p:extLst>
          </p:nvPr>
        </p:nvGraphicFramePr>
        <p:xfrm>
          <a:off x="507124" y="1472838"/>
          <a:ext cx="11190891" cy="4940575"/>
        </p:xfrm>
        <a:graphic>
          <a:graphicData uri="http://schemas.openxmlformats.org/drawingml/2006/table">
            <a:tbl>
              <a:tblPr firstCol="1" bandRow="1">
                <a:tableStyleId>{21E4AEA4-8DFA-4A89-87EB-49C32662AFE0}</a:tableStyleId>
              </a:tblPr>
              <a:tblGrid>
                <a:gridCol w="1342573">
                  <a:extLst>
                    <a:ext uri="{9D8B030D-6E8A-4147-A177-3AD203B41FA5}">
                      <a16:colId xmlns:a16="http://schemas.microsoft.com/office/drawing/2014/main" val="3059242255"/>
                    </a:ext>
                  </a:extLst>
                </a:gridCol>
                <a:gridCol w="5241100">
                  <a:extLst>
                    <a:ext uri="{9D8B030D-6E8A-4147-A177-3AD203B41FA5}">
                      <a16:colId xmlns:a16="http://schemas.microsoft.com/office/drawing/2014/main" val="2418890511"/>
                    </a:ext>
                  </a:extLst>
                </a:gridCol>
                <a:gridCol w="4607218">
                  <a:extLst>
                    <a:ext uri="{9D8B030D-6E8A-4147-A177-3AD203B41FA5}">
                      <a16:colId xmlns:a16="http://schemas.microsoft.com/office/drawing/2014/main" val="3392479969"/>
                    </a:ext>
                  </a:extLst>
                </a:gridCol>
              </a:tblGrid>
              <a:tr h="519968">
                <a:tc gridSpan="2">
                  <a:txBody>
                    <a:bodyPr/>
                    <a:lstStyle/>
                    <a:p>
                      <a:pPr marL="0" indent="0" algn="ctr">
                        <a:buFont typeface="Arial" panose="020B0604020202020204" pitchFamily="34" charset="0"/>
                        <a:buNone/>
                      </a:pPr>
                      <a:r>
                        <a:rPr lang="zh-TW" altLang="en-US" sz="1800" b="1" kern="1200" dirty="0">
                          <a:solidFill>
                            <a:schemeClr val="dk1"/>
                          </a:solidFill>
                          <a:latin typeface="微軟正黑體" panose="020B0604030504040204" pitchFamily="34" charset="-120"/>
                          <a:ea typeface="微軟正黑體" panose="020B0604030504040204" pitchFamily="34" charset="-120"/>
                          <a:cs typeface="+mn-cs"/>
                        </a:rPr>
                        <a:t>第一部分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DAD7C"/>
                    </a:solidFill>
                  </a:tcPr>
                </a:tc>
                <a:tc hMerge="1">
                  <a:txBody>
                    <a:bodyPr/>
                    <a:lstStyle/>
                    <a:p>
                      <a:pPr marL="0" indent="0" algn="ctr">
                        <a:buFont typeface="Arial" panose="020B0604020202020204" pitchFamily="34" charset="0"/>
                        <a:buNone/>
                      </a:pPr>
                      <a:endParaRPr lang="zh-TW" altLang="en-US" sz="1800" b="1" kern="1200" dirty="0">
                        <a:solidFill>
                          <a:schemeClr val="dk1"/>
                        </a:solidFill>
                        <a:latin typeface="Goudy Old Style (本文)"/>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DAD7C"/>
                    </a:solidFill>
                  </a:tcPr>
                </a:tc>
                <a:tc>
                  <a:txBody>
                    <a:bodyPr/>
                    <a:lstStyle/>
                    <a:p>
                      <a:pPr marL="0" indent="0" algn="ctr">
                        <a:buFont typeface="Arial" panose="020B0604020202020204" pitchFamily="34" charset="0"/>
                        <a:buNone/>
                      </a:pPr>
                      <a:r>
                        <a:rPr lang="zh-HK" altLang="en-US" sz="1800" b="1" kern="1200" dirty="0">
                          <a:solidFill>
                            <a:schemeClr val="dk1"/>
                          </a:solidFill>
                          <a:latin typeface="微軟正黑體" panose="020B0604030504040204" pitchFamily="34" charset="-120"/>
                          <a:ea typeface="微軟正黑體" panose="020B0604030504040204" pitchFamily="34" charset="-120"/>
                          <a:cs typeface="+mn-cs"/>
                        </a:rPr>
                        <a:t>第</a:t>
                      </a:r>
                      <a:r>
                        <a:rPr lang="zh-TW" altLang="en-US" sz="1800" b="1" kern="1200" dirty="0">
                          <a:solidFill>
                            <a:schemeClr val="dk1"/>
                          </a:solidFill>
                          <a:latin typeface="微軟正黑體" panose="020B0604030504040204" pitchFamily="34" charset="-120"/>
                          <a:ea typeface="微軟正黑體" panose="020B0604030504040204" pitchFamily="34" charset="-120"/>
                          <a:cs typeface="+mn-cs"/>
                        </a:rPr>
                        <a:t>二</a:t>
                      </a:r>
                      <a:r>
                        <a:rPr lang="zh-HK" altLang="en-US" sz="1800" b="1" kern="1200" dirty="0">
                          <a:solidFill>
                            <a:schemeClr val="dk1"/>
                          </a:solidFill>
                          <a:latin typeface="微軟正黑體" panose="020B0604030504040204" pitchFamily="34" charset="-120"/>
                          <a:ea typeface="微軟正黑體" panose="020B0604030504040204" pitchFamily="34" charset="-120"/>
                          <a:cs typeface="+mn-cs"/>
                        </a:rPr>
                        <a:t>部分</a:t>
                      </a:r>
                      <a:endParaRPr lang="en-HK" sz="1800" b="1" kern="1200" dirty="0">
                        <a:solidFill>
                          <a:schemeClr val="dk1"/>
                        </a:solidFill>
                        <a:latin typeface="微軟正黑體" panose="020B0604030504040204" pitchFamily="34" charset="-120"/>
                        <a:ea typeface="微軟正黑體" panose="020B0604030504040204" pitchFamily="34" charset="-120"/>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DAD7C"/>
                    </a:solidFill>
                  </a:tcPr>
                </a:tc>
                <a:extLst>
                  <a:ext uri="{0D108BD9-81ED-4DB2-BD59-A6C34878D82A}">
                    <a16:rowId xmlns:a16="http://schemas.microsoft.com/office/drawing/2014/main" val="4121939814"/>
                  </a:ext>
                </a:extLst>
              </a:tr>
              <a:tr h="519968">
                <a:tc>
                  <a:txBody>
                    <a:bodyPr/>
                    <a:lstStyle/>
                    <a:p>
                      <a:pPr algn="ctr"/>
                      <a:r>
                        <a:rPr lang="zh-HK" altLang="en-US" sz="1800" dirty="0">
                          <a:solidFill>
                            <a:schemeClr val="tx1"/>
                          </a:solidFill>
                          <a:latin typeface="微軟正黑體" panose="020B0604030504040204" pitchFamily="34" charset="-120"/>
                          <a:ea typeface="微軟正黑體" panose="020B0604030504040204" pitchFamily="34" charset="-120"/>
                        </a:rPr>
                        <a:t>活動名稱</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「慳水我至叻」展覽</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班際慳水問答比賽</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92457463"/>
                  </a:ext>
                </a:extLst>
              </a:tr>
              <a:tr h="626534">
                <a:tc>
                  <a:txBody>
                    <a:bodyPr/>
                    <a:lstStyle/>
                    <a:p>
                      <a:pPr algn="ctr"/>
                      <a:r>
                        <a:rPr lang="zh-TW" altLang="en-US" sz="1800" dirty="0">
                          <a:solidFill>
                            <a:schemeClr val="tx1"/>
                          </a:solidFill>
                          <a:latin typeface="微軟正黑體" panose="020B0604030504040204" pitchFamily="34" charset="-120"/>
                          <a:ea typeface="微軟正黑體" panose="020B0604030504040204" pitchFamily="34" charset="-120"/>
                        </a:rPr>
                        <a:t>日期、時間</a:t>
                      </a:r>
                      <a:endParaRPr lang="en-US" altLang="zh-TW" sz="1800" dirty="0">
                        <a:solidFill>
                          <a:schemeClr val="tx1"/>
                        </a:solidFill>
                        <a:latin typeface="微軟正黑體" panose="020B0604030504040204" pitchFamily="34" charset="-120"/>
                        <a:ea typeface="微軟正黑體" panose="020B0604030504040204" pitchFamily="34" charset="-120"/>
                      </a:endParaRPr>
                    </a:p>
                    <a:p>
                      <a:pPr algn="ctr"/>
                      <a:r>
                        <a:rPr lang="zh-TW" altLang="en-US" sz="1800" dirty="0">
                          <a:solidFill>
                            <a:schemeClr val="tx1"/>
                          </a:solidFill>
                          <a:latin typeface="微軟正黑體" panose="020B0604030504040204" pitchFamily="34" charset="-120"/>
                          <a:ea typeface="微軟正黑體" panose="020B0604030504040204" pitchFamily="34" charset="-120"/>
                        </a:rPr>
                        <a:t>和地點</a:t>
                      </a:r>
                      <a:endParaRPr lang="zh-HK" altLang="en-US" sz="1800" dirty="0">
                        <a:solidFill>
                          <a:schemeClr val="tx1"/>
                        </a:solidFill>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日期：</a:t>
                      </a:r>
                      <a:r>
                        <a:rPr lang="en-US" altLang="zh-TW" sz="1800" kern="1200" dirty="0">
                          <a:solidFill>
                            <a:schemeClr val="dk1"/>
                          </a:solidFill>
                          <a:latin typeface="微軟正黑體" panose="020B0604030504040204" pitchFamily="34" charset="-120"/>
                          <a:ea typeface="微軟正黑體" panose="020B0604030504040204" pitchFamily="34" charset="-120"/>
                          <a:cs typeface="+mn-cs"/>
                        </a:rPr>
                        <a:t>1</a:t>
                      </a: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月</a:t>
                      </a:r>
                      <a:r>
                        <a:rPr lang="en-US" altLang="zh-TW" sz="1800" kern="1200" dirty="0">
                          <a:solidFill>
                            <a:schemeClr val="dk1"/>
                          </a:solidFill>
                          <a:latin typeface="微軟正黑體" panose="020B0604030504040204" pitchFamily="34" charset="-120"/>
                          <a:ea typeface="微軟正黑體" panose="020B0604030504040204" pitchFamily="34" charset="-120"/>
                          <a:cs typeface="+mn-cs"/>
                        </a:rPr>
                        <a:t>18 – 22</a:t>
                      </a: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日</a:t>
                      </a:r>
                    </a:p>
                    <a:p>
                      <a:pPr marL="0" indent="0">
                        <a:buFont typeface="Arial" panose="020B0604020202020204" pitchFamily="34" charset="0"/>
                        <a:buNone/>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地點：學校圖書館</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日期：</a:t>
                      </a:r>
                      <a:r>
                        <a:rPr lang="en-US" altLang="zh-TW" sz="1800" kern="1200" dirty="0">
                          <a:solidFill>
                            <a:schemeClr val="dk1"/>
                          </a:solidFill>
                          <a:latin typeface="微軟正黑體" panose="020B0604030504040204" pitchFamily="34" charset="-120"/>
                          <a:ea typeface="微軟正黑體" panose="020B0604030504040204" pitchFamily="34" charset="-120"/>
                          <a:cs typeface="+mn-cs"/>
                        </a:rPr>
                        <a:t>1</a:t>
                      </a: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月</a:t>
                      </a:r>
                      <a:r>
                        <a:rPr lang="en-US" altLang="zh-TW" sz="1800" kern="1200" dirty="0">
                          <a:solidFill>
                            <a:schemeClr val="dk1"/>
                          </a:solidFill>
                          <a:latin typeface="微軟正黑體" panose="020B0604030504040204" pitchFamily="34" charset="-120"/>
                          <a:ea typeface="微軟正黑體" panose="020B0604030504040204" pitchFamily="34" charset="-120"/>
                          <a:cs typeface="+mn-cs"/>
                        </a:rPr>
                        <a:t>27 – 29</a:t>
                      </a: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日</a:t>
                      </a:r>
                    </a:p>
                    <a:p>
                      <a:pPr marL="0" indent="0">
                        <a:buFont typeface="Arial" panose="020B0604020202020204" pitchFamily="34" charset="0"/>
                        <a:buNone/>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地點：學校禮堂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72113145"/>
                  </a:ext>
                </a:extLst>
              </a:tr>
              <a:tr h="441684">
                <a:tc>
                  <a:txBody>
                    <a:bodyPr/>
                    <a:lstStyle/>
                    <a:p>
                      <a:pPr algn="ctr"/>
                      <a:r>
                        <a:rPr lang="zh-HK" altLang="en-US" sz="1800" dirty="0">
                          <a:solidFill>
                            <a:schemeClr val="tx1"/>
                          </a:solidFill>
                          <a:latin typeface="微軟正黑體" panose="020B0604030504040204" pitchFamily="34" charset="-120"/>
                          <a:ea typeface="微軟正黑體" panose="020B0604030504040204" pitchFamily="34" charset="-120"/>
                        </a:rPr>
                        <a:t>目的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indent="0">
                        <a:buFont typeface="Arial" panose="020B0604020202020204" pitchFamily="34" charset="0"/>
                        <a:buNone/>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加強節約用水的知識</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285750" indent="-285750">
                        <a:buFont typeface="Arial" panose="020B0604020202020204" pitchFamily="34" charset="0"/>
                        <a:buChar char="•"/>
                      </a:pPr>
                      <a:endParaRPr lang="zh-TW" altLang="en-US" sz="1800" kern="1200" dirty="0">
                        <a:solidFill>
                          <a:schemeClr val="dk1"/>
                        </a:solidFill>
                        <a:latin typeface="Goudy Old Style (本文)"/>
                        <a:ea typeface="+mn-ea"/>
                        <a:cs typeface="+mn-cs"/>
                      </a:endParaRPr>
                    </a:p>
                  </a:txBody>
                  <a:tcPr/>
                </a:tc>
                <a:extLst>
                  <a:ext uri="{0D108BD9-81ED-4DB2-BD59-A6C34878D82A}">
                    <a16:rowId xmlns:a16="http://schemas.microsoft.com/office/drawing/2014/main" val="2659946115"/>
                  </a:ext>
                </a:extLst>
              </a:tr>
              <a:tr h="441435">
                <a:tc>
                  <a:txBody>
                    <a:bodyPr/>
                    <a:lstStyle/>
                    <a:p>
                      <a:pPr algn="ctr"/>
                      <a:r>
                        <a:rPr lang="zh-TW" altLang="en-US" sz="1800" dirty="0">
                          <a:solidFill>
                            <a:schemeClr val="tx1"/>
                          </a:solidFill>
                          <a:latin typeface="微軟正黑體" panose="020B0604030504040204" pitchFamily="34" charset="-120"/>
                          <a:ea typeface="微軟正黑體" panose="020B0604030504040204" pitchFamily="34" charset="-120"/>
                        </a:rPr>
                        <a:t>參加者</a:t>
                      </a:r>
                      <a:endParaRPr lang="zh-HK" altLang="en-US" sz="1800" dirty="0">
                        <a:solidFill>
                          <a:schemeClr val="tx1"/>
                        </a:solidFill>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zh-HK" altLang="en-US" sz="1800" kern="1200" dirty="0">
                          <a:solidFill>
                            <a:schemeClr val="dk1"/>
                          </a:solidFill>
                          <a:latin typeface="微軟正黑體" panose="020B0604030504040204" pitchFamily="34" charset="-120"/>
                          <a:ea typeface="微軟正黑體" panose="020B0604030504040204" pitchFamily="34" charset="-120"/>
                          <a:cs typeface="+mn-cs"/>
                        </a:rPr>
                        <a:t>全校師生</a:t>
                      </a: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及教職員</a:t>
                      </a:r>
                      <a:endParaRPr lang="zh-HK" altLang="en-US" sz="1800" kern="1200" dirty="0">
                        <a:solidFill>
                          <a:schemeClr val="dk1"/>
                        </a:solidFill>
                        <a:latin typeface="微軟正黑體" panose="020B0604030504040204" pitchFamily="34" charset="-120"/>
                        <a:ea typeface="微軟正黑體" panose="020B0604030504040204" pitchFamily="34" charset="-120"/>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zh-HK" altLang="en-US" sz="1800" kern="1200" dirty="0">
                        <a:solidFill>
                          <a:schemeClr val="dk1"/>
                        </a:solidFill>
                        <a:latin typeface="Goudy Old Style (本文)"/>
                        <a:ea typeface="+mn-ea"/>
                        <a:cs typeface="+mn-cs"/>
                      </a:endParaRPr>
                    </a:p>
                  </a:txBody>
                  <a:tcPr/>
                </a:tc>
                <a:extLst>
                  <a:ext uri="{0D108BD9-81ED-4DB2-BD59-A6C34878D82A}">
                    <a16:rowId xmlns:a16="http://schemas.microsoft.com/office/drawing/2014/main" val="1694402932"/>
                  </a:ext>
                </a:extLst>
              </a:tr>
              <a:tr h="201799">
                <a:tc>
                  <a:txBody>
                    <a:bodyPr/>
                    <a:lstStyle/>
                    <a:p>
                      <a:pPr algn="ctr"/>
                      <a:r>
                        <a:rPr lang="zh-TW" altLang="en-US" sz="1800" dirty="0">
                          <a:solidFill>
                            <a:schemeClr val="tx1"/>
                          </a:solidFill>
                          <a:latin typeface="微軟正黑體" panose="020B0604030504040204" pitchFamily="34" charset="-120"/>
                          <a:ea typeface="微軟正黑體" panose="020B0604030504040204" pitchFamily="34" charset="-120"/>
                        </a:rPr>
                        <a:t>內容</a:t>
                      </a:r>
                      <a:endParaRPr lang="zh-HK" altLang="en-US" sz="1800" dirty="0">
                        <a:solidFill>
                          <a:schemeClr val="tx1"/>
                        </a:solidFill>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以圖文並茂的方式展示有關水資源及節約用水的資料</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以班際比賽模式進行，每班派出三人出賽</a:t>
                      </a:r>
                    </a:p>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比賽分為中一至中三組、中四至中六組</a:t>
                      </a:r>
                    </a:p>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每組勝出班別將會獲得環保獎品</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15763344"/>
                  </a:ext>
                </a:extLst>
              </a:tr>
              <a:tr h="500161">
                <a:tc>
                  <a:txBody>
                    <a:bodyPr/>
                    <a:lstStyle/>
                    <a:p>
                      <a:pPr algn="ctr"/>
                      <a:r>
                        <a:rPr lang="zh-TW" altLang="en-US" sz="1800" dirty="0">
                          <a:solidFill>
                            <a:schemeClr val="tx1"/>
                          </a:solidFill>
                          <a:latin typeface="微軟正黑體" panose="020B0604030504040204" pitchFamily="34" charset="-120"/>
                          <a:ea typeface="微軟正黑體" panose="020B0604030504040204" pitchFamily="34" charset="-120"/>
                        </a:rPr>
                        <a:t>職責</a:t>
                      </a:r>
                      <a:endParaRPr lang="zh-HK" altLang="en-US" sz="1800" dirty="0">
                        <a:solidFill>
                          <a:schemeClr val="tx1"/>
                        </a:solidFill>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由環保風紀團隊設計展板，並展示節約用水的資料</a:t>
                      </a:r>
                    </a:p>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由環保風紀團隊及負責老師共同製作工作紙，以助同學鞏固知識</a:t>
                      </a:r>
                    </a:p>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由負責老師聯絡學校圖書館管理人員</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由環保風紀團隊宣傳活動</a:t>
                      </a:r>
                    </a:p>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由環保風紀團隊擬定問答題目及準備環保獎品</a:t>
                      </a:r>
                    </a:p>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由負責老師審核測驗問題和答案</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62629656"/>
                  </a:ext>
                </a:extLst>
              </a:tr>
            </a:tbl>
          </a:graphicData>
        </a:graphic>
      </p:graphicFrame>
      <p:grpSp>
        <p:nvGrpSpPr>
          <p:cNvPr id="3" name="群組 2">
            <a:extLst>
              <a:ext uri="{FF2B5EF4-FFF2-40B4-BE49-F238E27FC236}">
                <a16:creationId xmlns:a16="http://schemas.microsoft.com/office/drawing/2014/main" id="{F904F392-90CD-D099-8481-BF345D1AFCE8}"/>
              </a:ext>
            </a:extLst>
          </p:cNvPr>
          <p:cNvGrpSpPr/>
          <p:nvPr/>
        </p:nvGrpSpPr>
        <p:grpSpPr>
          <a:xfrm>
            <a:off x="268014" y="214666"/>
            <a:ext cx="6973459" cy="1058978"/>
            <a:chOff x="268014" y="198900"/>
            <a:chExt cx="6973459" cy="1058978"/>
          </a:xfrm>
        </p:grpSpPr>
        <p:sp>
          <p:nvSpPr>
            <p:cNvPr id="2" name="矩形: 圓角 1">
              <a:extLst>
                <a:ext uri="{FF2B5EF4-FFF2-40B4-BE49-F238E27FC236}">
                  <a16:creationId xmlns:a16="http://schemas.microsoft.com/office/drawing/2014/main" id="{1D7FBB6F-09A2-77BF-0A1D-5EAA02E04283}"/>
                </a:ext>
              </a:extLst>
            </p:cNvPr>
            <p:cNvSpPr/>
            <p:nvPr/>
          </p:nvSpPr>
          <p:spPr>
            <a:xfrm>
              <a:off x="268014" y="198900"/>
              <a:ext cx="6941927" cy="1047538"/>
            </a:xfrm>
            <a:prstGeom prst="roundRect">
              <a:avLst>
                <a:gd name="adj" fmla="val 50000"/>
              </a:avLst>
            </a:prstGeom>
            <a:solidFill>
              <a:srgbClr val="124F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dirty="0"/>
            </a:p>
          </p:txBody>
        </p:sp>
        <p:sp>
          <p:nvSpPr>
            <p:cNvPr id="8" name="文字方塊 7">
              <a:extLst>
                <a:ext uri="{FF2B5EF4-FFF2-40B4-BE49-F238E27FC236}">
                  <a16:creationId xmlns:a16="http://schemas.microsoft.com/office/drawing/2014/main" id="{8A2C1EA0-61B5-4EE9-FB33-2B4DFE318BE8}"/>
                </a:ext>
              </a:extLst>
            </p:cNvPr>
            <p:cNvSpPr txBox="1"/>
            <p:nvPr/>
          </p:nvSpPr>
          <p:spPr>
            <a:xfrm>
              <a:off x="784497" y="337531"/>
              <a:ext cx="5250668" cy="769441"/>
            </a:xfrm>
            <a:prstGeom prst="rect">
              <a:avLst/>
            </a:prstGeom>
            <a:noFill/>
          </p:spPr>
          <p:txBody>
            <a:bodyPr wrap="none" rtlCol="0">
              <a:spAutoFit/>
            </a:bodyPr>
            <a:lstStyle/>
            <a:p>
              <a:pPr algn="ctr"/>
              <a:r>
                <a:rPr lang="zh-HK" altLang="en-US" sz="4400" b="1" spc="1013" baseline="0" dirty="0">
                  <a:ln/>
                  <a:solidFill>
                    <a:srgbClr val="FFFFFF"/>
                  </a:solidFill>
                  <a:latin typeface="微軟正黑體"/>
                  <a:ea typeface="微軟正黑體"/>
                  <a:sym typeface="微軟正黑體"/>
                  <a:rtl val="0"/>
                </a:rPr>
                <a:t>例子</a:t>
              </a:r>
              <a:r>
                <a:rPr lang="en-US" altLang="zh-TW" sz="4400" b="1" spc="1013" dirty="0">
                  <a:ln/>
                  <a:solidFill>
                    <a:srgbClr val="FFFFFF"/>
                  </a:solidFill>
                  <a:latin typeface="微軟正黑體"/>
                  <a:ea typeface="微軟正黑體"/>
                  <a:sym typeface="微軟正黑體"/>
                  <a:rtl val="0"/>
                </a:rPr>
                <a:t>3</a:t>
              </a:r>
              <a:r>
                <a:rPr lang="en-US" altLang="zh-HK" sz="4400" b="1" spc="1013" baseline="0" dirty="0">
                  <a:ln/>
                  <a:solidFill>
                    <a:srgbClr val="FFFFFF"/>
                  </a:solidFill>
                  <a:latin typeface="微軟正黑體"/>
                  <a:ea typeface="微軟正黑體"/>
                  <a:sym typeface="微軟正黑體"/>
                  <a:rtl val="0"/>
                </a:rPr>
                <a:t>–</a:t>
              </a:r>
              <a:r>
                <a:rPr lang="zh-HK" altLang="en-US" sz="4400" b="1" spc="1013" baseline="0" dirty="0">
                  <a:ln/>
                  <a:solidFill>
                    <a:srgbClr val="FFFFFF"/>
                  </a:solidFill>
                  <a:latin typeface="微軟正黑體"/>
                  <a:ea typeface="微軟正黑體"/>
                  <a:sym typeface="微軟正黑體"/>
                  <a:rtl val="0"/>
                </a:rPr>
                <a:t>節約</a:t>
              </a:r>
              <a:r>
                <a:rPr lang="zh-TW" altLang="en-US" sz="4400" b="1" spc="1013" baseline="0" dirty="0">
                  <a:ln/>
                  <a:solidFill>
                    <a:srgbClr val="FFFFFF"/>
                  </a:solidFill>
                  <a:latin typeface="微軟正黑體"/>
                  <a:ea typeface="微軟正黑體"/>
                  <a:sym typeface="微軟正黑體"/>
                  <a:rtl val="0"/>
                </a:rPr>
                <a:t>用水</a:t>
              </a:r>
              <a:endParaRPr lang="zh-HK" altLang="en-US" sz="4400" b="1" spc="1013" baseline="0" dirty="0">
                <a:ln/>
                <a:solidFill>
                  <a:srgbClr val="FFFFFF"/>
                </a:solidFill>
                <a:latin typeface="微軟正黑體"/>
                <a:ea typeface="微軟正黑體"/>
                <a:sym typeface="微軟正黑體"/>
                <a:rtl val="0"/>
              </a:endParaRPr>
            </a:p>
          </p:txBody>
        </p:sp>
        <p:pic>
          <p:nvPicPr>
            <p:cNvPr id="12" name="圖片 11">
              <a:extLst>
                <a:ext uri="{FF2B5EF4-FFF2-40B4-BE49-F238E27FC236}">
                  <a16:creationId xmlns:a16="http://schemas.microsoft.com/office/drawing/2014/main" id="{B76DE40D-6826-9E1F-C31A-1CEA3CC067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95411" y="211816"/>
              <a:ext cx="1046062" cy="1046062"/>
            </a:xfrm>
            <a:prstGeom prst="rect">
              <a:avLst/>
            </a:prstGeom>
          </p:spPr>
        </p:pic>
      </p:grpSp>
      <p:pic>
        <p:nvPicPr>
          <p:cNvPr id="17" name="圖片 16">
            <a:extLst>
              <a:ext uri="{FF2B5EF4-FFF2-40B4-BE49-F238E27FC236}">
                <a16:creationId xmlns:a16="http://schemas.microsoft.com/office/drawing/2014/main" id="{EF322D21-91BB-3CF0-5E40-7AC731B8E924}"/>
              </a:ext>
            </a:extLst>
          </p:cNvPr>
          <p:cNvPicPr>
            <a:picLocks noChangeAspect="1"/>
          </p:cNvPicPr>
          <p:nvPr/>
        </p:nvPicPr>
        <p:blipFill>
          <a:blip r:embed="rId3"/>
          <a:stretch>
            <a:fillRect/>
          </a:stretch>
        </p:blipFill>
        <p:spPr>
          <a:xfrm>
            <a:off x="10212965" y="191212"/>
            <a:ext cx="1091279" cy="1566808"/>
          </a:xfrm>
          <a:prstGeom prst="rect">
            <a:avLst/>
          </a:prstGeom>
        </p:spPr>
      </p:pic>
    </p:spTree>
    <p:extLst>
      <p:ext uri="{BB962C8B-B14F-4D97-AF65-F5344CB8AC3E}">
        <p14:creationId xmlns:p14="http://schemas.microsoft.com/office/powerpoint/2010/main" val="18208415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格 12">
            <a:extLst>
              <a:ext uri="{FF2B5EF4-FFF2-40B4-BE49-F238E27FC236}">
                <a16:creationId xmlns:a16="http://schemas.microsoft.com/office/drawing/2014/main" id="{E2A60F8E-1450-30AC-7C10-90107A7B56F8}"/>
              </a:ext>
            </a:extLst>
          </p:cNvPr>
          <p:cNvGraphicFramePr>
            <a:graphicFrameLocks noGrp="1"/>
          </p:cNvGraphicFramePr>
          <p:nvPr>
            <p:extLst>
              <p:ext uri="{D42A27DB-BD31-4B8C-83A1-F6EECF244321}">
                <p14:modId xmlns:p14="http://schemas.microsoft.com/office/powerpoint/2010/main" val="3644895220"/>
              </p:ext>
            </p:extLst>
          </p:nvPr>
        </p:nvGraphicFramePr>
        <p:xfrm>
          <a:off x="500554" y="1394501"/>
          <a:ext cx="11190892" cy="5259083"/>
        </p:xfrm>
        <a:graphic>
          <a:graphicData uri="http://schemas.openxmlformats.org/drawingml/2006/table">
            <a:tbl>
              <a:tblPr firstCol="1" bandRow="1">
                <a:tableStyleId>{21E4AEA4-8DFA-4A89-87EB-49C32662AFE0}</a:tableStyleId>
              </a:tblPr>
              <a:tblGrid>
                <a:gridCol w="1342573">
                  <a:extLst>
                    <a:ext uri="{9D8B030D-6E8A-4147-A177-3AD203B41FA5}">
                      <a16:colId xmlns:a16="http://schemas.microsoft.com/office/drawing/2014/main" val="3059242255"/>
                    </a:ext>
                  </a:extLst>
                </a:gridCol>
                <a:gridCol w="5733517">
                  <a:extLst>
                    <a:ext uri="{9D8B030D-6E8A-4147-A177-3AD203B41FA5}">
                      <a16:colId xmlns:a16="http://schemas.microsoft.com/office/drawing/2014/main" val="2418890511"/>
                    </a:ext>
                  </a:extLst>
                </a:gridCol>
                <a:gridCol w="4114802">
                  <a:extLst>
                    <a:ext uri="{9D8B030D-6E8A-4147-A177-3AD203B41FA5}">
                      <a16:colId xmlns:a16="http://schemas.microsoft.com/office/drawing/2014/main" val="1013771280"/>
                    </a:ext>
                  </a:extLst>
                </a:gridCol>
              </a:tblGrid>
              <a:tr h="519968">
                <a:tc gridSpan="2">
                  <a:txBody>
                    <a:bodyPr/>
                    <a:lstStyle/>
                    <a:p>
                      <a:pPr marL="0" indent="0" algn="ctr">
                        <a:buFont typeface="Arial" panose="020B0604020202020204" pitchFamily="34" charset="0"/>
                        <a:buNone/>
                      </a:pPr>
                      <a:r>
                        <a:rPr lang="zh-TW" altLang="en-US" sz="1800" b="1" kern="1200" dirty="0">
                          <a:solidFill>
                            <a:schemeClr val="dk1"/>
                          </a:solidFill>
                          <a:latin typeface="微軟正黑體" panose="020B0604030504040204" pitchFamily="34" charset="-120"/>
                          <a:ea typeface="微軟正黑體" panose="020B0604030504040204" pitchFamily="34" charset="-120"/>
                          <a:cs typeface="+mn-cs"/>
                        </a:rPr>
                        <a:t>第一部分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DAD7C"/>
                    </a:solidFill>
                  </a:tcPr>
                </a:tc>
                <a:tc hMerge="1">
                  <a:txBody>
                    <a:bodyPr/>
                    <a:lstStyle/>
                    <a:p>
                      <a:pPr marL="0" indent="0" algn="ctr">
                        <a:buFont typeface="Arial" panose="020B0604020202020204" pitchFamily="34" charset="0"/>
                        <a:buNone/>
                      </a:pPr>
                      <a:endParaRPr lang="zh-TW" altLang="en-US" sz="1800" b="1" kern="1200" dirty="0">
                        <a:solidFill>
                          <a:schemeClr val="dk1"/>
                        </a:solidFill>
                        <a:latin typeface="Goudy Old Style (本文)"/>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DAD7C"/>
                    </a:solidFill>
                  </a:tcPr>
                </a:tc>
                <a:tc>
                  <a:txBody>
                    <a:bodyPr/>
                    <a:lstStyle/>
                    <a:p>
                      <a:pPr marL="0" indent="0" algn="ctr">
                        <a:buFont typeface="Arial" panose="020B0604020202020204" pitchFamily="34" charset="0"/>
                        <a:buNone/>
                      </a:pPr>
                      <a:r>
                        <a:rPr lang="zh-HK" altLang="en-US" sz="1800" b="1" kern="1200">
                          <a:solidFill>
                            <a:schemeClr val="dk1"/>
                          </a:solidFill>
                          <a:latin typeface="微軟正黑體" panose="020B0604030504040204" pitchFamily="34" charset="-120"/>
                          <a:ea typeface="微軟正黑體" panose="020B0604030504040204" pitchFamily="34" charset="-120"/>
                          <a:cs typeface="+mn-cs"/>
                        </a:rPr>
                        <a:t>第</a:t>
                      </a:r>
                      <a:r>
                        <a:rPr lang="zh-TW" altLang="en-US" sz="1800" b="1" kern="1200">
                          <a:solidFill>
                            <a:schemeClr val="dk1"/>
                          </a:solidFill>
                          <a:latin typeface="微軟正黑體" panose="020B0604030504040204" pitchFamily="34" charset="-120"/>
                          <a:ea typeface="微軟正黑體" panose="020B0604030504040204" pitchFamily="34" charset="-120"/>
                          <a:cs typeface="+mn-cs"/>
                        </a:rPr>
                        <a:t>二</a:t>
                      </a:r>
                      <a:r>
                        <a:rPr lang="zh-HK" altLang="en-US" sz="1800" b="1" kern="1200">
                          <a:solidFill>
                            <a:schemeClr val="dk1"/>
                          </a:solidFill>
                          <a:latin typeface="微軟正黑體" panose="020B0604030504040204" pitchFamily="34" charset="-120"/>
                          <a:ea typeface="微軟正黑體" panose="020B0604030504040204" pitchFamily="34" charset="-120"/>
                          <a:cs typeface="+mn-cs"/>
                        </a:rPr>
                        <a:t>部分</a:t>
                      </a:r>
                      <a:endParaRPr lang="en-HK" sz="1800" b="1" kern="1200" dirty="0">
                        <a:solidFill>
                          <a:schemeClr val="dk1"/>
                        </a:solidFill>
                        <a:latin typeface="微軟正黑體" panose="020B0604030504040204" pitchFamily="34" charset="-120"/>
                        <a:ea typeface="微軟正黑體" panose="020B0604030504040204" pitchFamily="34" charset="-120"/>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DAD7C"/>
                    </a:solidFill>
                  </a:tcPr>
                </a:tc>
                <a:extLst>
                  <a:ext uri="{0D108BD9-81ED-4DB2-BD59-A6C34878D82A}">
                    <a16:rowId xmlns:a16="http://schemas.microsoft.com/office/drawing/2014/main" val="4121939814"/>
                  </a:ext>
                </a:extLst>
              </a:tr>
              <a:tr h="519968">
                <a:tc>
                  <a:txBody>
                    <a:bodyPr/>
                    <a:lstStyle/>
                    <a:p>
                      <a:pPr algn="ctr"/>
                      <a:r>
                        <a:rPr lang="zh-HK" altLang="en-US" sz="1800" dirty="0">
                          <a:solidFill>
                            <a:schemeClr val="tx1"/>
                          </a:solidFill>
                          <a:latin typeface="微軟正黑體" panose="020B0604030504040204" pitchFamily="34" charset="-120"/>
                          <a:ea typeface="微軟正黑體" panose="020B0604030504040204" pitchFamily="34" charset="-120"/>
                        </a:rPr>
                        <a:t>活動名稱</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buFont typeface="Arial" panose="020B0604020202020204" pitchFamily="34" charset="0"/>
                        <a:buNone/>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環保園及 </a:t>
                      </a:r>
                      <a:r>
                        <a:rPr lang="en-US" altLang="zh-TW" sz="1800" kern="1200" dirty="0">
                          <a:solidFill>
                            <a:schemeClr val="dk1"/>
                          </a:solidFill>
                          <a:latin typeface="微軟正黑體" panose="020B0604030504040204" pitchFamily="34" charset="-120"/>
                          <a:ea typeface="微軟正黑體" panose="020B0604030504040204" pitchFamily="34" charset="-120"/>
                          <a:cs typeface="+mn-cs"/>
                        </a:rPr>
                        <a:t>WEEE · PARK </a:t>
                      </a: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［廢電器電子產品處理及回收設施］參觀活動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buFont typeface="Arial" panose="020B0604020202020204" pitchFamily="34" charset="0"/>
                        <a:buNone/>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樂遊環保園及 </a:t>
                      </a:r>
                      <a:r>
                        <a:rPr lang="en-US" altLang="zh-TW" sz="1800" kern="1200" dirty="0">
                          <a:solidFill>
                            <a:schemeClr val="dk1"/>
                          </a:solidFill>
                          <a:latin typeface="微軟正黑體" panose="020B0604030504040204" pitchFamily="34" charset="-120"/>
                          <a:ea typeface="微軟正黑體" panose="020B0604030504040204" pitchFamily="34" charset="-120"/>
                          <a:cs typeface="+mn-cs"/>
                        </a:rPr>
                        <a:t>WEEE · PARK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92457463"/>
                  </a:ext>
                </a:extLst>
              </a:tr>
              <a:tr h="626534">
                <a:tc>
                  <a:txBody>
                    <a:bodyPr/>
                    <a:lstStyle/>
                    <a:p>
                      <a:pPr algn="ctr"/>
                      <a:r>
                        <a:rPr lang="zh-TW" altLang="en-US" sz="1800" dirty="0">
                          <a:solidFill>
                            <a:schemeClr val="tx1"/>
                          </a:solidFill>
                          <a:latin typeface="微軟正黑體" panose="020B0604030504040204" pitchFamily="34" charset="-120"/>
                          <a:ea typeface="微軟正黑體" panose="020B0604030504040204" pitchFamily="34" charset="-120"/>
                        </a:rPr>
                        <a:t>日期、時間</a:t>
                      </a:r>
                      <a:endParaRPr lang="en-US" altLang="zh-TW" sz="1800" dirty="0">
                        <a:solidFill>
                          <a:schemeClr val="tx1"/>
                        </a:solidFill>
                        <a:latin typeface="微軟正黑體" panose="020B0604030504040204" pitchFamily="34" charset="-120"/>
                        <a:ea typeface="微軟正黑體" panose="020B0604030504040204" pitchFamily="34" charset="-120"/>
                      </a:endParaRPr>
                    </a:p>
                    <a:p>
                      <a:pPr algn="ctr"/>
                      <a:r>
                        <a:rPr lang="zh-TW" altLang="en-US" sz="1800" dirty="0">
                          <a:solidFill>
                            <a:schemeClr val="tx1"/>
                          </a:solidFill>
                          <a:latin typeface="微軟正黑體" panose="020B0604030504040204" pitchFamily="34" charset="-120"/>
                          <a:ea typeface="微軟正黑體" panose="020B0604030504040204" pitchFamily="34" charset="-120"/>
                        </a:rPr>
                        <a:t>和地點</a:t>
                      </a:r>
                      <a:endParaRPr lang="zh-HK" altLang="en-US" sz="1800" dirty="0">
                        <a:solidFill>
                          <a:schemeClr val="tx1"/>
                        </a:solidFill>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buFont typeface="Arial" panose="020B0604020202020204" pitchFamily="34" charset="0"/>
                        <a:buNone/>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日期：</a:t>
                      </a:r>
                      <a:r>
                        <a:rPr lang="en-US" altLang="zh-TW" sz="1800" kern="1200" dirty="0">
                          <a:solidFill>
                            <a:schemeClr val="dk1"/>
                          </a:solidFill>
                          <a:latin typeface="微軟正黑體" panose="020B0604030504040204" pitchFamily="34" charset="-120"/>
                          <a:ea typeface="微軟正黑體" panose="020B0604030504040204" pitchFamily="34" charset="-120"/>
                          <a:cs typeface="+mn-cs"/>
                        </a:rPr>
                        <a:t>3</a:t>
                      </a: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月</a:t>
                      </a:r>
                      <a:r>
                        <a:rPr lang="en-US" altLang="zh-TW" sz="1800" kern="1200" dirty="0">
                          <a:solidFill>
                            <a:schemeClr val="dk1"/>
                          </a:solidFill>
                          <a:latin typeface="微軟正黑體" panose="020B0604030504040204" pitchFamily="34" charset="-120"/>
                          <a:ea typeface="微軟正黑體" panose="020B0604030504040204" pitchFamily="34" charset="-120"/>
                          <a:cs typeface="+mn-cs"/>
                        </a:rPr>
                        <a:t>5</a:t>
                      </a: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日</a:t>
                      </a:r>
                    </a:p>
                    <a:p>
                      <a:pPr marL="0" indent="0">
                        <a:buFont typeface="Arial" panose="020B0604020202020204" pitchFamily="34" charset="0"/>
                        <a:buNone/>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時間：下午</a:t>
                      </a:r>
                      <a:r>
                        <a:rPr lang="en-US" altLang="zh-TW" sz="1800" kern="1200" dirty="0">
                          <a:solidFill>
                            <a:schemeClr val="dk1"/>
                          </a:solidFill>
                          <a:latin typeface="微軟正黑體" panose="020B0604030504040204" pitchFamily="34" charset="-120"/>
                          <a:ea typeface="微軟正黑體" panose="020B0604030504040204" pitchFamily="34" charset="-120"/>
                          <a:cs typeface="+mn-cs"/>
                        </a:rPr>
                        <a:t>3:00 – 4:00</a:t>
                      </a:r>
                      <a:endParaRPr lang="zh-TW" altLang="en-US" sz="1800" kern="1200" dirty="0">
                        <a:solidFill>
                          <a:schemeClr val="dk1"/>
                        </a:solidFill>
                        <a:latin typeface="微軟正黑體" panose="020B0604030504040204" pitchFamily="34" charset="-120"/>
                        <a:ea typeface="微軟正黑體" panose="020B0604030504040204" pitchFamily="34" charset="-120"/>
                        <a:cs typeface="+mn-cs"/>
                      </a:endParaRPr>
                    </a:p>
                    <a:p>
                      <a:pPr marL="0" indent="0">
                        <a:buFont typeface="Arial" panose="020B0604020202020204" pitchFamily="34" charset="0"/>
                        <a:buNone/>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地點：環保園及 </a:t>
                      </a:r>
                      <a:r>
                        <a:rPr lang="en-US" altLang="zh-TW" sz="1800" kern="1200" dirty="0">
                          <a:solidFill>
                            <a:schemeClr val="dk1"/>
                          </a:solidFill>
                          <a:latin typeface="微軟正黑體" panose="020B0604030504040204" pitchFamily="34" charset="-120"/>
                          <a:ea typeface="微軟正黑體" panose="020B0604030504040204" pitchFamily="34" charset="-120"/>
                          <a:cs typeface="+mn-cs"/>
                        </a:rPr>
                        <a:t>WEEE · PARK</a:t>
                      </a: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（屯門）</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buFont typeface="Arial" panose="020B0604020202020204" pitchFamily="34" charset="0"/>
                        <a:buNone/>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日期：</a:t>
                      </a:r>
                      <a:r>
                        <a:rPr lang="en-US" altLang="zh-TW" sz="1800" kern="1200" dirty="0">
                          <a:solidFill>
                            <a:schemeClr val="dk1"/>
                          </a:solidFill>
                          <a:latin typeface="微軟正黑體" panose="020B0604030504040204" pitchFamily="34" charset="-120"/>
                          <a:ea typeface="微軟正黑體" panose="020B0604030504040204" pitchFamily="34" charset="-120"/>
                          <a:cs typeface="+mn-cs"/>
                        </a:rPr>
                        <a:t>3</a:t>
                      </a: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月</a:t>
                      </a:r>
                      <a:r>
                        <a:rPr lang="en-US" altLang="zh-TW" sz="1800" kern="1200" dirty="0">
                          <a:solidFill>
                            <a:schemeClr val="dk1"/>
                          </a:solidFill>
                          <a:latin typeface="微軟正黑體" panose="020B0604030504040204" pitchFamily="34" charset="-120"/>
                          <a:ea typeface="微軟正黑體" panose="020B0604030504040204" pitchFamily="34" charset="-120"/>
                          <a:cs typeface="+mn-cs"/>
                        </a:rPr>
                        <a:t>9</a:t>
                      </a: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日</a:t>
                      </a:r>
                    </a:p>
                    <a:p>
                      <a:pPr marL="0" indent="0">
                        <a:buFont typeface="Arial" panose="020B0604020202020204" pitchFamily="34" charset="0"/>
                        <a:buNone/>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時間：上午</a:t>
                      </a:r>
                      <a:r>
                        <a:rPr lang="en-US" altLang="zh-TW" sz="1800" kern="1200" dirty="0">
                          <a:solidFill>
                            <a:schemeClr val="dk1"/>
                          </a:solidFill>
                          <a:latin typeface="微軟正黑體" panose="020B0604030504040204" pitchFamily="34" charset="-120"/>
                          <a:ea typeface="微軟正黑體" panose="020B0604030504040204" pitchFamily="34" charset="-120"/>
                          <a:cs typeface="+mn-cs"/>
                        </a:rPr>
                        <a:t>8:30 – 9:00</a:t>
                      </a:r>
                      <a:endParaRPr lang="zh-TW" altLang="en-US" sz="1800" kern="1200" dirty="0">
                        <a:solidFill>
                          <a:schemeClr val="dk1"/>
                        </a:solidFill>
                        <a:latin typeface="微軟正黑體" panose="020B0604030504040204" pitchFamily="34" charset="-120"/>
                        <a:ea typeface="微軟正黑體" panose="020B0604030504040204" pitchFamily="34" charset="-120"/>
                        <a:cs typeface="+mn-cs"/>
                      </a:endParaRPr>
                    </a:p>
                    <a:p>
                      <a:pPr marL="0" indent="0">
                        <a:buFont typeface="Arial" panose="020B0604020202020204" pitchFamily="34" charset="0"/>
                        <a:buNone/>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地點：學校禮堂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72113145"/>
                  </a:ext>
                </a:extLst>
              </a:tr>
              <a:tr h="441684">
                <a:tc>
                  <a:txBody>
                    <a:bodyPr/>
                    <a:lstStyle/>
                    <a:p>
                      <a:pPr algn="ctr"/>
                      <a:r>
                        <a:rPr lang="zh-HK" altLang="en-US" sz="1800" dirty="0">
                          <a:solidFill>
                            <a:schemeClr val="tx1"/>
                          </a:solidFill>
                          <a:latin typeface="微軟正黑體" panose="020B0604030504040204" pitchFamily="34" charset="-120"/>
                          <a:ea typeface="微軟正黑體" panose="020B0604030504040204" pitchFamily="34" charset="-120"/>
                        </a:rPr>
                        <a:t>目的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加強參加者對廢物回收技術的知識</a:t>
                      </a:r>
                      <a:endParaRPr lang="en-US" altLang="zh-TW" sz="1800" kern="1200" dirty="0">
                        <a:solidFill>
                          <a:schemeClr val="dk1"/>
                        </a:solidFill>
                        <a:latin typeface="微軟正黑體" panose="020B0604030504040204" pitchFamily="34" charset="-120"/>
                        <a:ea typeface="微軟正黑體" panose="020B0604030504040204" pitchFamily="34" charset="-120"/>
                        <a:cs typeface="+mn-cs"/>
                      </a:endParaRPr>
                    </a:p>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了解香港廢物回收業的運作</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285750" indent="-285750">
                        <a:buFont typeface="Arial" panose="020B0604020202020204" pitchFamily="34" charset="0"/>
                        <a:buChar char="•"/>
                      </a:pPr>
                      <a:endParaRPr lang="zh-TW" altLang="en-US" sz="1800" kern="1200" dirty="0">
                        <a:solidFill>
                          <a:schemeClr val="dk1"/>
                        </a:solidFill>
                        <a:latin typeface="Goudy Old Style (本文)"/>
                        <a:ea typeface="+mn-ea"/>
                        <a:cs typeface="+mn-cs"/>
                      </a:endParaRPr>
                    </a:p>
                  </a:txBody>
                  <a:tcPr anchor="ctr"/>
                </a:tc>
                <a:extLst>
                  <a:ext uri="{0D108BD9-81ED-4DB2-BD59-A6C34878D82A}">
                    <a16:rowId xmlns:a16="http://schemas.microsoft.com/office/drawing/2014/main" val="2659946115"/>
                  </a:ext>
                </a:extLst>
              </a:tr>
              <a:tr h="441435">
                <a:tc>
                  <a:txBody>
                    <a:bodyPr/>
                    <a:lstStyle/>
                    <a:p>
                      <a:pPr algn="ctr"/>
                      <a:r>
                        <a:rPr lang="zh-TW" altLang="en-US" sz="1800" dirty="0">
                          <a:solidFill>
                            <a:schemeClr val="tx1"/>
                          </a:solidFill>
                          <a:latin typeface="微軟正黑體" panose="020B0604030504040204" pitchFamily="34" charset="-120"/>
                          <a:ea typeface="微軟正黑體" panose="020B0604030504040204" pitchFamily="34" charset="-120"/>
                        </a:rPr>
                        <a:t>參加者</a:t>
                      </a:r>
                      <a:endParaRPr lang="zh-HK" altLang="en-US" sz="1800" dirty="0">
                        <a:solidFill>
                          <a:schemeClr val="tx1"/>
                        </a:solidFill>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tLang="zh-HK" sz="1800" kern="1200" dirty="0">
                          <a:solidFill>
                            <a:schemeClr val="dk1"/>
                          </a:solidFill>
                          <a:latin typeface="微軟正黑體" panose="020B0604030504040204" pitchFamily="34" charset="-120"/>
                          <a:ea typeface="微軟正黑體" panose="020B0604030504040204" pitchFamily="34" charset="-120"/>
                          <a:cs typeface="+mn-cs"/>
                        </a:rPr>
                        <a:t>20</a:t>
                      </a: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名師生（包括環保風紀團隊成員和其他同學）</a:t>
                      </a:r>
                      <a:endParaRPr lang="zh-HK" altLang="en-US" sz="1800" kern="1200" dirty="0">
                        <a:solidFill>
                          <a:schemeClr val="dk1"/>
                        </a:solidFill>
                        <a:latin typeface="微軟正黑體" panose="020B0604030504040204" pitchFamily="34" charset="-120"/>
                        <a:ea typeface="微軟正黑體" panose="020B0604030504040204" pitchFamily="34" charset="-120"/>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zh-HK" altLang="en-US" sz="1800" kern="1200" dirty="0">
                          <a:solidFill>
                            <a:schemeClr val="dk1"/>
                          </a:solidFill>
                          <a:latin typeface="微軟正黑體" panose="020B0604030504040204" pitchFamily="34" charset="-120"/>
                          <a:ea typeface="微軟正黑體" panose="020B0604030504040204" pitchFamily="34" charset="-120"/>
                          <a:cs typeface="+mn-cs"/>
                        </a:rPr>
                        <a:t>全校師生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02932"/>
                  </a:ext>
                </a:extLst>
              </a:tr>
              <a:tr h="201799">
                <a:tc>
                  <a:txBody>
                    <a:bodyPr/>
                    <a:lstStyle/>
                    <a:p>
                      <a:pPr algn="ctr"/>
                      <a:r>
                        <a:rPr lang="zh-TW" altLang="en-US" sz="1800" dirty="0">
                          <a:solidFill>
                            <a:schemeClr val="tx1"/>
                          </a:solidFill>
                          <a:latin typeface="微軟正黑體" panose="020B0604030504040204" pitchFamily="34" charset="-120"/>
                          <a:ea typeface="微軟正黑體" panose="020B0604030504040204" pitchFamily="34" charset="-120"/>
                        </a:rPr>
                        <a:t>內容</a:t>
                      </a:r>
                      <a:endParaRPr lang="zh-HK" altLang="en-US" sz="1800" dirty="0">
                        <a:solidFill>
                          <a:schemeClr val="tx1"/>
                        </a:solidFill>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公開招募同學參加</a:t>
                      </a:r>
                      <a:endParaRPr lang="en-US" altLang="zh-TW" sz="1800" kern="1200" dirty="0">
                        <a:solidFill>
                          <a:schemeClr val="dk1"/>
                        </a:solidFill>
                        <a:latin typeface="微軟正黑體" panose="020B0604030504040204" pitchFamily="34" charset="-120"/>
                        <a:ea typeface="微軟正黑體" panose="020B0604030504040204" pitchFamily="34" charset="-120"/>
                        <a:cs typeface="+mn-cs"/>
                      </a:endParaRPr>
                    </a:p>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參觀環保署的環保園及 </a:t>
                      </a:r>
                      <a:r>
                        <a:rPr lang="en-US" altLang="zh-TW" sz="1800" kern="1200" dirty="0">
                          <a:solidFill>
                            <a:schemeClr val="dk1"/>
                          </a:solidFill>
                          <a:latin typeface="微軟正黑體" panose="020B0604030504040204" pitchFamily="34" charset="-120"/>
                          <a:ea typeface="微軟正黑體" panose="020B0604030504040204" pitchFamily="34" charset="-120"/>
                          <a:cs typeface="+mn-cs"/>
                        </a:rPr>
                        <a:t>WEEE · PARK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以簡報和短片的形式，分享參觀體驗</a:t>
                      </a:r>
                      <a:endParaRPr lang="en-US" altLang="zh-TW" sz="1800" kern="1200" dirty="0">
                        <a:solidFill>
                          <a:schemeClr val="dk1"/>
                        </a:solidFill>
                        <a:latin typeface="微軟正黑體" panose="020B0604030504040204" pitchFamily="34" charset="-120"/>
                        <a:ea typeface="微軟正黑體" panose="020B0604030504040204" pitchFamily="34" charset="-120"/>
                        <a:cs typeface="+mn-cs"/>
                      </a:endParaRPr>
                    </a:p>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介紹可轉廢為材設施及宣揚源頭減廢、乾淨回收的訊息</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15763344"/>
                  </a:ext>
                </a:extLst>
              </a:tr>
              <a:tr h="500161">
                <a:tc>
                  <a:txBody>
                    <a:bodyPr/>
                    <a:lstStyle/>
                    <a:p>
                      <a:pPr algn="ctr"/>
                      <a:r>
                        <a:rPr lang="zh-TW" altLang="en-US" sz="1800" dirty="0">
                          <a:solidFill>
                            <a:schemeClr val="tx1"/>
                          </a:solidFill>
                          <a:latin typeface="微軟正黑體" panose="020B0604030504040204" pitchFamily="34" charset="-120"/>
                          <a:ea typeface="微軟正黑體" panose="020B0604030504040204" pitchFamily="34" charset="-120"/>
                        </a:rPr>
                        <a:t>職責</a:t>
                      </a:r>
                      <a:endParaRPr lang="zh-HK" altLang="en-US" sz="1800" dirty="0">
                        <a:solidFill>
                          <a:schemeClr val="tx1"/>
                        </a:solidFill>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由負責老師聯絡園區安排參觀（環保園：</a:t>
                      </a:r>
                      <a:r>
                        <a:rPr lang="en-US" altLang="zh-TW" sz="1800" kern="1200" dirty="0">
                          <a:solidFill>
                            <a:schemeClr val="dk1"/>
                          </a:solidFill>
                          <a:latin typeface="微軟正黑體" panose="020B0604030504040204" pitchFamily="34" charset="-120"/>
                          <a:ea typeface="微軟正黑體" panose="020B0604030504040204" pitchFamily="34" charset="-120"/>
                          <a:cs typeface="+mn-cs"/>
                        </a:rPr>
                        <a:t>2496 7633</a:t>
                      </a: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a:t>
                      </a:r>
                      <a:r>
                        <a:rPr lang="en-US" altLang="zh-TW" sz="1800" kern="1200" dirty="0">
                          <a:solidFill>
                            <a:schemeClr val="dk1"/>
                          </a:solidFill>
                          <a:latin typeface="微軟正黑體" panose="020B0604030504040204" pitchFamily="34" charset="-120"/>
                          <a:ea typeface="微軟正黑體" panose="020B0604030504040204" pitchFamily="34" charset="-120"/>
                          <a:cs typeface="+mn-cs"/>
                        </a:rPr>
                        <a:t>WEEE · PARK</a:t>
                      </a: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a:t>
                      </a:r>
                      <a:r>
                        <a:rPr lang="en-US" altLang="zh-TW" sz="1800" kern="1200" dirty="0">
                          <a:solidFill>
                            <a:schemeClr val="dk1"/>
                          </a:solidFill>
                          <a:latin typeface="微軟正黑體" panose="020B0604030504040204" pitchFamily="34" charset="-120"/>
                          <a:ea typeface="微軟正黑體" panose="020B0604030504040204" pitchFamily="34" charset="-120"/>
                          <a:cs typeface="+mn-cs"/>
                        </a:rPr>
                        <a:t>2290 9500</a:t>
                      </a: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a:t>
                      </a:r>
                      <a:endParaRPr lang="en-US" altLang="zh-TW" sz="1800" kern="1200" dirty="0">
                        <a:solidFill>
                          <a:schemeClr val="dk1"/>
                        </a:solidFill>
                        <a:latin typeface="微軟正黑體" panose="020B0604030504040204" pitchFamily="34" charset="-120"/>
                        <a:ea typeface="微軟正黑體" panose="020B0604030504040204" pitchFamily="34" charset="-120"/>
                        <a:cs typeface="+mn-cs"/>
                      </a:endParaRPr>
                    </a:p>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由環保風紀團隊宣傳活動</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由參與了第一部分的環保風紀及／或同學分享</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629656"/>
                  </a:ext>
                </a:extLst>
              </a:tr>
            </a:tbl>
          </a:graphicData>
        </a:graphic>
      </p:graphicFrame>
      <p:grpSp>
        <p:nvGrpSpPr>
          <p:cNvPr id="5" name="群組 4">
            <a:extLst>
              <a:ext uri="{FF2B5EF4-FFF2-40B4-BE49-F238E27FC236}">
                <a16:creationId xmlns:a16="http://schemas.microsoft.com/office/drawing/2014/main" id="{248BFE48-C312-7AC8-4A46-4411CC8FEBC6}"/>
              </a:ext>
            </a:extLst>
          </p:cNvPr>
          <p:cNvGrpSpPr/>
          <p:nvPr/>
        </p:nvGrpSpPr>
        <p:grpSpPr>
          <a:xfrm>
            <a:off x="268014" y="151608"/>
            <a:ext cx="8619512" cy="1058227"/>
            <a:chOff x="268014" y="151608"/>
            <a:chExt cx="8619512" cy="1058227"/>
          </a:xfrm>
        </p:grpSpPr>
        <p:sp>
          <p:nvSpPr>
            <p:cNvPr id="2" name="矩形: 圓角 1">
              <a:extLst>
                <a:ext uri="{FF2B5EF4-FFF2-40B4-BE49-F238E27FC236}">
                  <a16:creationId xmlns:a16="http://schemas.microsoft.com/office/drawing/2014/main" id="{15B1103D-B637-2CD6-64EB-6D11799D5085}"/>
                </a:ext>
              </a:extLst>
            </p:cNvPr>
            <p:cNvSpPr/>
            <p:nvPr/>
          </p:nvSpPr>
          <p:spPr>
            <a:xfrm>
              <a:off x="268014" y="151608"/>
              <a:ext cx="8619511" cy="1047538"/>
            </a:xfrm>
            <a:prstGeom prst="roundRect">
              <a:avLst>
                <a:gd name="adj" fmla="val 50000"/>
              </a:avLst>
            </a:prstGeom>
            <a:solidFill>
              <a:srgbClr val="412B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dirty="0"/>
            </a:p>
          </p:txBody>
        </p:sp>
        <p:sp>
          <p:nvSpPr>
            <p:cNvPr id="4" name="文字方塊 3">
              <a:extLst>
                <a:ext uri="{FF2B5EF4-FFF2-40B4-BE49-F238E27FC236}">
                  <a16:creationId xmlns:a16="http://schemas.microsoft.com/office/drawing/2014/main" id="{F25F604F-B2A2-2F68-132B-9C41712458A6}"/>
                </a:ext>
              </a:extLst>
            </p:cNvPr>
            <p:cNvSpPr txBox="1"/>
            <p:nvPr/>
          </p:nvSpPr>
          <p:spPr>
            <a:xfrm>
              <a:off x="419219" y="301094"/>
              <a:ext cx="7604133" cy="769441"/>
            </a:xfrm>
            <a:prstGeom prst="rect">
              <a:avLst/>
            </a:prstGeom>
            <a:noFill/>
          </p:spPr>
          <p:txBody>
            <a:bodyPr wrap="none" rtlCol="0">
              <a:spAutoFit/>
            </a:bodyPr>
            <a:lstStyle/>
            <a:p>
              <a:pPr algn="ctr"/>
              <a:r>
                <a:rPr lang="zh-HK" altLang="en-US" sz="4400" b="1" spc="1013" baseline="0" dirty="0">
                  <a:ln/>
                  <a:solidFill>
                    <a:srgbClr val="FFFFFF"/>
                  </a:solidFill>
                  <a:latin typeface="微軟正黑體"/>
                  <a:ea typeface="微軟正黑體"/>
                  <a:sym typeface="微軟正黑體"/>
                  <a:rtl val="0"/>
                </a:rPr>
                <a:t>例子</a:t>
              </a:r>
              <a:r>
                <a:rPr lang="en-US" altLang="zh-TW" sz="4400" b="1" spc="1013" baseline="0" dirty="0">
                  <a:ln/>
                  <a:solidFill>
                    <a:srgbClr val="FFFFFF"/>
                  </a:solidFill>
                  <a:latin typeface="微軟正黑體"/>
                  <a:ea typeface="微軟正黑體"/>
                  <a:sym typeface="微軟正黑體"/>
                  <a:rtl val="0"/>
                </a:rPr>
                <a:t>4</a:t>
              </a:r>
              <a:r>
                <a:rPr lang="en-US" altLang="zh-HK" sz="4400" b="1" spc="1013" baseline="0" dirty="0">
                  <a:ln/>
                  <a:solidFill>
                    <a:srgbClr val="FFFFFF"/>
                  </a:solidFill>
                  <a:latin typeface="微軟正黑體"/>
                  <a:ea typeface="微軟正黑體"/>
                  <a:sym typeface="微軟正黑體"/>
                  <a:rtl val="0"/>
                </a:rPr>
                <a:t>–</a:t>
              </a:r>
              <a:r>
                <a:rPr lang="zh-TW" altLang="en-US" sz="4400" b="1" spc="1013" baseline="0" dirty="0">
                  <a:ln/>
                  <a:solidFill>
                    <a:srgbClr val="FFFFFF"/>
                  </a:solidFill>
                  <a:latin typeface="微軟正黑體"/>
                  <a:ea typeface="微軟正黑體"/>
                  <a:sym typeface="微軟正黑體"/>
                  <a:rtl val="0"/>
                </a:rPr>
                <a:t>避免和減少廢物</a:t>
              </a:r>
            </a:p>
          </p:txBody>
        </p:sp>
        <p:pic>
          <p:nvPicPr>
            <p:cNvPr id="6" name="圖片 5">
              <a:extLst>
                <a:ext uri="{FF2B5EF4-FFF2-40B4-BE49-F238E27FC236}">
                  <a16:creationId xmlns:a16="http://schemas.microsoft.com/office/drawing/2014/main" id="{F75C6F5D-A5B3-AC59-26E8-5DF98B25F0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41464" y="162298"/>
              <a:ext cx="1046062" cy="1047537"/>
            </a:xfrm>
            <a:prstGeom prst="rect">
              <a:avLst/>
            </a:prstGeom>
          </p:spPr>
        </p:pic>
      </p:grpSp>
      <p:pic>
        <p:nvPicPr>
          <p:cNvPr id="15" name="圖片 14">
            <a:extLst>
              <a:ext uri="{FF2B5EF4-FFF2-40B4-BE49-F238E27FC236}">
                <a16:creationId xmlns:a16="http://schemas.microsoft.com/office/drawing/2014/main" id="{D6C3B365-5DB8-6551-B460-97116A8DB35D}"/>
              </a:ext>
            </a:extLst>
          </p:cNvPr>
          <p:cNvPicPr>
            <a:picLocks noChangeAspect="1"/>
          </p:cNvPicPr>
          <p:nvPr/>
        </p:nvPicPr>
        <p:blipFill>
          <a:blip r:embed="rId3"/>
          <a:stretch>
            <a:fillRect/>
          </a:stretch>
        </p:blipFill>
        <p:spPr>
          <a:xfrm>
            <a:off x="10457559" y="204416"/>
            <a:ext cx="1042506" cy="1292464"/>
          </a:xfrm>
          <a:prstGeom prst="rect">
            <a:avLst/>
          </a:prstGeom>
        </p:spPr>
      </p:pic>
    </p:spTree>
    <p:extLst>
      <p:ext uri="{BB962C8B-B14F-4D97-AF65-F5344CB8AC3E}">
        <p14:creationId xmlns:p14="http://schemas.microsoft.com/office/powerpoint/2010/main" val="32701504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圓角 4">
            <a:extLst>
              <a:ext uri="{FF2B5EF4-FFF2-40B4-BE49-F238E27FC236}">
                <a16:creationId xmlns:a16="http://schemas.microsoft.com/office/drawing/2014/main" id="{9DFE1D80-69D5-500E-C32C-8720ECACBB11}"/>
              </a:ext>
            </a:extLst>
          </p:cNvPr>
          <p:cNvSpPr/>
          <p:nvPr/>
        </p:nvSpPr>
        <p:spPr>
          <a:xfrm>
            <a:off x="213554" y="151608"/>
            <a:ext cx="10267842" cy="1047538"/>
          </a:xfrm>
          <a:prstGeom prst="roundRect">
            <a:avLst>
              <a:gd name="adj" fmla="val 50000"/>
            </a:avLst>
          </a:prstGeom>
          <a:solidFill>
            <a:srgbClr val="412B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dirty="0"/>
          </a:p>
        </p:txBody>
      </p:sp>
      <p:sp>
        <p:nvSpPr>
          <p:cNvPr id="4" name="文字方塊 3">
            <a:extLst>
              <a:ext uri="{FF2B5EF4-FFF2-40B4-BE49-F238E27FC236}">
                <a16:creationId xmlns:a16="http://schemas.microsoft.com/office/drawing/2014/main" id="{F25F604F-B2A2-2F68-132B-9C41712458A6}"/>
              </a:ext>
            </a:extLst>
          </p:cNvPr>
          <p:cNvSpPr txBox="1"/>
          <p:nvPr/>
        </p:nvSpPr>
        <p:spPr>
          <a:xfrm>
            <a:off x="213553" y="301094"/>
            <a:ext cx="9686626" cy="769441"/>
          </a:xfrm>
          <a:prstGeom prst="rect">
            <a:avLst/>
          </a:prstGeom>
          <a:noFill/>
        </p:spPr>
        <p:txBody>
          <a:bodyPr wrap="none" rtlCol="0">
            <a:spAutoFit/>
          </a:bodyPr>
          <a:lstStyle/>
          <a:p>
            <a:pPr algn="ctr"/>
            <a:r>
              <a:rPr lang="zh-HK" altLang="en-US" sz="4400" b="1" spc="1013" baseline="0" dirty="0">
                <a:ln/>
                <a:solidFill>
                  <a:srgbClr val="FFFFFF"/>
                </a:solidFill>
                <a:latin typeface="微軟正黑體"/>
                <a:ea typeface="微軟正黑體"/>
                <a:sym typeface="微軟正黑體"/>
                <a:rtl val="0"/>
              </a:rPr>
              <a:t>例子</a:t>
            </a:r>
            <a:r>
              <a:rPr lang="en-US" altLang="zh-TW" sz="4400" b="1" spc="1013" baseline="0" dirty="0">
                <a:ln/>
                <a:solidFill>
                  <a:srgbClr val="FFFFFF"/>
                </a:solidFill>
                <a:latin typeface="微軟正黑體"/>
                <a:ea typeface="微軟正黑體"/>
                <a:sym typeface="微軟正黑體"/>
                <a:rtl val="0"/>
              </a:rPr>
              <a:t>4</a:t>
            </a:r>
            <a:r>
              <a:rPr lang="en-US" altLang="zh-HK" sz="4400" b="1" spc="1013" baseline="0" dirty="0">
                <a:ln/>
                <a:solidFill>
                  <a:srgbClr val="FFFFFF"/>
                </a:solidFill>
                <a:latin typeface="微軟正黑體"/>
                <a:ea typeface="微軟正黑體"/>
                <a:sym typeface="微軟正黑體"/>
                <a:rtl val="0"/>
              </a:rPr>
              <a:t>–</a:t>
            </a:r>
            <a:r>
              <a:rPr lang="zh-TW" altLang="en-US" sz="4400" b="1" spc="1013" baseline="0" dirty="0">
                <a:ln/>
                <a:solidFill>
                  <a:srgbClr val="FFFFFF"/>
                </a:solidFill>
                <a:latin typeface="微軟正黑體"/>
                <a:ea typeface="微軟正黑體"/>
                <a:sym typeface="微軟正黑體"/>
                <a:rtl val="0"/>
              </a:rPr>
              <a:t>避免和減少廢物（續）</a:t>
            </a:r>
          </a:p>
        </p:txBody>
      </p:sp>
      <p:pic>
        <p:nvPicPr>
          <p:cNvPr id="6" name="圖片 5">
            <a:extLst>
              <a:ext uri="{FF2B5EF4-FFF2-40B4-BE49-F238E27FC236}">
                <a16:creationId xmlns:a16="http://schemas.microsoft.com/office/drawing/2014/main" id="{F75C6F5D-A5B3-AC59-26E8-5DF98B25F0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35333" y="161795"/>
            <a:ext cx="1046062" cy="1047537"/>
          </a:xfrm>
          <a:prstGeom prst="rect">
            <a:avLst/>
          </a:prstGeom>
        </p:spPr>
      </p:pic>
      <p:graphicFrame>
        <p:nvGraphicFramePr>
          <p:cNvPr id="2" name="表格 1">
            <a:extLst>
              <a:ext uri="{FF2B5EF4-FFF2-40B4-BE49-F238E27FC236}">
                <a16:creationId xmlns:a16="http://schemas.microsoft.com/office/drawing/2014/main" id="{F0A892DF-554E-FB51-F806-6653F869C7AB}"/>
              </a:ext>
            </a:extLst>
          </p:cNvPr>
          <p:cNvGraphicFramePr>
            <a:graphicFrameLocks noGrp="1"/>
          </p:cNvGraphicFramePr>
          <p:nvPr>
            <p:extLst>
              <p:ext uri="{D42A27DB-BD31-4B8C-83A1-F6EECF244321}">
                <p14:modId xmlns:p14="http://schemas.microsoft.com/office/powerpoint/2010/main" val="98313515"/>
              </p:ext>
            </p:extLst>
          </p:nvPr>
        </p:nvGraphicFramePr>
        <p:xfrm>
          <a:off x="419219" y="1285567"/>
          <a:ext cx="11310326" cy="5517395"/>
        </p:xfrm>
        <a:graphic>
          <a:graphicData uri="http://schemas.openxmlformats.org/drawingml/2006/table">
            <a:tbl>
              <a:tblPr firstCol="1" bandRow="1">
                <a:tableStyleId>{21E4AEA4-8DFA-4A89-87EB-49C32662AFE0}</a:tableStyleId>
              </a:tblPr>
              <a:tblGrid>
                <a:gridCol w="1594022">
                  <a:extLst>
                    <a:ext uri="{9D8B030D-6E8A-4147-A177-3AD203B41FA5}">
                      <a16:colId xmlns:a16="http://schemas.microsoft.com/office/drawing/2014/main" val="3059242255"/>
                    </a:ext>
                  </a:extLst>
                </a:gridCol>
                <a:gridCol w="9716304">
                  <a:extLst>
                    <a:ext uri="{9D8B030D-6E8A-4147-A177-3AD203B41FA5}">
                      <a16:colId xmlns:a16="http://schemas.microsoft.com/office/drawing/2014/main" val="2418890511"/>
                    </a:ext>
                  </a:extLst>
                </a:gridCol>
              </a:tblGrid>
              <a:tr h="495936">
                <a:tc gridSpan="2">
                  <a:txBody>
                    <a:bodyPr/>
                    <a:lstStyle/>
                    <a:p>
                      <a:pPr marL="0" indent="0" algn="ctr">
                        <a:buFont typeface="Arial" panose="020B0604020202020204" pitchFamily="34" charset="0"/>
                        <a:buNone/>
                      </a:pPr>
                      <a:r>
                        <a:rPr lang="zh-HK" altLang="en-US" sz="1700" b="1" kern="1200" dirty="0">
                          <a:solidFill>
                            <a:schemeClr val="dk1"/>
                          </a:solidFill>
                          <a:latin typeface="微軟正黑體" panose="020B0604030504040204" pitchFamily="34" charset="-120"/>
                          <a:ea typeface="微軟正黑體" panose="020B0604030504040204" pitchFamily="34" charset="-120"/>
                          <a:cs typeface="+mn-cs"/>
                        </a:rPr>
                        <a:t>第</a:t>
                      </a:r>
                      <a:r>
                        <a:rPr lang="zh-TW" altLang="en-US" sz="1700" b="1" kern="1200" dirty="0">
                          <a:solidFill>
                            <a:schemeClr val="dk1"/>
                          </a:solidFill>
                          <a:latin typeface="微軟正黑體" panose="020B0604030504040204" pitchFamily="34" charset="-120"/>
                          <a:ea typeface="微軟正黑體" panose="020B0604030504040204" pitchFamily="34" charset="-120"/>
                          <a:cs typeface="+mn-cs"/>
                        </a:rPr>
                        <a:t>三</a:t>
                      </a:r>
                      <a:r>
                        <a:rPr lang="zh-HK" altLang="en-US" sz="1700" b="1" kern="1200" dirty="0">
                          <a:solidFill>
                            <a:schemeClr val="dk1"/>
                          </a:solidFill>
                          <a:latin typeface="微軟正黑體" panose="020B0604030504040204" pitchFamily="34" charset="-120"/>
                          <a:ea typeface="微軟正黑體" panose="020B0604030504040204" pitchFamily="34" charset="-120"/>
                          <a:cs typeface="+mn-cs"/>
                        </a:rPr>
                        <a:t>部分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DAD7C"/>
                    </a:solidFill>
                  </a:tcPr>
                </a:tc>
                <a:tc hMerge="1">
                  <a:txBody>
                    <a:bodyPr/>
                    <a:lstStyle/>
                    <a:p>
                      <a:pPr marL="0" indent="0" algn="ctr">
                        <a:buFont typeface="Arial" panose="020B0604020202020204" pitchFamily="34" charset="0"/>
                        <a:buNone/>
                      </a:pPr>
                      <a:endParaRPr lang="zh-HK" altLang="en-US" sz="1800" b="1" kern="1200" dirty="0">
                        <a:solidFill>
                          <a:schemeClr val="dk1"/>
                        </a:solidFill>
                        <a:latin typeface="Goudy Old Style (本文)"/>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DAD7C"/>
                    </a:solidFill>
                  </a:tcPr>
                </a:tc>
                <a:extLst>
                  <a:ext uri="{0D108BD9-81ED-4DB2-BD59-A6C34878D82A}">
                    <a16:rowId xmlns:a16="http://schemas.microsoft.com/office/drawing/2014/main" val="1494690233"/>
                  </a:ext>
                </a:extLst>
              </a:tr>
              <a:tr h="519968">
                <a:tc>
                  <a:txBody>
                    <a:bodyPr/>
                    <a:lstStyle/>
                    <a:p>
                      <a:pPr algn="ctr"/>
                      <a:r>
                        <a:rPr lang="zh-HK" altLang="en-US" sz="1700" dirty="0">
                          <a:solidFill>
                            <a:schemeClr val="tx1"/>
                          </a:solidFill>
                          <a:latin typeface="微軟正黑體" panose="020B0604030504040204" pitchFamily="34" charset="-120"/>
                          <a:ea typeface="微軟正黑體" panose="020B0604030504040204" pitchFamily="34" charset="-120"/>
                        </a:rPr>
                        <a:t>活動名稱</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zh-TW" altLang="en-US" sz="1700" kern="1200" dirty="0">
                          <a:solidFill>
                            <a:schemeClr val="dk1"/>
                          </a:solidFill>
                          <a:latin typeface="微軟正黑體" panose="020B0604030504040204" pitchFamily="34" charset="-120"/>
                          <a:ea typeface="微軟正黑體" panose="020B0604030504040204" pitchFamily="34" charset="-120"/>
                          <a:cs typeface="+mn-cs"/>
                        </a:rPr>
                        <a:t>綠在學校 </a:t>
                      </a:r>
                      <a:r>
                        <a:rPr lang="en-US" altLang="zh-TW" sz="1700" kern="1200" dirty="0">
                          <a:solidFill>
                            <a:schemeClr val="dk1"/>
                          </a:solidFill>
                          <a:latin typeface="微軟正黑體" panose="020B0604030504040204" pitchFamily="34" charset="-120"/>
                          <a:ea typeface="微軟正黑體" panose="020B0604030504040204" pitchFamily="34" charset="-120"/>
                          <a:cs typeface="+mn-cs"/>
                        </a:rPr>
                        <a:t>– </a:t>
                      </a:r>
                      <a:r>
                        <a:rPr lang="zh-TW" altLang="en-US" sz="1700" kern="1200" dirty="0">
                          <a:solidFill>
                            <a:schemeClr val="dk1"/>
                          </a:solidFill>
                          <a:latin typeface="微軟正黑體" panose="020B0604030504040204" pitchFamily="34" charset="-120"/>
                          <a:ea typeface="微軟正黑體" panose="020B0604030504040204" pitchFamily="34" charset="-120"/>
                          <a:cs typeface="+mn-cs"/>
                        </a:rPr>
                        <a:t>乾淨回收大行動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92457463"/>
                  </a:ext>
                </a:extLst>
              </a:tr>
              <a:tr h="500161">
                <a:tc>
                  <a:txBody>
                    <a:bodyPr/>
                    <a:lstStyle/>
                    <a:p>
                      <a:pPr algn="ctr"/>
                      <a:r>
                        <a:rPr lang="zh-TW" altLang="en-US" sz="1700" dirty="0">
                          <a:solidFill>
                            <a:schemeClr val="tx1"/>
                          </a:solidFill>
                          <a:latin typeface="微軟正黑體" panose="020B0604030504040204" pitchFamily="34" charset="-120"/>
                          <a:ea typeface="微軟正黑體" panose="020B0604030504040204" pitchFamily="34" charset="-120"/>
                        </a:rPr>
                        <a:t>日期、時間</a:t>
                      </a:r>
                      <a:endParaRPr lang="en-US" altLang="zh-TW" sz="1700" dirty="0">
                        <a:solidFill>
                          <a:schemeClr val="tx1"/>
                        </a:solidFill>
                        <a:latin typeface="微軟正黑體" panose="020B0604030504040204" pitchFamily="34" charset="-120"/>
                        <a:ea typeface="微軟正黑體" panose="020B0604030504040204" pitchFamily="34" charset="-120"/>
                      </a:endParaRPr>
                    </a:p>
                    <a:p>
                      <a:pPr algn="ctr"/>
                      <a:r>
                        <a:rPr lang="zh-TW" altLang="en-US" sz="1700" dirty="0">
                          <a:solidFill>
                            <a:schemeClr val="tx1"/>
                          </a:solidFill>
                          <a:latin typeface="微軟正黑體" panose="020B0604030504040204" pitchFamily="34" charset="-120"/>
                          <a:ea typeface="微軟正黑體" panose="020B0604030504040204" pitchFamily="34" charset="-120"/>
                        </a:rPr>
                        <a:t>和地點</a:t>
                      </a:r>
                      <a:endParaRPr lang="zh-HK" altLang="en-US" sz="1700" dirty="0">
                        <a:solidFill>
                          <a:schemeClr val="tx1"/>
                        </a:solidFill>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zh-TW" altLang="en-US" sz="1700" kern="1200" dirty="0">
                          <a:solidFill>
                            <a:schemeClr val="dk1"/>
                          </a:solidFill>
                          <a:latin typeface="微軟正黑體" panose="020B0604030504040204" pitchFamily="34" charset="-120"/>
                          <a:ea typeface="微軟正黑體" panose="020B0604030504040204" pitchFamily="34" charset="-120"/>
                          <a:cs typeface="+mn-cs"/>
                        </a:rPr>
                        <a:t>日期：</a:t>
                      </a:r>
                      <a:r>
                        <a:rPr lang="en-US" altLang="zh-TW" sz="1700" kern="1200" dirty="0">
                          <a:solidFill>
                            <a:schemeClr val="dk1"/>
                          </a:solidFill>
                          <a:latin typeface="微軟正黑體" panose="020B0604030504040204" pitchFamily="34" charset="-120"/>
                          <a:ea typeface="微軟正黑體" panose="020B0604030504040204" pitchFamily="34" charset="-120"/>
                          <a:cs typeface="+mn-cs"/>
                        </a:rPr>
                        <a:t>3</a:t>
                      </a:r>
                      <a:r>
                        <a:rPr lang="zh-TW" altLang="en-US" sz="1700" kern="1200" dirty="0">
                          <a:solidFill>
                            <a:schemeClr val="dk1"/>
                          </a:solidFill>
                          <a:latin typeface="微軟正黑體" panose="020B0604030504040204" pitchFamily="34" charset="-120"/>
                          <a:ea typeface="微軟正黑體" panose="020B0604030504040204" pitchFamily="34" charset="-120"/>
                          <a:cs typeface="+mn-cs"/>
                        </a:rPr>
                        <a:t>月</a:t>
                      </a:r>
                      <a:r>
                        <a:rPr lang="en-US" altLang="zh-TW" sz="1700" kern="1200" dirty="0">
                          <a:solidFill>
                            <a:schemeClr val="dk1"/>
                          </a:solidFill>
                          <a:latin typeface="微軟正黑體" panose="020B0604030504040204" pitchFamily="34" charset="-120"/>
                          <a:ea typeface="微軟正黑體" panose="020B0604030504040204" pitchFamily="34" charset="-120"/>
                          <a:cs typeface="+mn-cs"/>
                        </a:rPr>
                        <a:t>9</a:t>
                      </a:r>
                      <a:r>
                        <a:rPr lang="zh-TW" altLang="en-US" sz="1700" kern="1200" dirty="0">
                          <a:solidFill>
                            <a:schemeClr val="dk1"/>
                          </a:solidFill>
                          <a:latin typeface="微軟正黑體" panose="020B0604030504040204" pitchFamily="34" charset="-120"/>
                          <a:ea typeface="微軟正黑體" panose="020B0604030504040204" pitchFamily="34" charset="-120"/>
                          <a:cs typeface="+mn-cs"/>
                        </a:rPr>
                        <a:t>日至</a:t>
                      </a:r>
                      <a:r>
                        <a:rPr lang="en-US" altLang="zh-TW" sz="1700" kern="1200" dirty="0">
                          <a:solidFill>
                            <a:schemeClr val="dk1"/>
                          </a:solidFill>
                          <a:latin typeface="微軟正黑體" panose="020B0604030504040204" pitchFamily="34" charset="-120"/>
                          <a:ea typeface="微軟正黑體" panose="020B0604030504040204" pitchFamily="34" charset="-120"/>
                          <a:cs typeface="+mn-cs"/>
                        </a:rPr>
                        <a:t>4</a:t>
                      </a:r>
                      <a:r>
                        <a:rPr lang="zh-TW" altLang="en-US" sz="1700" kern="1200" dirty="0">
                          <a:solidFill>
                            <a:schemeClr val="dk1"/>
                          </a:solidFill>
                          <a:latin typeface="微軟正黑體" panose="020B0604030504040204" pitchFamily="34" charset="-120"/>
                          <a:ea typeface="微軟正黑體" panose="020B0604030504040204" pitchFamily="34" charset="-120"/>
                          <a:cs typeface="+mn-cs"/>
                        </a:rPr>
                        <a:t>月</a:t>
                      </a:r>
                      <a:r>
                        <a:rPr lang="en-US" altLang="zh-TW" sz="1700" kern="1200" dirty="0">
                          <a:solidFill>
                            <a:schemeClr val="dk1"/>
                          </a:solidFill>
                          <a:latin typeface="微軟正黑體" panose="020B0604030504040204" pitchFamily="34" charset="-120"/>
                          <a:ea typeface="微軟正黑體" panose="020B0604030504040204" pitchFamily="34" charset="-120"/>
                          <a:cs typeface="+mn-cs"/>
                        </a:rPr>
                        <a:t>9</a:t>
                      </a:r>
                      <a:r>
                        <a:rPr lang="zh-TW" altLang="en-US" sz="1700" kern="1200" dirty="0">
                          <a:solidFill>
                            <a:schemeClr val="dk1"/>
                          </a:solidFill>
                          <a:latin typeface="微軟正黑體" panose="020B0604030504040204" pitchFamily="34" charset="-120"/>
                          <a:ea typeface="微軟正黑體" panose="020B0604030504040204" pitchFamily="34" charset="-120"/>
                          <a:cs typeface="+mn-cs"/>
                        </a:rPr>
                        <a:t>日（逢星期二及五）</a:t>
                      </a:r>
                    </a:p>
                    <a:p>
                      <a:pPr marL="0" indent="0">
                        <a:buFont typeface="Arial" panose="020B0604020202020204" pitchFamily="34" charset="0"/>
                        <a:buNone/>
                      </a:pPr>
                      <a:r>
                        <a:rPr lang="zh-TW" altLang="en-US" sz="1700" kern="1200" dirty="0">
                          <a:solidFill>
                            <a:schemeClr val="dk1"/>
                          </a:solidFill>
                          <a:latin typeface="微軟正黑體" panose="020B0604030504040204" pitchFamily="34" charset="-120"/>
                          <a:ea typeface="微軟正黑體" panose="020B0604030504040204" pitchFamily="34" charset="-120"/>
                          <a:cs typeface="+mn-cs"/>
                        </a:rPr>
                        <a:t>時間：上午</a:t>
                      </a:r>
                      <a:r>
                        <a:rPr lang="en-US" altLang="zh-TW" sz="1700" kern="1200" dirty="0">
                          <a:solidFill>
                            <a:schemeClr val="dk1"/>
                          </a:solidFill>
                          <a:latin typeface="微軟正黑體" panose="020B0604030504040204" pitchFamily="34" charset="-120"/>
                          <a:ea typeface="微軟正黑體" panose="020B0604030504040204" pitchFamily="34" charset="-120"/>
                          <a:cs typeface="+mn-cs"/>
                        </a:rPr>
                        <a:t>10:00 – 10:20</a:t>
                      </a:r>
                      <a:r>
                        <a:rPr lang="zh-TW" altLang="en-US" sz="1700" kern="1200" dirty="0">
                          <a:solidFill>
                            <a:schemeClr val="dk1"/>
                          </a:solidFill>
                          <a:latin typeface="微軟正黑體" panose="020B0604030504040204" pitchFamily="34" charset="-120"/>
                          <a:ea typeface="微軟正黑體" panose="020B0604030504040204" pitchFamily="34" charset="-120"/>
                          <a:cs typeface="+mn-cs"/>
                        </a:rPr>
                        <a:t>（小息時段）</a:t>
                      </a:r>
                    </a:p>
                    <a:p>
                      <a:pPr marL="0" indent="0">
                        <a:buFont typeface="Arial" panose="020B0604020202020204" pitchFamily="34" charset="0"/>
                        <a:buNone/>
                      </a:pPr>
                      <a:r>
                        <a:rPr lang="zh-TW" altLang="en-US" sz="1700" kern="1200" dirty="0">
                          <a:solidFill>
                            <a:schemeClr val="dk1"/>
                          </a:solidFill>
                          <a:latin typeface="微軟正黑體" panose="020B0604030504040204" pitchFamily="34" charset="-120"/>
                          <a:ea typeface="微軟正黑體" panose="020B0604030504040204" pitchFamily="34" charset="-120"/>
                          <a:cs typeface="+mn-cs"/>
                        </a:rPr>
                        <a:t>地點：有蓋操場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72113145"/>
                  </a:ext>
                </a:extLst>
              </a:tr>
              <a:tr h="417697">
                <a:tc>
                  <a:txBody>
                    <a:bodyPr/>
                    <a:lstStyle/>
                    <a:p>
                      <a:pPr algn="ctr"/>
                      <a:r>
                        <a:rPr lang="zh-HK" altLang="en-US" sz="1700" dirty="0">
                          <a:solidFill>
                            <a:schemeClr val="tx1"/>
                          </a:solidFill>
                          <a:latin typeface="微軟正黑體" panose="020B0604030504040204" pitchFamily="34" charset="-120"/>
                          <a:ea typeface="微軟正黑體" panose="020B0604030504040204" pitchFamily="34" charset="-120"/>
                        </a:rPr>
                        <a:t>目的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zh-TW" altLang="en-US" sz="1700" kern="1200" dirty="0">
                          <a:solidFill>
                            <a:schemeClr val="dk1"/>
                          </a:solidFill>
                          <a:latin typeface="微軟正黑體" panose="020B0604030504040204" pitchFamily="34" charset="-120"/>
                          <a:ea typeface="微軟正黑體" panose="020B0604030504040204" pitchFamily="34" charset="-120"/>
                          <a:cs typeface="+mn-cs"/>
                        </a:rPr>
                        <a:t>教導及鼓勵全校師生進行廢物分類及乾淨回收（包括塑膠樽、金屬罐、紙包飲品盒等）</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59946115"/>
                  </a:ext>
                </a:extLst>
              </a:tr>
              <a:tr h="441434">
                <a:tc>
                  <a:txBody>
                    <a:bodyPr/>
                    <a:lstStyle/>
                    <a:p>
                      <a:pPr algn="ctr"/>
                      <a:r>
                        <a:rPr lang="zh-TW" altLang="en-US" sz="1700" dirty="0">
                          <a:solidFill>
                            <a:schemeClr val="tx1"/>
                          </a:solidFill>
                          <a:latin typeface="微軟正黑體" panose="020B0604030504040204" pitchFamily="34" charset="-120"/>
                          <a:ea typeface="微軟正黑體" panose="020B0604030504040204" pitchFamily="34" charset="-120"/>
                        </a:rPr>
                        <a:t>參加者</a:t>
                      </a:r>
                      <a:endParaRPr lang="zh-HK" altLang="en-US" sz="1700" dirty="0">
                        <a:solidFill>
                          <a:schemeClr val="tx1"/>
                        </a:solidFill>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zh-HK" altLang="en-US" sz="1700" kern="1200" dirty="0">
                          <a:solidFill>
                            <a:schemeClr val="dk1"/>
                          </a:solidFill>
                          <a:latin typeface="微軟正黑體" panose="020B0604030504040204" pitchFamily="34" charset="-120"/>
                          <a:ea typeface="微軟正黑體" panose="020B0604030504040204" pitchFamily="34" charset="-120"/>
                          <a:cs typeface="+mn-cs"/>
                        </a:rPr>
                        <a:t>全校師生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94402932"/>
                  </a:ext>
                </a:extLst>
              </a:tr>
              <a:tr h="201799">
                <a:tc>
                  <a:txBody>
                    <a:bodyPr/>
                    <a:lstStyle/>
                    <a:p>
                      <a:pPr algn="ctr"/>
                      <a:r>
                        <a:rPr lang="zh-TW" altLang="en-US" sz="1700" dirty="0">
                          <a:solidFill>
                            <a:schemeClr val="tx1"/>
                          </a:solidFill>
                          <a:latin typeface="微軟正黑體" panose="020B0604030504040204" pitchFamily="34" charset="-120"/>
                          <a:ea typeface="微軟正黑體" panose="020B0604030504040204" pitchFamily="34" charset="-120"/>
                        </a:rPr>
                        <a:t>內容</a:t>
                      </a:r>
                      <a:endParaRPr lang="zh-HK" altLang="en-US" sz="1700" dirty="0">
                        <a:solidFill>
                          <a:schemeClr val="tx1"/>
                        </a:solidFill>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zh-TW" altLang="en-US" sz="1700" kern="1200" dirty="0">
                          <a:solidFill>
                            <a:schemeClr val="dk1"/>
                          </a:solidFill>
                          <a:latin typeface="微軟正黑體" panose="020B0604030504040204" pitchFamily="34" charset="-120"/>
                          <a:ea typeface="微軟正黑體" panose="020B0604030504040204" pitchFamily="34" charset="-120"/>
                          <a:cs typeface="+mn-cs"/>
                        </a:rPr>
                        <a:t>活動期間於校內設立特別回收點</a:t>
                      </a:r>
                    </a:p>
                    <a:p>
                      <a:pPr marL="285750" indent="-285750">
                        <a:buFont typeface="Arial" panose="020B0604020202020204" pitchFamily="34" charset="0"/>
                        <a:buChar char="•"/>
                      </a:pPr>
                      <a:r>
                        <a:rPr lang="zh-TW" altLang="en-US" sz="1700" kern="1200" dirty="0">
                          <a:solidFill>
                            <a:schemeClr val="dk1"/>
                          </a:solidFill>
                          <a:latin typeface="微軟正黑體" panose="020B0604030504040204" pitchFamily="34" charset="-120"/>
                          <a:ea typeface="微軟正黑體" panose="020B0604030504040204" pitchFamily="34" charset="-120"/>
                          <a:cs typeface="+mn-cs"/>
                        </a:rPr>
                        <a:t>師生把已清空及清洗乾淨的回收物交到收集處</a:t>
                      </a:r>
                    </a:p>
                    <a:p>
                      <a:pPr marL="285750" indent="-285750">
                        <a:buFont typeface="Arial" panose="020B0604020202020204" pitchFamily="34" charset="0"/>
                        <a:buChar char="•"/>
                      </a:pPr>
                      <a:r>
                        <a:rPr lang="zh-TW" altLang="en-US" sz="1700" kern="1200" dirty="0">
                          <a:solidFill>
                            <a:schemeClr val="dk1"/>
                          </a:solidFill>
                          <a:latin typeface="微軟正黑體" panose="020B0604030504040204" pitchFamily="34" charset="-120"/>
                          <a:ea typeface="微軟正黑體" panose="020B0604030504040204" pitchFamily="34" charset="-120"/>
                          <a:cs typeface="+mn-cs"/>
                        </a:rPr>
                        <a:t>每件回收物可獲積分，師生可累積積分以換領環保禮物作獎賞，如學校的有機農作物</a:t>
                      </a:r>
                    </a:p>
                    <a:p>
                      <a:pPr marL="285750" indent="-285750">
                        <a:buFont typeface="Arial" panose="020B0604020202020204" pitchFamily="34" charset="0"/>
                        <a:buChar char="•"/>
                      </a:pPr>
                      <a:r>
                        <a:rPr lang="zh-TW" altLang="en-US" sz="1700" kern="1200" dirty="0">
                          <a:solidFill>
                            <a:schemeClr val="dk1"/>
                          </a:solidFill>
                          <a:latin typeface="微軟正黑體" panose="020B0604030504040204" pitchFamily="34" charset="-120"/>
                          <a:ea typeface="微軟正黑體" panose="020B0604030504040204" pitchFamily="34" charset="-120"/>
                          <a:cs typeface="+mn-cs"/>
                        </a:rPr>
                        <a:t>每星期將所有收集到的回收物交到學校附近的「綠在區區」回收站或由學校廢物回收承辦商負責處理</a:t>
                      </a:r>
                    </a:p>
                    <a:p>
                      <a:pPr marL="285750" indent="-285750">
                        <a:buFont typeface="Arial" panose="020B0604020202020204" pitchFamily="34" charset="0"/>
                        <a:buChar char="•"/>
                      </a:pPr>
                      <a:r>
                        <a:rPr lang="zh-TW" altLang="en-US" sz="1700" kern="1200" dirty="0">
                          <a:solidFill>
                            <a:schemeClr val="dk1"/>
                          </a:solidFill>
                          <a:latin typeface="微軟正黑體" panose="020B0604030504040204" pitchFamily="34" charset="-120"/>
                          <a:ea typeface="微軟正黑體" panose="020B0604030504040204" pitchFamily="34" charset="-120"/>
                          <a:cs typeface="+mn-cs"/>
                        </a:rPr>
                        <a:t>擺放展板，並展示「綠在區區」社區回收服務及「綠綠賞」（電子）積分計劃的資料</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15763344"/>
                  </a:ext>
                </a:extLst>
              </a:tr>
              <a:tr h="0">
                <a:tc>
                  <a:txBody>
                    <a:bodyPr/>
                    <a:lstStyle/>
                    <a:p>
                      <a:pPr algn="ctr"/>
                      <a:r>
                        <a:rPr lang="zh-TW" altLang="en-US" sz="1700" dirty="0">
                          <a:solidFill>
                            <a:schemeClr val="tx1"/>
                          </a:solidFill>
                          <a:latin typeface="微軟正黑體" panose="020B0604030504040204" pitchFamily="34" charset="-120"/>
                          <a:ea typeface="微軟正黑體" panose="020B0604030504040204" pitchFamily="34" charset="-120"/>
                        </a:rPr>
                        <a:t>職責</a:t>
                      </a:r>
                      <a:endParaRPr lang="zh-HK" altLang="en-US" sz="1700" dirty="0">
                        <a:solidFill>
                          <a:schemeClr val="tx1"/>
                        </a:solidFill>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zh-TW" altLang="en-US" sz="1700" kern="1200" dirty="0">
                          <a:solidFill>
                            <a:schemeClr val="dk1"/>
                          </a:solidFill>
                          <a:latin typeface="微軟正黑體" panose="020B0604030504040204" pitchFamily="34" charset="-120"/>
                          <a:ea typeface="微軟正黑體" panose="020B0604030504040204" pitchFamily="34" charset="-120"/>
                          <a:cs typeface="+mn-cs"/>
                        </a:rPr>
                        <a:t>由環保風紀團隊設計廢物分類及乾淨回收指示海報和「綠在區區」資料的展板</a:t>
                      </a:r>
                    </a:p>
                    <a:p>
                      <a:pPr marL="285750" indent="-285750">
                        <a:buFont typeface="Arial" panose="020B0604020202020204" pitchFamily="34" charset="0"/>
                        <a:buChar char="•"/>
                      </a:pPr>
                      <a:r>
                        <a:rPr lang="zh-TW" altLang="en-US" sz="1700" kern="1200" dirty="0">
                          <a:solidFill>
                            <a:schemeClr val="dk1"/>
                          </a:solidFill>
                          <a:latin typeface="微軟正黑體" panose="020B0604030504040204" pitchFamily="34" charset="-120"/>
                          <a:ea typeface="微軟正黑體" panose="020B0604030504040204" pitchFamily="34" charset="-120"/>
                          <a:cs typeface="+mn-cs"/>
                        </a:rPr>
                        <a:t>由環保風紀隊長安排環保風紀於回收點當值及提供即場協助</a:t>
                      </a:r>
                    </a:p>
                    <a:p>
                      <a:pPr marL="285750" indent="-285750">
                        <a:buFont typeface="Arial" panose="020B0604020202020204" pitchFamily="34" charset="0"/>
                        <a:buChar char="•"/>
                      </a:pPr>
                      <a:r>
                        <a:rPr lang="zh-TW" altLang="en-US" sz="1700" kern="1200" dirty="0">
                          <a:solidFill>
                            <a:schemeClr val="dk1"/>
                          </a:solidFill>
                          <a:latin typeface="微軟正黑體" panose="020B0604030504040204" pitchFamily="34" charset="-120"/>
                          <a:ea typeface="微軟正黑體" panose="020B0604030504040204" pitchFamily="34" charset="-120"/>
                          <a:cs typeface="+mn-cs"/>
                        </a:rPr>
                        <a:t>由環保風紀記錄及統計各種回收物的數量及各年級的表現</a:t>
                      </a:r>
                    </a:p>
                    <a:p>
                      <a:pPr marL="285750" indent="-285750">
                        <a:buFont typeface="Arial" panose="020B0604020202020204" pitchFamily="34" charset="0"/>
                        <a:buChar char="•"/>
                      </a:pPr>
                      <a:r>
                        <a:rPr lang="zh-TW" altLang="en-US" sz="1700" kern="1200" dirty="0">
                          <a:solidFill>
                            <a:schemeClr val="dk1"/>
                          </a:solidFill>
                          <a:latin typeface="微軟正黑體" panose="020B0604030504040204" pitchFamily="34" charset="-120"/>
                          <a:ea typeface="微軟正黑體" panose="020B0604030504040204" pitchFamily="34" charset="-120"/>
                          <a:cs typeface="+mn-cs"/>
                        </a:rPr>
                        <a:t>由環保風紀團隊於早會及校園電台宣傳及分享活動成果</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62629656"/>
                  </a:ext>
                </a:extLst>
              </a:tr>
            </a:tbl>
          </a:graphicData>
        </a:graphic>
      </p:graphicFrame>
      <p:pic>
        <p:nvPicPr>
          <p:cNvPr id="15" name="圖片 14">
            <a:extLst>
              <a:ext uri="{FF2B5EF4-FFF2-40B4-BE49-F238E27FC236}">
                <a16:creationId xmlns:a16="http://schemas.microsoft.com/office/drawing/2014/main" id="{D6C3B365-5DB8-6551-B460-97116A8DB35D}"/>
              </a:ext>
            </a:extLst>
          </p:cNvPr>
          <p:cNvPicPr>
            <a:picLocks noChangeAspect="1"/>
          </p:cNvPicPr>
          <p:nvPr/>
        </p:nvPicPr>
        <p:blipFill>
          <a:blip r:embed="rId3"/>
          <a:stretch>
            <a:fillRect/>
          </a:stretch>
        </p:blipFill>
        <p:spPr>
          <a:xfrm>
            <a:off x="10687039" y="151608"/>
            <a:ext cx="1042506" cy="1292464"/>
          </a:xfrm>
          <a:prstGeom prst="rect">
            <a:avLst/>
          </a:prstGeom>
        </p:spPr>
      </p:pic>
    </p:spTree>
    <p:extLst>
      <p:ext uri="{BB962C8B-B14F-4D97-AF65-F5344CB8AC3E}">
        <p14:creationId xmlns:p14="http://schemas.microsoft.com/office/powerpoint/2010/main" val="30715273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格 12">
            <a:extLst>
              <a:ext uri="{FF2B5EF4-FFF2-40B4-BE49-F238E27FC236}">
                <a16:creationId xmlns:a16="http://schemas.microsoft.com/office/drawing/2014/main" id="{E2A60F8E-1450-30AC-7C10-90107A7B56F8}"/>
              </a:ext>
            </a:extLst>
          </p:cNvPr>
          <p:cNvGraphicFramePr>
            <a:graphicFrameLocks noGrp="1"/>
          </p:cNvGraphicFramePr>
          <p:nvPr>
            <p:extLst>
              <p:ext uri="{D42A27DB-BD31-4B8C-83A1-F6EECF244321}">
                <p14:modId xmlns:p14="http://schemas.microsoft.com/office/powerpoint/2010/main" val="4125010746"/>
              </p:ext>
            </p:extLst>
          </p:nvPr>
        </p:nvGraphicFramePr>
        <p:xfrm>
          <a:off x="500554" y="1378735"/>
          <a:ext cx="11190892" cy="5289544"/>
        </p:xfrm>
        <a:graphic>
          <a:graphicData uri="http://schemas.openxmlformats.org/drawingml/2006/table">
            <a:tbl>
              <a:tblPr firstCol="1" bandRow="1">
                <a:tableStyleId>{21E4AEA4-8DFA-4A89-87EB-49C32662AFE0}</a:tableStyleId>
              </a:tblPr>
              <a:tblGrid>
                <a:gridCol w="1342573">
                  <a:extLst>
                    <a:ext uri="{9D8B030D-6E8A-4147-A177-3AD203B41FA5}">
                      <a16:colId xmlns:a16="http://schemas.microsoft.com/office/drawing/2014/main" val="3059242255"/>
                    </a:ext>
                  </a:extLst>
                </a:gridCol>
                <a:gridCol w="5377480">
                  <a:extLst>
                    <a:ext uri="{9D8B030D-6E8A-4147-A177-3AD203B41FA5}">
                      <a16:colId xmlns:a16="http://schemas.microsoft.com/office/drawing/2014/main" val="2418890511"/>
                    </a:ext>
                  </a:extLst>
                </a:gridCol>
                <a:gridCol w="4470839">
                  <a:extLst>
                    <a:ext uri="{9D8B030D-6E8A-4147-A177-3AD203B41FA5}">
                      <a16:colId xmlns:a16="http://schemas.microsoft.com/office/drawing/2014/main" val="2208416467"/>
                    </a:ext>
                  </a:extLst>
                </a:gridCol>
              </a:tblGrid>
              <a:tr h="434299">
                <a:tc gridSpan="2">
                  <a:txBody>
                    <a:bodyPr/>
                    <a:lstStyle/>
                    <a:p>
                      <a:pPr marL="0" indent="0" algn="ctr">
                        <a:buFont typeface="Arial" panose="020B0604020202020204" pitchFamily="34" charset="0"/>
                        <a:buNone/>
                      </a:pPr>
                      <a:r>
                        <a:rPr lang="zh-TW" altLang="en-US" sz="1800" b="1" kern="1200" dirty="0">
                          <a:solidFill>
                            <a:schemeClr val="dk1"/>
                          </a:solidFill>
                          <a:latin typeface="微軟正黑體" panose="020B0604030504040204" pitchFamily="34" charset="-120"/>
                          <a:ea typeface="微軟正黑體" panose="020B0604030504040204" pitchFamily="34" charset="-120"/>
                          <a:cs typeface="+mn-cs"/>
                        </a:rPr>
                        <a:t>第一部分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DAD7C"/>
                    </a:solidFill>
                  </a:tcPr>
                </a:tc>
                <a:tc hMerge="1">
                  <a:txBody>
                    <a:bodyPr/>
                    <a:lstStyle/>
                    <a:p>
                      <a:pPr marL="0" indent="0" algn="ctr">
                        <a:buFont typeface="Arial" panose="020B0604020202020204" pitchFamily="34" charset="0"/>
                        <a:buNone/>
                      </a:pPr>
                      <a:endParaRPr lang="zh-TW" altLang="en-US" sz="1800" b="1" kern="1200" dirty="0">
                        <a:solidFill>
                          <a:schemeClr val="dk1"/>
                        </a:solidFill>
                        <a:latin typeface="Goudy Old Style (本文)"/>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DAD7C"/>
                    </a:solidFill>
                  </a:tcPr>
                </a:tc>
                <a:tc>
                  <a:txBody>
                    <a:bodyPr/>
                    <a:lstStyle/>
                    <a:p>
                      <a:pPr marL="0" indent="0" algn="ctr">
                        <a:buFont typeface="Arial" panose="020B0604020202020204" pitchFamily="34" charset="0"/>
                        <a:buNone/>
                      </a:pPr>
                      <a:r>
                        <a:rPr lang="zh-HK" altLang="en-US" sz="1800" b="1" kern="1200" dirty="0">
                          <a:solidFill>
                            <a:schemeClr val="dk1"/>
                          </a:solidFill>
                          <a:latin typeface="微軟正黑體" panose="020B0604030504040204" pitchFamily="34" charset="-120"/>
                          <a:ea typeface="微軟正黑體" panose="020B0604030504040204" pitchFamily="34" charset="-120"/>
                          <a:cs typeface="+mn-cs"/>
                        </a:rPr>
                        <a:t>第</a:t>
                      </a:r>
                      <a:r>
                        <a:rPr lang="zh-TW" altLang="en-US" sz="1800" b="1" kern="1200" dirty="0">
                          <a:solidFill>
                            <a:schemeClr val="dk1"/>
                          </a:solidFill>
                          <a:latin typeface="微軟正黑體" panose="020B0604030504040204" pitchFamily="34" charset="-120"/>
                          <a:ea typeface="微軟正黑體" panose="020B0604030504040204" pitchFamily="34" charset="-120"/>
                          <a:cs typeface="+mn-cs"/>
                        </a:rPr>
                        <a:t>二</a:t>
                      </a:r>
                      <a:r>
                        <a:rPr lang="zh-HK" altLang="en-US" sz="1800" b="1" kern="1200" dirty="0">
                          <a:solidFill>
                            <a:schemeClr val="dk1"/>
                          </a:solidFill>
                          <a:latin typeface="微軟正黑體" panose="020B0604030504040204" pitchFamily="34" charset="-120"/>
                          <a:ea typeface="微軟正黑體" panose="020B0604030504040204" pitchFamily="34" charset="-120"/>
                          <a:cs typeface="+mn-cs"/>
                        </a:rPr>
                        <a:t>部分</a:t>
                      </a:r>
                      <a:endParaRPr lang="zh-TW" altLang="en-US" sz="1800" b="1" kern="1200" dirty="0">
                        <a:solidFill>
                          <a:schemeClr val="dk1"/>
                        </a:solidFill>
                        <a:latin typeface="微軟正黑體" panose="020B0604030504040204" pitchFamily="34" charset="-120"/>
                        <a:ea typeface="微軟正黑體" panose="020B0604030504040204" pitchFamily="34" charset="-120"/>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DAD7C"/>
                    </a:solidFill>
                  </a:tcPr>
                </a:tc>
                <a:extLst>
                  <a:ext uri="{0D108BD9-81ED-4DB2-BD59-A6C34878D82A}">
                    <a16:rowId xmlns:a16="http://schemas.microsoft.com/office/drawing/2014/main" val="4121939814"/>
                  </a:ext>
                </a:extLst>
              </a:tr>
              <a:tr h="481890">
                <a:tc>
                  <a:txBody>
                    <a:bodyPr/>
                    <a:lstStyle/>
                    <a:p>
                      <a:pPr algn="ctr"/>
                      <a:r>
                        <a:rPr lang="zh-HK" altLang="en-US" sz="1800" dirty="0">
                          <a:solidFill>
                            <a:schemeClr val="tx1"/>
                          </a:solidFill>
                          <a:latin typeface="微軟正黑體" panose="020B0604030504040204" pitchFamily="34" charset="-120"/>
                          <a:ea typeface="微軟正黑體" panose="020B0604030504040204" pitchFamily="34" charset="-120"/>
                        </a:rPr>
                        <a:t>活動名稱</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buFont typeface="Arial" panose="020B0604020202020204" pitchFamily="34" charset="0"/>
                        <a:buNone/>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校園生態速查週</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buFont typeface="Arial" panose="020B0604020202020204" pitchFamily="34" charset="0"/>
                        <a:buNone/>
                      </a:pPr>
                      <a:r>
                        <a:rPr lang="zh-TW" altLang="en-US" sz="1800" kern="1200">
                          <a:solidFill>
                            <a:schemeClr val="dk1"/>
                          </a:solidFill>
                          <a:latin typeface="微軟正黑體" panose="020B0604030504040204" pitchFamily="34" charset="-120"/>
                          <a:ea typeface="微軟正黑體" panose="020B0604030504040204" pitchFamily="34" charset="-120"/>
                          <a:cs typeface="+mn-cs"/>
                        </a:rPr>
                        <a:t>校園的角落生物</a:t>
                      </a:r>
                      <a:endParaRPr lang="zh-TW" altLang="en-US" sz="1800" kern="1200" dirty="0">
                        <a:solidFill>
                          <a:schemeClr val="dk1"/>
                        </a:solidFill>
                        <a:latin typeface="微軟正黑體" panose="020B0604030504040204" pitchFamily="34" charset="-120"/>
                        <a:ea typeface="微軟正黑體" panose="020B0604030504040204" pitchFamily="34" charset="-120"/>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92457463"/>
                  </a:ext>
                </a:extLst>
              </a:tr>
              <a:tr h="626534">
                <a:tc>
                  <a:txBody>
                    <a:bodyPr/>
                    <a:lstStyle/>
                    <a:p>
                      <a:pPr algn="ctr"/>
                      <a:r>
                        <a:rPr lang="zh-TW" altLang="en-US" sz="1800" dirty="0">
                          <a:solidFill>
                            <a:schemeClr val="tx1"/>
                          </a:solidFill>
                          <a:latin typeface="微軟正黑體" panose="020B0604030504040204" pitchFamily="34" charset="-120"/>
                          <a:ea typeface="微軟正黑體" panose="020B0604030504040204" pitchFamily="34" charset="-120"/>
                        </a:rPr>
                        <a:t>日期、時間</a:t>
                      </a:r>
                      <a:endParaRPr lang="en-US" altLang="zh-TW" sz="1800" dirty="0">
                        <a:solidFill>
                          <a:schemeClr val="tx1"/>
                        </a:solidFill>
                        <a:latin typeface="微軟正黑體" panose="020B0604030504040204" pitchFamily="34" charset="-120"/>
                        <a:ea typeface="微軟正黑體" panose="020B0604030504040204" pitchFamily="34" charset="-120"/>
                      </a:endParaRPr>
                    </a:p>
                    <a:p>
                      <a:pPr algn="ctr"/>
                      <a:r>
                        <a:rPr lang="zh-TW" altLang="en-US" sz="1800" dirty="0">
                          <a:solidFill>
                            <a:schemeClr val="tx1"/>
                          </a:solidFill>
                          <a:latin typeface="微軟正黑體" panose="020B0604030504040204" pitchFamily="34" charset="-120"/>
                          <a:ea typeface="微軟正黑體" panose="020B0604030504040204" pitchFamily="34" charset="-120"/>
                        </a:rPr>
                        <a:t>和地點</a:t>
                      </a:r>
                      <a:endParaRPr lang="zh-HK" altLang="en-US" sz="1800" dirty="0">
                        <a:solidFill>
                          <a:schemeClr val="tx1"/>
                        </a:solidFill>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buFont typeface="Arial" panose="020B0604020202020204" pitchFamily="34" charset="0"/>
                        <a:buNone/>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日期：</a:t>
                      </a:r>
                      <a:r>
                        <a:rPr lang="en-US" altLang="zh-TW" sz="1800" kern="1200" dirty="0">
                          <a:solidFill>
                            <a:schemeClr val="dk1"/>
                          </a:solidFill>
                          <a:latin typeface="微軟正黑體" panose="020B0604030504040204" pitchFamily="34" charset="-120"/>
                          <a:ea typeface="微軟正黑體" panose="020B0604030504040204" pitchFamily="34" charset="-120"/>
                          <a:cs typeface="+mn-cs"/>
                        </a:rPr>
                        <a:t>4</a:t>
                      </a: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月</a:t>
                      </a:r>
                      <a:r>
                        <a:rPr lang="en-US" altLang="zh-TW" sz="1800" kern="1200" dirty="0">
                          <a:solidFill>
                            <a:schemeClr val="dk1"/>
                          </a:solidFill>
                          <a:latin typeface="微軟正黑體" panose="020B0604030504040204" pitchFamily="34" charset="-120"/>
                          <a:ea typeface="微軟正黑體" panose="020B0604030504040204" pitchFamily="34" charset="-120"/>
                          <a:cs typeface="+mn-cs"/>
                        </a:rPr>
                        <a:t>20</a:t>
                      </a: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 </a:t>
                      </a:r>
                      <a:r>
                        <a:rPr lang="en-US" altLang="zh-TW" sz="1800" kern="1200" dirty="0">
                          <a:solidFill>
                            <a:schemeClr val="dk1"/>
                          </a:solidFill>
                          <a:latin typeface="微軟正黑體" panose="020B0604030504040204" pitchFamily="34" charset="-120"/>
                          <a:ea typeface="微軟正黑體" panose="020B0604030504040204" pitchFamily="34" charset="-120"/>
                          <a:cs typeface="+mn-cs"/>
                        </a:rPr>
                        <a:t>– 23</a:t>
                      </a: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日</a:t>
                      </a:r>
                    </a:p>
                    <a:p>
                      <a:pPr marL="0" indent="0">
                        <a:buFont typeface="Arial" panose="020B0604020202020204" pitchFamily="34" charset="0"/>
                        <a:buNone/>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時間：課後時段</a:t>
                      </a:r>
                    </a:p>
                    <a:p>
                      <a:pPr marL="0" indent="0">
                        <a:buFont typeface="Arial" panose="020B0604020202020204" pitchFamily="34" charset="0"/>
                        <a:buNone/>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地點：學校綠化設施</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buFont typeface="Arial" panose="020B0604020202020204" pitchFamily="34" charset="0"/>
                        <a:buNone/>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日期：</a:t>
                      </a:r>
                      <a:r>
                        <a:rPr lang="en-US" altLang="zh-TW" sz="1800" kern="1200" dirty="0">
                          <a:solidFill>
                            <a:schemeClr val="dk1"/>
                          </a:solidFill>
                          <a:latin typeface="微軟正黑體" panose="020B0604030504040204" pitchFamily="34" charset="-120"/>
                          <a:ea typeface="微軟正黑體" panose="020B0604030504040204" pitchFamily="34" charset="-120"/>
                          <a:cs typeface="+mn-cs"/>
                        </a:rPr>
                        <a:t>4</a:t>
                      </a: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月</a:t>
                      </a:r>
                      <a:r>
                        <a:rPr lang="en-US" altLang="zh-TW" sz="1800" kern="1200" dirty="0">
                          <a:solidFill>
                            <a:schemeClr val="dk1"/>
                          </a:solidFill>
                          <a:latin typeface="微軟正黑體" panose="020B0604030504040204" pitchFamily="34" charset="-120"/>
                          <a:ea typeface="微軟正黑體" panose="020B0604030504040204" pitchFamily="34" charset="-120"/>
                          <a:cs typeface="+mn-cs"/>
                        </a:rPr>
                        <a:t>28</a:t>
                      </a: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日</a:t>
                      </a:r>
                    </a:p>
                    <a:p>
                      <a:pPr marL="0" indent="0">
                        <a:buFont typeface="Arial" panose="020B0604020202020204" pitchFamily="34" charset="0"/>
                        <a:buNone/>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時間：上午</a:t>
                      </a:r>
                      <a:r>
                        <a:rPr lang="en-US" altLang="zh-TW" sz="1800" kern="1200" dirty="0">
                          <a:solidFill>
                            <a:schemeClr val="dk1"/>
                          </a:solidFill>
                          <a:latin typeface="微軟正黑體" panose="020B0604030504040204" pitchFamily="34" charset="-120"/>
                          <a:ea typeface="微軟正黑體" panose="020B0604030504040204" pitchFamily="34" charset="-120"/>
                          <a:cs typeface="+mn-cs"/>
                        </a:rPr>
                        <a:t>8:30 – 9:00</a:t>
                      </a:r>
                      <a:endParaRPr lang="zh-TW" altLang="en-US" sz="1800" kern="1200" dirty="0">
                        <a:solidFill>
                          <a:schemeClr val="dk1"/>
                        </a:solidFill>
                        <a:latin typeface="微軟正黑體" panose="020B0604030504040204" pitchFamily="34" charset="-120"/>
                        <a:ea typeface="微軟正黑體" panose="020B0604030504040204" pitchFamily="34" charset="-120"/>
                        <a:cs typeface="+mn-cs"/>
                      </a:endParaRPr>
                    </a:p>
                    <a:p>
                      <a:pPr marL="0" indent="0">
                        <a:buFont typeface="Arial" panose="020B0604020202020204" pitchFamily="34" charset="0"/>
                        <a:buNone/>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地點：學校禮堂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72113145"/>
                  </a:ext>
                </a:extLst>
              </a:tr>
              <a:tr h="441684">
                <a:tc>
                  <a:txBody>
                    <a:bodyPr/>
                    <a:lstStyle/>
                    <a:p>
                      <a:pPr algn="ctr"/>
                      <a:r>
                        <a:rPr lang="zh-HK" altLang="en-US" sz="1800" dirty="0">
                          <a:solidFill>
                            <a:schemeClr val="tx1"/>
                          </a:solidFill>
                          <a:latin typeface="微軟正黑體" panose="020B0604030504040204" pitchFamily="34" charset="-120"/>
                          <a:ea typeface="微軟正黑體" panose="020B0604030504040204" pitchFamily="34" charset="-120"/>
                        </a:rPr>
                        <a:t>目的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加強師生對城市生態及生物多樣性的認識</a:t>
                      </a:r>
                      <a:endParaRPr lang="en-US" altLang="zh-TW" sz="1800" kern="1200" dirty="0">
                        <a:solidFill>
                          <a:schemeClr val="dk1"/>
                        </a:solidFill>
                        <a:latin typeface="微軟正黑體" panose="020B0604030504040204" pitchFamily="34" charset="-120"/>
                        <a:ea typeface="微軟正黑體" panose="020B0604030504040204" pitchFamily="34" charset="-120"/>
                        <a:cs typeface="+mn-cs"/>
                      </a:endParaRPr>
                    </a:p>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欣賞校園的生物多樣性</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HK" altLang="en-US"/>
                    </a:p>
                  </a:txBody>
                  <a:tcPr/>
                </a:tc>
                <a:extLst>
                  <a:ext uri="{0D108BD9-81ED-4DB2-BD59-A6C34878D82A}">
                    <a16:rowId xmlns:a16="http://schemas.microsoft.com/office/drawing/2014/main" val="2659946115"/>
                  </a:ext>
                </a:extLst>
              </a:tr>
              <a:tr h="441435">
                <a:tc>
                  <a:txBody>
                    <a:bodyPr/>
                    <a:lstStyle/>
                    <a:p>
                      <a:pPr algn="ctr"/>
                      <a:r>
                        <a:rPr lang="zh-TW" altLang="en-US" sz="1800" dirty="0">
                          <a:solidFill>
                            <a:schemeClr val="tx1"/>
                          </a:solidFill>
                          <a:latin typeface="微軟正黑體" panose="020B0604030504040204" pitchFamily="34" charset="-120"/>
                          <a:ea typeface="微軟正黑體" panose="020B0604030504040204" pitchFamily="34" charset="-120"/>
                        </a:rPr>
                        <a:t>參加者</a:t>
                      </a:r>
                      <a:endParaRPr lang="zh-HK" altLang="en-US" sz="1800" dirty="0">
                        <a:solidFill>
                          <a:schemeClr val="tx1"/>
                        </a:solidFill>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每天</a:t>
                      </a:r>
                      <a:r>
                        <a:rPr lang="en-US" altLang="zh-HK" sz="1800" kern="1200" dirty="0">
                          <a:solidFill>
                            <a:schemeClr val="dk1"/>
                          </a:solidFill>
                          <a:latin typeface="微軟正黑體" panose="020B0604030504040204" pitchFamily="34" charset="-120"/>
                          <a:ea typeface="微軟正黑體" panose="020B0604030504040204" pitchFamily="34" charset="-120"/>
                          <a:cs typeface="+mn-cs"/>
                        </a:rPr>
                        <a:t>20</a:t>
                      </a: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名師生（包括環保風紀團隊成員和其他同學）</a:t>
                      </a:r>
                      <a:endParaRPr lang="zh-HK" altLang="en-US" sz="1800" kern="1200" dirty="0">
                        <a:solidFill>
                          <a:schemeClr val="dk1"/>
                        </a:solidFill>
                        <a:latin typeface="微軟正黑體" panose="020B0604030504040204" pitchFamily="34" charset="-120"/>
                        <a:ea typeface="微軟正黑體" panose="020B0604030504040204" pitchFamily="34" charset="-120"/>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zh-HK" altLang="en-US" sz="1800" kern="1200">
                          <a:solidFill>
                            <a:schemeClr val="dk1"/>
                          </a:solidFill>
                          <a:latin typeface="微軟正黑體" panose="020B0604030504040204" pitchFamily="34" charset="-120"/>
                          <a:ea typeface="微軟正黑體" panose="020B0604030504040204" pitchFamily="34" charset="-120"/>
                          <a:cs typeface="+mn-cs"/>
                        </a:rPr>
                        <a:t>全校師生</a:t>
                      </a:r>
                      <a:endParaRPr lang="zh-HK" altLang="en-US" sz="1800" kern="1200" dirty="0">
                        <a:solidFill>
                          <a:schemeClr val="dk1"/>
                        </a:solidFill>
                        <a:latin typeface="微軟正黑體" panose="020B0604030504040204" pitchFamily="34" charset="-120"/>
                        <a:ea typeface="微軟正黑體" panose="020B0604030504040204" pitchFamily="34" charset="-120"/>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02932"/>
                  </a:ext>
                </a:extLst>
              </a:tr>
              <a:tr h="201799">
                <a:tc>
                  <a:txBody>
                    <a:bodyPr/>
                    <a:lstStyle/>
                    <a:p>
                      <a:pPr algn="ctr"/>
                      <a:r>
                        <a:rPr lang="zh-TW" altLang="en-US" sz="1800" dirty="0">
                          <a:solidFill>
                            <a:schemeClr val="tx1"/>
                          </a:solidFill>
                          <a:latin typeface="微軟正黑體" panose="020B0604030504040204" pitchFamily="34" charset="-120"/>
                          <a:ea typeface="微軟正黑體" panose="020B0604030504040204" pitchFamily="34" charset="-120"/>
                        </a:rPr>
                        <a:t>內容</a:t>
                      </a:r>
                      <a:endParaRPr lang="zh-HK" altLang="en-US" sz="1800" dirty="0">
                        <a:solidFill>
                          <a:schemeClr val="tx1"/>
                        </a:solidFill>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使用望遠鏡和相機觀察校園內的動植物，並記錄在記錄表上</a:t>
                      </a:r>
                      <a:endParaRPr lang="en-US" altLang="zh-TW" sz="1800" kern="1200" dirty="0">
                        <a:solidFill>
                          <a:schemeClr val="dk1"/>
                        </a:solidFill>
                        <a:latin typeface="微軟正黑體" panose="020B0604030504040204" pitchFamily="34" charset="-120"/>
                        <a:ea typeface="微軟正黑體" panose="020B0604030504040204" pitchFamily="34" charset="-120"/>
                        <a:cs typeface="+mn-cs"/>
                      </a:endParaRPr>
                    </a:p>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將調查所得的相片上載到 </a:t>
                      </a:r>
                      <a:r>
                        <a:rPr lang="en-US" altLang="zh-TW" sz="1800" kern="1200" dirty="0" err="1">
                          <a:solidFill>
                            <a:schemeClr val="dk1"/>
                          </a:solidFill>
                          <a:latin typeface="微軟正黑體" panose="020B0604030504040204" pitchFamily="34" charset="-120"/>
                          <a:ea typeface="微軟正黑體" panose="020B0604030504040204" pitchFamily="34" charset="-120"/>
                          <a:cs typeface="+mn-cs"/>
                        </a:rPr>
                        <a:t>iNaturalist</a:t>
                      </a: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，以進行物種辨認</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以簡報、相片和短片的形式，分享調查結果</a:t>
                      </a:r>
                    </a:p>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活動完成後可將相關簡報、相片和短片上載至學校網頁，與社區分享調查結果</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15763344"/>
                  </a:ext>
                </a:extLst>
              </a:tr>
              <a:tr h="500161">
                <a:tc>
                  <a:txBody>
                    <a:bodyPr/>
                    <a:lstStyle/>
                    <a:p>
                      <a:pPr algn="ctr"/>
                      <a:r>
                        <a:rPr lang="zh-TW" altLang="en-US" sz="1800" dirty="0">
                          <a:solidFill>
                            <a:schemeClr val="tx1"/>
                          </a:solidFill>
                          <a:latin typeface="微軟正黑體" panose="020B0604030504040204" pitchFamily="34" charset="-120"/>
                          <a:ea typeface="微軟正黑體" panose="020B0604030504040204" pitchFamily="34" charset="-120"/>
                        </a:rPr>
                        <a:t>職責</a:t>
                      </a:r>
                      <a:endParaRPr lang="zh-HK" altLang="en-US" sz="1800" dirty="0">
                        <a:solidFill>
                          <a:schemeClr val="tx1"/>
                        </a:solidFill>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由負責老師向試驗室負責人員借用望遠鏡和相機</a:t>
                      </a:r>
                    </a:p>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由環保風紀團隊準備記錄表</a:t>
                      </a:r>
                    </a:p>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由環保風紀團隊整合及分析調查結果</a:t>
                      </a:r>
                    </a:p>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由環保風紀團隊宣傳活動</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由參與了第一部分的環保風紀及／或同學進行分享和製作短片</a:t>
                      </a:r>
                      <a:endParaRPr lang="en-US" altLang="zh-TW" sz="1800" kern="1200" dirty="0">
                        <a:solidFill>
                          <a:schemeClr val="dk1"/>
                        </a:solidFill>
                        <a:latin typeface="微軟正黑體" panose="020B0604030504040204" pitchFamily="34" charset="-120"/>
                        <a:ea typeface="微軟正黑體" panose="020B0604030504040204" pitchFamily="34" charset="-120"/>
                        <a:cs typeface="+mn-cs"/>
                      </a:endParaRPr>
                    </a:p>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由學生鼓勵家長到學校網頁參閱調查結果</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629656"/>
                  </a:ext>
                </a:extLst>
              </a:tr>
            </a:tbl>
          </a:graphicData>
        </a:graphic>
      </p:graphicFrame>
      <p:grpSp>
        <p:nvGrpSpPr>
          <p:cNvPr id="2" name="群組 1">
            <a:extLst>
              <a:ext uri="{FF2B5EF4-FFF2-40B4-BE49-F238E27FC236}">
                <a16:creationId xmlns:a16="http://schemas.microsoft.com/office/drawing/2014/main" id="{77D82DF3-84D4-E68E-5F2A-A341842E2817}"/>
              </a:ext>
            </a:extLst>
          </p:cNvPr>
          <p:cNvGrpSpPr/>
          <p:nvPr/>
        </p:nvGrpSpPr>
        <p:grpSpPr>
          <a:xfrm>
            <a:off x="220718" y="161795"/>
            <a:ext cx="11177930" cy="1047538"/>
            <a:chOff x="407328" y="408067"/>
            <a:chExt cx="11177930" cy="1047538"/>
          </a:xfrm>
        </p:grpSpPr>
        <p:sp>
          <p:nvSpPr>
            <p:cNvPr id="5" name="矩形: 圓角 4">
              <a:extLst>
                <a:ext uri="{FF2B5EF4-FFF2-40B4-BE49-F238E27FC236}">
                  <a16:creationId xmlns:a16="http://schemas.microsoft.com/office/drawing/2014/main" id="{7FF46F5E-EFDC-411E-8D2A-2EA30C20AD78}"/>
                </a:ext>
              </a:extLst>
            </p:cNvPr>
            <p:cNvSpPr/>
            <p:nvPr/>
          </p:nvSpPr>
          <p:spPr>
            <a:xfrm>
              <a:off x="407328" y="408067"/>
              <a:ext cx="11177929" cy="1047538"/>
            </a:xfrm>
            <a:prstGeom prst="roundRect">
              <a:avLst>
                <a:gd name="adj" fmla="val 50000"/>
              </a:avLst>
            </a:prstGeom>
            <a:solidFill>
              <a:srgbClr val="3771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8" name="文字方塊 7">
              <a:extLst>
                <a:ext uri="{FF2B5EF4-FFF2-40B4-BE49-F238E27FC236}">
                  <a16:creationId xmlns:a16="http://schemas.microsoft.com/office/drawing/2014/main" id="{F17F1542-E080-A66E-B711-3DA0BD51213D}"/>
                </a:ext>
              </a:extLst>
            </p:cNvPr>
            <p:cNvSpPr txBox="1"/>
            <p:nvPr/>
          </p:nvSpPr>
          <p:spPr>
            <a:xfrm>
              <a:off x="636623" y="589690"/>
              <a:ext cx="10029797" cy="646331"/>
            </a:xfrm>
            <a:prstGeom prst="rect">
              <a:avLst/>
            </a:prstGeom>
            <a:noFill/>
          </p:spPr>
          <p:txBody>
            <a:bodyPr wrap="none" rtlCol="0">
              <a:spAutoFit/>
            </a:bodyPr>
            <a:lstStyle/>
            <a:p>
              <a:pPr algn="ctr"/>
              <a:r>
                <a:rPr lang="zh-HK" altLang="en-US" sz="3600" b="1" spc="1013" baseline="0" dirty="0">
                  <a:ln/>
                  <a:solidFill>
                    <a:srgbClr val="FFFFFF"/>
                  </a:solidFill>
                  <a:latin typeface="微軟正黑體"/>
                  <a:ea typeface="微軟正黑體"/>
                  <a:sym typeface="微軟正黑體"/>
                  <a:rtl val="0"/>
                </a:rPr>
                <a:t>例子</a:t>
              </a:r>
              <a:r>
                <a:rPr lang="zh-TW" altLang="en-US" sz="3600" b="1" spc="1013" baseline="0" dirty="0">
                  <a:ln/>
                  <a:solidFill>
                    <a:srgbClr val="FFFFFF"/>
                  </a:solidFill>
                  <a:latin typeface="微軟正黑體"/>
                  <a:ea typeface="微軟正黑體"/>
                  <a:sym typeface="微軟正黑體"/>
                  <a:rtl val="0"/>
                </a:rPr>
                <a:t>５</a:t>
              </a:r>
              <a:r>
                <a:rPr lang="en-US" altLang="zh-HK" sz="3600" b="1" spc="1013" baseline="0" dirty="0">
                  <a:ln/>
                  <a:solidFill>
                    <a:srgbClr val="FFFFFF"/>
                  </a:solidFill>
                  <a:latin typeface="微軟正黑體"/>
                  <a:ea typeface="微軟正黑體"/>
                  <a:sym typeface="微軟正黑體"/>
                  <a:rtl val="0"/>
                </a:rPr>
                <a:t>–</a:t>
              </a:r>
              <a:r>
                <a:rPr lang="zh-TW" altLang="en-US" sz="3600" b="1" spc="1013" baseline="0" dirty="0">
                  <a:ln/>
                  <a:solidFill>
                    <a:srgbClr val="FFFFFF"/>
                  </a:solidFill>
                  <a:latin typeface="微軟正黑體"/>
                  <a:ea typeface="微軟正黑體"/>
                  <a:sym typeface="微軟正黑體"/>
                  <a:rtl val="0"/>
                </a:rPr>
                <a:t>綠化、自然保育及生物多樣性</a:t>
              </a:r>
            </a:p>
          </p:txBody>
        </p:sp>
        <p:pic>
          <p:nvPicPr>
            <p:cNvPr id="9" name="圖片 8">
              <a:extLst>
                <a:ext uri="{FF2B5EF4-FFF2-40B4-BE49-F238E27FC236}">
                  <a16:creationId xmlns:a16="http://schemas.microsoft.com/office/drawing/2014/main" id="{72387C45-648F-E741-6312-DA3AB0E015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39196" y="408067"/>
              <a:ext cx="1046062" cy="1047538"/>
            </a:xfrm>
            <a:prstGeom prst="rect">
              <a:avLst/>
            </a:prstGeom>
          </p:spPr>
        </p:pic>
      </p:grpSp>
    </p:spTree>
    <p:extLst>
      <p:ext uri="{BB962C8B-B14F-4D97-AF65-F5344CB8AC3E}">
        <p14:creationId xmlns:p14="http://schemas.microsoft.com/office/powerpoint/2010/main" val="13117278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格 12">
            <a:extLst>
              <a:ext uri="{FF2B5EF4-FFF2-40B4-BE49-F238E27FC236}">
                <a16:creationId xmlns:a16="http://schemas.microsoft.com/office/drawing/2014/main" id="{E2A60F8E-1450-30AC-7C10-90107A7B56F8}"/>
              </a:ext>
            </a:extLst>
          </p:cNvPr>
          <p:cNvGraphicFramePr>
            <a:graphicFrameLocks noGrp="1"/>
          </p:cNvGraphicFramePr>
          <p:nvPr>
            <p:extLst>
              <p:ext uri="{D42A27DB-BD31-4B8C-83A1-F6EECF244321}">
                <p14:modId xmlns:p14="http://schemas.microsoft.com/office/powerpoint/2010/main" val="3276784600"/>
              </p:ext>
            </p:extLst>
          </p:nvPr>
        </p:nvGraphicFramePr>
        <p:xfrm>
          <a:off x="708255" y="1971191"/>
          <a:ext cx="10775490" cy="4232719"/>
        </p:xfrm>
        <a:graphic>
          <a:graphicData uri="http://schemas.openxmlformats.org/drawingml/2006/table">
            <a:tbl>
              <a:tblPr firstCol="1" bandRow="1">
                <a:tableStyleId>{21E4AEA4-8DFA-4A89-87EB-49C32662AFE0}</a:tableStyleId>
              </a:tblPr>
              <a:tblGrid>
                <a:gridCol w="1292737">
                  <a:extLst>
                    <a:ext uri="{9D8B030D-6E8A-4147-A177-3AD203B41FA5}">
                      <a16:colId xmlns:a16="http://schemas.microsoft.com/office/drawing/2014/main" val="3059242255"/>
                    </a:ext>
                  </a:extLst>
                </a:gridCol>
                <a:gridCol w="4715118">
                  <a:extLst>
                    <a:ext uri="{9D8B030D-6E8A-4147-A177-3AD203B41FA5}">
                      <a16:colId xmlns:a16="http://schemas.microsoft.com/office/drawing/2014/main" val="2418890511"/>
                    </a:ext>
                  </a:extLst>
                </a:gridCol>
                <a:gridCol w="4767635">
                  <a:extLst>
                    <a:ext uri="{9D8B030D-6E8A-4147-A177-3AD203B41FA5}">
                      <a16:colId xmlns:a16="http://schemas.microsoft.com/office/drawing/2014/main" val="2303296116"/>
                    </a:ext>
                  </a:extLst>
                </a:gridCol>
              </a:tblGrid>
              <a:tr h="434299">
                <a:tc gridSpan="2">
                  <a:txBody>
                    <a:bodyPr/>
                    <a:lstStyle/>
                    <a:p>
                      <a:pPr marL="0" indent="0" algn="ctr">
                        <a:buFont typeface="Arial" panose="020B0604020202020204" pitchFamily="34" charset="0"/>
                        <a:buNone/>
                      </a:pPr>
                      <a:r>
                        <a:rPr lang="zh-TW" altLang="en-US" sz="1800" b="1" kern="1200" dirty="0">
                          <a:solidFill>
                            <a:schemeClr val="dk1"/>
                          </a:solidFill>
                          <a:latin typeface="微軟正黑體" panose="020B0604030504040204" pitchFamily="34" charset="-120"/>
                          <a:ea typeface="微軟正黑體" panose="020B0604030504040204" pitchFamily="34" charset="-120"/>
                          <a:cs typeface="+mn-cs"/>
                        </a:rPr>
                        <a:t>第一部分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DAD7C"/>
                    </a:solidFill>
                  </a:tcPr>
                </a:tc>
                <a:tc hMerge="1">
                  <a:txBody>
                    <a:bodyPr/>
                    <a:lstStyle/>
                    <a:p>
                      <a:pPr marL="0" indent="0" algn="ctr">
                        <a:buFont typeface="Arial" panose="020B0604020202020204" pitchFamily="34" charset="0"/>
                        <a:buNone/>
                      </a:pPr>
                      <a:endParaRPr lang="zh-TW" altLang="en-US" sz="1800" b="1" kern="1200" dirty="0">
                        <a:solidFill>
                          <a:schemeClr val="dk1"/>
                        </a:solidFill>
                        <a:latin typeface="Goudy Old Style (本文)"/>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DAD7C"/>
                    </a:solidFill>
                  </a:tcPr>
                </a:tc>
                <a:tc>
                  <a:txBody>
                    <a:bodyPr/>
                    <a:lstStyle/>
                    <a:p>
                      <a:pPr marL="0" indent="0" algn="ctr">
                        <a:buFont typeface="Arial" panose="020B0604020202020204" pitchFamily="34" charset="0"/>
                        <a:buNone/>
                      </a:pPr>
                      <a:r>
                        <a:rPr lang="zh-HK" altLang="en-US" sz="1800" b="1" kern="1200" dirty="0">
                          <a:solidFill>
                            <a:schemeClr val="dk1"/>
                          </a:solidFill>
                          <a:latin typeface="微軟正黑體" panose="020B0604030504040204" pitchFamily="34" charset="-120"/>
                          <a:ea typeface="微軟正黑體" panose="020B0604030504040204" pitchFamily="34" charset="-120"/>
                          <a:cs typeface="+mn-cs"/>
                        </a:rPr>
                        <a:t>第</a:t>
                      </a:r>
                      <a:r>
                        <a:rPr lang="zh-TW" altLang="en-US" sz="1800" b="1" kern="1200" dirty="0">
                          <a:solidFill>
                            <a:schemeClr val="dk1"/>
                          </a:solidFill>
                          <a:latin typeface="微軟正黑體" panose="020B0604030504040204" pitchFamily="34" charset="-120"/>
                          <a:ea typeface="微軟正黑體" panose="020B0604030504040204" pitchFamily="34" charset="-120"/>
                          <a:cs typeface="+mn-cs"/>
                        </a:rPr>
                        <a:t>二</a:t>
                      </a:r>
                      <a:r>
                        <a:rPr lang="zh-HK" altLang="en-US" sz="1800" b="1" kern="1200" dirty="0">
                          <a:solidFill>
                            <a:schemeClr val="dk1"/>
                          </a:solidFill>
                          <a:latin typeface="微軟正黑體" panose="020B0604030504040204" pitchFamily="34" charset="-120"/>
                          <a:ea typeface="微軟正黑體" panose="020B0604030504040204" pitchFamily="34" charset="-120"/>
                          <a:cs typeface="+mn-cs"/>
                        </a:rPr>
                        <a:t>部分</a:t>
                      </a:r>
                      <a:endParaRPr lang="zh-TW" altLang="en-US" sz="1800" b="1" kern="1200" dirty="0">
                        <a:solidFill>
                          <a:schemeClr val="dk1"/>
                        </a:solidFill>
                        <a:latin typeface="微軟正黑體" panose="020B0604030504040204" pitchFamily="34" charset="-120"/>
                        <a:ea typeface="微軟正黑體" panose="020B0604030504040204" pitchFamily="34" charset="-120"/>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DAD7C"/>
                    </a:solidFill>
                  </a:tcPr>
                </a:tc>
                <a:extLst>
                  <a:ext uri="{0D108BD9-81ED-4DB2-BD59-A6C34878D82A}">
                    <a16:rowId xmlns:a16="http://schemas.microsoft.com/office/drawing/2014/main" val="4121939814"/>
                  </a:ext>
                </a:extLst>
              </a:tr>
              <a:tr h="481890">
                <a:tc rowSpan="2">
                  <a:txBody>
                    <a:bodyPr/>
                    <a:lstStyle/>
                    <a:p>
                      <a:pPr algn="ctr"/>
                      <a:r>
                        <a:rPr lang="zh-HK" altLang="en-US" sz="1800" dirty="0">
                          <a:solidFill>
                            <a:schemeClr val="tx1"/>
                          </a:solidFill>
                          <a:latin typeface="微軟正黑體" panose="020B0604030504040204" pitchFamily="34" charset="-120"/>
                          <a:ea typeface="微軟正黑體" panose="020B0604030504040204" pitchFamily="34" charset="-120"/>
                        </a:rPr>
                        <a:t>活動名稱</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marL="0" indent="0">
                        <a:buFont typeface="Arial" panose="020B0604020202020204" pitchFamily="34" charset="0"/>
                        <a:buNone/>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參加環保署「室內空氣質素話你知」活動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HK" altLang="en-US"/>
                    </a:p>
                  </a:txBody>
                  <a:tcPr/>
                </a:tc>
                <a:extLst>
                  <a:ext uri="{0D108BD9-81ED-4DB2-BD59-A6C34878D82A}">
                    <a16:rowId xmlns:a16="http://schemas.microsoft.com/office/drawing/2014/main" val="2292457463"/>
                  </a:ext>
                </a:extLst>
              </a:tr>
              <a:tr h="481890">
                <a:tc vMerge="1">
                  <a:txBody>
                    <a:bodyPr/>
                    <a:lstStyle/>
                    <a:p>
                      <a:pPr algn="ctr"/>
                      <a:endParaRPr lang="zh-HK" altLang="en-US" sz="1800" dirty="0">
                        <a:solidFill>
                          <a:schemeClr val="tx1"/>
                        </a:solidFill>
                        <a:latin typeface="Goudy Old Style (本文)"/>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buFont typeface="Arial" panose="020B0604020202020204" pitchFamily="34" charset="0"/>
                        <a:buNone/>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專題演講</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buFont typeface="Arial" panose="020B0604020202020204" pitchFamily="34" charset="0"/>
                        <a:buNone/>
                      </a:pPr>
                      <a:r>
                        <a:rPr lang="zh-TW" altLang="en-US" sz="1800" kern="1200">
                          <a:solidFill>
                            <a:schemeClr val="dk1"/>
                          </a:solidFill>
                          <a:latin typeface="微軟正黑體" panose="020B0604030504040204" pitchFamily="34" charset="-120"/>
                          <a:ea typeface="微軟正黑體" panose="020B0604030504040204" pitchFamily="34" charset="-120"/>
                          <a:cs typeface="+mn-cs"/>
                        </a:rPr>
                        <a:t>室內空氣質素的互動教學模型和展覽</a:t>
                      </a:r>
                      <a:endParaRPr lang="zh-TW" altLang="en-US" sz="1800" kern="1200" dirty="0">
                        <a:solidFill>
                          <a:schemeClr val="dk1"/>
                        </a:solidFill>
                        <a:latin typeface="微軟正黑體" panose="020B0604030504040204" pitchFamily="34" charset="-120"/>
                        <a:ea typeface="微軟正黑體" panose="020B0604030504040204" pitchFamily="34" charset="-120"/>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36957553"/>
                  </a:ext>
                </a:extLst>
              </a:tr>
              <a:tr h="626534">
                <a:tc>
                  <a:txBody>
                    <a:bodyPr/>
                    <a:lstStyle/>
                    <a:p>
                      <a:pPr algn="ctr"/>
                      <a:r>
                        <a:rPr lang="zh-TW" altLang="en-US" sz="1800">
                          <a:solidFill>
                            <a:schemeClr val="tx1"/>
                          </a:solidFill>
                          <a:latin typeface="微軟正黑體" panose="020B0604030504040204" pitchFamily="34" charset="-120"/>
                          <a:ea typeface="微軟正黑體" panose="020B0604030504040204" pitchFamily="34" charset="-120"/>
                        </a:rPr>
                        <a:t>日期、時間</a:t>
                      </a:r>
                      <a:endParaRPr lang="en-US" altLang="zh-TW" sz="1800">
                        <a:solidFill>
                          <a:schemeClr val="tx1"/>
                        </a:solidFill>
                        <a:latin typeface="微軟正黑體" panose="020B0604030504040204" pitchFamily="34" charset="-120"/>
                        <a:ea typeface="微軟正黑體" panose="020B0604030504040204" pitchFamily="34" charset="-120"/>
                      </a:endParaRPr>
                    </a:p>
                    <a:p>
                      <a:pPr algn="ctr"/>
                      <a:r>
                        <a:rPr lang="zh-TW" altLang="en-US" sz="1800">
                          <a:solidFill>
                            <a:schemeClr val="tx1"/>
                          </a:solidFill>
                          <a:latin typeface="微軟正黑體" panose="020B0604030504040204" pitchFamily="34" charset="-120"/>
                          <a:ea typeface="微軟正黑體" panose="020B0604030504040204" pitchFamily="34" charset="-120"/>
                        </a:rPr>
                        <a:t>和地點</a:t>
                      </a:r>
                      <a:endParaRPr lang="zh-HK" altLang="en-US" sz="1800" dirty="0">
                        <a:solidFill>
                          <a:schemeClr val="tx1"/>
                        </a:solidFill>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buFont typeface="Arial" panose="020B0604020202020204" pitchFamily="34" charset="0"/>
                        <a:buNone/>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日期：</a:t>
                      </a:r>
                      <a:r>
                        <a:rPr lang="en-US" altLang="zh-TW" sz="1800" kern="1200" dirty="0">
                          <a:solidFill>
                            <a:schemeClr val="dk1"/>
                          </a:solidFill>
                          <a:latin typeface="微軟正黑體" panose="020B0604030504040204" pitchFamily="34" charset="-120"/>
                          <a:ea typeface="微軟正黑體" panose="020B0604030504040204" pitchFamily="34" charset="-120"/>
                          <a:cs typeface="+mn-cs"/>
                        </a:rPr>
                        <a:t>5</a:t>
                      </a: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月</a:t>
                      </a:r>
                      <a:r>
                        <a:rPr lang="en-US" altLang="zh-TW" sz="1800" kern="1200" dirty="0">
                          <a:solidFill>
                            <a:schemeClr val="dk1"/>
                          </a:solidFill>
                          <a:latin typeface="微軟正黑體" panose="020B0604030504040204" pitchFamily="34" charset="-120"/>
                          <a:ea typeface="微軟正黑體" panose="020B0604030504040204" pitchFamily="34" charset="-120"/>
                          <a:cs typeface="+mn-cs"/>
                        </a:rPr>
                        <a:t>4</a:t>
                      </a: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日</a:t>
                      </a:r>
                    </a:p>
                    <a:p>
                      <a:pPr marL="0" indent="0">
                        <a:buFont typeface="Arial" panose="020B0604020202020204" pitchFamily="34" charset="0"/>
                        <a:buNone/>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時間：下午</a:t>
                      </a:r>
                      <a:r>
                        <a:rPr lang="en-US" altLang="zh-TW" sz="1800" kern="1200" dirty="0">
                          <a:solidFill>
                            <a:schemeClr val="dk1"/>
                          </a:solidFill>
                          <a:latin typeface="微軟正黑體" panose="020B0604030504040204" pitchFamily="34" charset="-120"/>
                          <a:ea typeface="微軟正黑體" panose="020B0604030504040204" pitchFamily="34" charset="-120"/>
                          <a:cs typeface="+mn-cs"/>
                        </a:rPr>
                        <a:t>1:30 – 2:00</a:t>
                      </a:r>
                      <a:endParaRPr lang="zh-TW" altLang="en-US" sz="1800" kern="1200" dirty="0">
                        <a:solidFill>
                          <a:schemeClr val="dk1"/>
                        </a:solidFill>
                        <a:latin typeface="微軟正黑體" panose="020B0604030504040204" pitchFamily="34" charset="-120"/>
                        <a:ea typeface="微軟正黑體" panose="020B0604030504040204" pitchFamily="34" charset="-120"/>
                        <a:cs typeface="+mn-cs"/>
                      </a:endParaRPr>
                    </a:p>
                    <a:p>
                      <a:pPr marL="0" indent="0">
                        <a:buFont typeface="Arial" panose="020B0604020202020204" pitchFamily="34" charset="0"/>
                        <a:buNone/>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地點：學校禮堂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buFont typeface="Arial" panose="020B0604020202020204" pitchFamily="34" charset="0"/>
                        <a:buNone/>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日期：</a:t>
                      </a:r>
                      <a:r>
                        <a:rPr lang="en-US" altLang="zh-TW" sz="1800" kern="1200" dirty="0">
                          <a:solidFill>
                            <a:schemeClr val="dk1"/>
                          </a:solidFill>
                          <a:latin typeface="微軟正黑體" panose="020B0604030504040204" pitchFamily="34" charset="-120"/>
                          <a:ea typeface="微軟正黑體" panose="020B0604030504040204" pitchFamily="34" charset="-120"/>
                          <a:cs typeface="+mn-cs"/>
                        </a:rPr>
                        <a:t>5</a:t>
                      </a: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月</a:t>
                      </a:r>
                      <a:r>
                        <a:rPr lang="en-US" altLang="zh-TW" sz="1800" kern="1200" dirty="0">
                          <a:solidFill>
                            <a:schemeClr val="dk1"/>
                          </a:solidFill>
                          <a:latin typeface="微軟正黑體" panose="020B0604030504040204" pitchFamily="34" charset="-120"/>
                          <a:ea typeface="微軟正黑體" panose="020B0604030504040204" pitchFamily="34" charset="-120"/>
                          <a:cs typeface="+mn-cs"/>
                        </a:rPr>
                        <a:t>5</a:t>
                      </a: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日</a:t>
                      </a:r>
                      <a:r>
                        <a:rPr lang="en-US" altLang="zh-TW" sz="1800" kern="1200" dirty="0">
                          <a:solidFill>
                            <a:schemeClr val="dk1"/>
                          </a:solidFill>
                          <a:latin typeface="微軟正黑體" panose="020B0604030504040204" pitchFamily="34" charset="-120"/>
                          <a:ea typeface="微軟正黑體" panose="020B0604030504040204" pitchFamily="34" charset="-120"/>
                          <a:cs typeface="+mn-cs"/>
                        </a:rPr>
                        <a:t> – 5</a:t>
                      </a: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月</a:t>
                      </a:r>
                      <a:r>
                        <a:rPr lang="en-US" altLang="zh-TW" sz="1800" kern="1200" dirty="0">
                          <a:solidFill>
                            <a:schemeClr val="dk1"/>
                          </a:solidFill>
                          <a:latin typeface="微軟正黑體" panose="020B0604030504040204" pitchFamily="34" charset="-120"/>
                          <a:ea typeface="微軟正黑體" panose="020B0604030504040204" pitchFamily="34" charset="-120"/>
                          <a:cs typeface="+mn-cs"/>
                        </a:rPr>
                        <a:t>12</a:t>
                      </a: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日</a:t>
                      </a:r>
                    </a:p>
                    <a:p>
                      <a:pPr marL="0" indent="0">
                        <a:buFont typeface="Arial" panose="020B0604020202020204" pitchFamily="34" charset="0"/>
                        <a:buNone/>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地點：學校圖書館</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72113145"/>
                  </a:ext>
                </a:extLst>
              </a:tr>
              <a:tr h="441684">
                <a:tc>
                  <a:txBody>
                    <a:bodyPr/>
                    <a:lstStyle/>
                    <a:p>
                      <a:pPr algn="ctr"/>
                      <a:r>
                        <a:rPr lang="zh-HK" altLang="en-US" sz="1800" dirty="0">
                          <a:solidFill>
                            <a:schemeClr val="tx1"/>
                          </a:solidFill>
                          <a:latin typeface="微軟正黑體" panose="020B0604030504040204" pitchFamily="34" charset="-120"/>
                          <a:ea typeface="微軟正黑體" panose="020B0604030504040204" pitchFamily="34" charset="-120"/>
                        </a:rPr>
                        <a:t>目的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加強師生對室內空氣質素的認識</a:t>
                      </a:r>
                      <a:endParaRPr lang="en-US" altLang="zh-TW" sz="1800" kern="1200" dirty="0">
                        <a:solidFill>
                          <a:schemeClr val="dk1"/>
                        </a:solidFill>
                        <a:latin typeface="微軟正黑體" panose="020B0604030504040204" pitchFamily="34" charset="-120"/>
                        <a:ea typeface="微軟正黑體" panose="020B0604030504040204" pitchFamily="34" charset="-120"/>
                        <a:cs typeface="+mn-cs"/>
                      </a:endParaRPr>
                    </a:p>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了解良好的室內空氣質素對健康的重要性</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HK" altLang="en-US"/>
                    </a:p>
                  </a:txBody>
                  <a:tcPr/>
                </a:tc>
                <a:extLst>
                  <a:ext uri="{0D108BD9-81ED-4DB2-BD59-A6C34878D82A}">
                    <a16:rowId xmlns:a16="http://schemas.microsoft.com/office/drawing/2014/main" val="2659946115"/>
                  </a:ext>
                </a:extLst>
              </a:tr>
              <a:tr h="20179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800" dirty="0">
                          <a:solidFill>
                            <a:schemeClr val="tx1"/>
                          </a:solidFill>
                          <a:latin typeface="微軟正黑體" panose="020B0604030504040204" pitchFamily="34" charset="-120"/>
                          <a:ea typeface="微軟正黑體" panose="020B0604030504040204" pitchFamily="34" charset="-120"/>
                        </a:rPr>
                        <a:t>參加者</a:t>
                      </a:r>
                      <a:endParaRPr lang="zh-HK" altLang="en-US" sz="1800" dirty="0">
                        <a:solidFill>
                          <a:schemeClr val="tx1"/>
                        </a:solidFill>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zh-HK" altLang="en-US" sz="1800" kern="1200" dirty="0">
                          <a:solidFill>
                            <a:schemeClr val="dk1"/>
                          </a:solidFill>
                          <a:latin typeface="微軟正黑體" panose="020B0604030504040204" pitchFamily="34" charset="-120"/>
                          <a:ea typeface="微軟正黑體" panose="020B0604030504040204" pitchFamily="34" charset="-120"/>
                          <a:cs typeface="+mn-cs"/>
                        </a:rPr>
                        <a:t>全校師生</a:t>
                      </a:r>
                      <a:endParaRPr lang="zh-TW" altLang="en-US" sz="1800" kern="1200" dirty="0">
                        <a:solidFill>
                          <a:schemeClr val="dk1"/>
                        </a:solidFill>
                        <a:latin typeface="微軟正黑體" panose="020B0604030504040204" pitchFamily="34" charset="-120"/>
                        <a:ea typeface="微軟正黑體" panose="020B0604030504040204" pitchFamily="34" charset="-12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HK" altLang="en-US"/>
                    </a:p>
                  </a:txBody>
                  <a:tcPr/>
                </a:tc>
                <a:extLst>
                  <a:ext uri="{0D108BD9-81ED-4DB2-BD59-A6C34878D82A}">
                    <a16:rowId xmlns:a16="http://schemas.microsoft.com/office/drawing/2014/main" val="1015763344"/>
                  </a:ext>
                </a:extLst>
              </a:tr>
              <a:tr h="500161">
                <a:tc>
                  <a:txBody>
                    <a:bodyPr/>
                    <a:lstStyle/>
                    <a:p>
                      <a:pPr algn="ctr"/>
                      <a:r>
                        <a:rPr lang="zh-TW" altLang="en-US" sz="1800" dirty="0">
                          <a:solidFill>
                            <a:schemeClr val="tx1"/>
                          </a:solidFill>
                          <a:latin typeface="微軟正黑體" panose="020B0604030504040204" pitchFamily="34" charset="-120"/>
                          <a:ea typeface="微軟正黑體" panose="020B0604030504040204" pitchFamily="34" charset="-120"/>
                        </a:rPr>
                        <a:t>職責</a:t>
                      </a:r>
                      <a:endParaRPr lang="zh-HK" altLang="en-US" sz="1800" dirty="0">
                        <a:solidFill>
                          <a:schemeClr val="tx1"/>
                        </a:solidFill>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由負責老師聯絡環保署（環保署：</a:t>
                      </a:r>
                      <a:r>
                        <a:rPr lang="en-US" altLang="zh-TW" sz="1800" kern="1200" dirty="0">
                          <a:solidFill>
                            <a:schemeClr val="dk1"/>
                          </a:solidFill>
                          <a:latin typeface="微軟正黑體" panose="020B0604030504040204" pitchFamily="34" charset="-120"/>
                          <a:ea typeface="微軟正黑體" panose="020B0604030504040204" pitchFamily="34" charset="-120"/>
                          <a:cs typeface="+mn-cs"/>
                        </a:rPr>
                        <a:t>2788 6177</a:t>
                      </a: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a:t>
                      </a:r>
                    </a:p>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由環保風紀團隊宣傳活動</a:t>
                      </a:r>
                    </a:p>
                    <a:p>
                      <a:pPr marL="285750" indent="-285750">
                        <a:buFont typeface="Arial" panose="020B0604020202020204" pitchFamily="34" charset="0"/>
                        <a:buChar cha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由環保風紀團隊及負責老師共同製作工作紙，以助同學鞏固知識</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HK" altLang="en-US"/>
                    </a:p>
                  </a:txBody>
                  <a:tcPr/>
                </a:tc>
                <a:extLst>
                  <a:ext uri="{0D108BD9-81ED-4DB2-BD59-A6C34878D82A}">
                    <a16:rowId xmlns:a16="http://schemas.microsoft.com/office/drawing/2014/main" val="2662629656"/>
                  </a:ext>
                </a:extLst>
              </a:tr>
            </a:tbl>
          </a:graphicData>
        </a:graphic>
      </p:graphicFrame>
      <p:pic>
        <p:nvPicPr>
          <p:cNvPr id="3" name="圖片 2">
            <a:extLst>
              <a:ext uri="{FF2B5EF4-FFF2-40B4-BE49-F238E27FC236}">
                <a16:creationId xmlns:a16="http://schemas.microsoft.com/office/drawing/2014/main" id="{5D8BD6D3-DC36-BE2C-B3D4-7615E6B4404A}"/>
              </a:ext>
            </a:extLst>
          </p:cNvPr>
          <p:cNvPicPr>
            <a:picLocks noChangeAspect="1"/>
          </p:cNvPicPr>
          <p:nvPr/>
        </p:nvPicPr>
        <p:blipFill>
          <a:blip r:embed="rId2"/>
          <a:stretch>
            <a:fillRect/>
          </a:stretch>
        </p:blipFill>
        <p:spPr>
          <a:xfrm>
            <a:off x="9865618" y="346461"/>
            <a:ext cx="1380695" cy="1456557"/>
          </a:xfrm>
          <a:prstGeom prst="rect">
            <a:avLst/>
          </a:prstGeom>
        </p:spPr>
      </p:pic>
      <p:grpSp>
        <p:nvGrpSpPr>
          <p:cNvPr id="12" name="群組 11">
            <a:extLst>
              <a:ext uri="{FF2B5EF4-FFF2-40B4-BE49-F238E27FC236}">
                <a16:creationId xmlns:a16="http://schemas.microsoft.com/office/drawing/2014/main" id="{F6736165-7B07-4C48-7331-8C981B30FE46}"/>
              </a:ext>
            </a:extLst>
          </p:cNvPr>
          <p:cNvGrpSpPr/>
          <p:nvPr/>
        </p:nvGrpSpPr>
        <p:grpSpPr>
          <a:xfrm>
            <a:off x="418027" y="384536"/>
            <a:ext cx="7776259" cy="1047538"/>
            <a:chOff x="643809" y="-1436488"/>
            <a:chExt cx="7776259" cy="1047538"/>
          </a:xfrm>
        </p:grpSpPr>
        <p:sp>
          <p:nvSpPr>
            <p:cNvPr id="6" name="矩形: 圓角 5">
              <a:extLst>
                <a:ext uri="{FF2B5EF4-FFF2-40B4-BE49-F238E27FC236}">
                  <a16:creationId xmlns:a16="http://schemas.microsoft.com/office/drawing/2014/main" id="{AC0FD0BE-051E-6731-46BE-EBF555B71DF1}"/>
                </a:ext>
              </a:extLst>
            </p:cNvPr>
            <p:cNvSpPr/>
            <p:nvPr/>
          </p:nvSpPr>
          <p:spPr>
            <a:xfrm>
              <a:off x="643809" y="-1436488"/>
              <a:ext cx="7776259" cy="1047538"/>
            </a:xfrm>
            <a:prstGeom prst="roundRect">
              <a:avLst>
                <a:gd name="adj" fmla="val 50000"/>
              </a:avLst>
            </a:prstGeom>
            <a:solidFill>
              <a:srgbClr val="913F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10" name="文字方塊 9">
              <a:extLst>
                <a:ext uri="{FF2B5EF4-FFF2-40B4-BE49-F238E27FC236}">
                  <a16:creationId xmlns:a16="http://schemas.microsoft.com/office/drawing/2014/main" id="{AA85E3AE-A407-8106-8811-9B04A55E5FAF}"/>
                </a:ext>
              </a:extLst>
            </p:cNvPr>
            <p:cNvSpPr txBox="1"/>
            <p:nvPr/>
          </p:nvSpPr>
          <p:spPr>
            <a:xfrm>
              <a:off x="898391" y="-1270631"/>
              <a:ext cx="6638997" cy="769441"/>
            </a:xfrm>
            <a:prstGeom prst="rect">
              <a:avLst/>
            </a:prstGeom>
            <a:noFill/>
          </p:spPr>
          <p:txBody>
            <a:bodyPr wrap="none" rtlCol="0">
              <a:spAutoFit/>
            </a:bodyPr>
            <a:lstStyle/>
            <a:p>
              <a:pPr algn="ctr"/>
              <a:r>
                <a:rPr lang="zh-HK" altLang="en-US" sz="4400" b="1" spc="1013" baseline="0" dirty="0">
                  <a:ln/>
                  <a:solidFill>
                    <a:srgbClr val="FFFFFF"/>
                  </a:solidFill>
                  <a:latin typeface="微軟正黑體"/>
                  <a:ea typeface="微軟正黑體"/>
                  <a:sym typeface="微軟正黑體"/>
                  <a:rtl val="0"/>
                </a:rPr>
                <a:t>例子</a:t>
              </a:r>
              <a:r>
                <a:rPr lang="en-US" altLang="zh-TW" sz="4400" b="1" spc="1013" baseline="0" dirty="0">
                  <a:ln/>
                  <a:solidFill>
                    <a:srgbClr val="FFFFFF"/>
                  </a:solidFill>
                  <a:latin typeface="微軟正黑體"/>
                  <a:ea typeface="微軟正黑體"/>
                  <a:sym typeface="微軟正黑體"/>
                  <a:rtl val="0"/>
                </a:rPr>
                <a:t>6</a:t>
              </a:r>
              <a:r>
                <a:rPr lang="en-US" altLang="zh-HK" sz="4400" b="1" spc="1013" baseline="0" dirty="0">
                  <a:ln/>
                  <a:solidFill>
                    <a:srgbClr val="FFFFFF"/>
                  </a:solidFill>
                  <a:latin typeface="微軟正黑體"/>
                  <a:ea typeface="微軟正黑體"/>
                  <a:sym typeface="微軟正黑體"/>
                  <a:rtl val="0"/>
                </a:rPr>
                <a:t>–</a:t>
              </a:r>
              <a:r>
                <a:rPr lang="zh-TW" altLang="en-US" sz="4400" b="1" spc="1013" baseline="0" dirty="0">
                  <a:ln/>
                  <a:solidFill>
                    <a:srgbClr val="FFFFFF"/>
                  </a:solidFill>
                  <a:latin typeface="微軟正黑體"/>
                  <a:ea typeface="微軟正黑體"/>
                  <a:sym typeface="微軟正黑體"/>
                  <a:rtl val="0"/>
                </a:rPr>
                <a:t>清新室內空氣</a:t>
              </a:r>
            </a:p>
          </p:txBody>
        </p:sp>
        <p:pic>
          <p:nvPicPr>
            <p:cNvPr id="11" name="圖片 10">
              <a:extLst>
                <a:ext uri="{FF2B5EF4-FFF2-40B4-BE49-F238E27FC236}">
                  <a16:creationId xmlns:a16="http://schemas.microsoft.com/office/drawing/2014/main" id="{2500D05B-F793-273C-AFFD-6B8C5C3442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74006" y="-1436488"/>
              <a:ext cx="1046062" cy="1044589"/>
            </a:xfrm>
            <a:prstGeom prst="rect">
              <a:avLst/>
            </a:prstGeom>
          </p:spPr>
        </p:pic>
      </p:grpSp>
    </p:spTree>
    <p:extLst>
      <p:ext uri="{BB962C8B-B14F-4D97-AF65-F5344CB8AC3E}">
        <p14:creationId xmlns:p14="http://schemas.microsoft.com/office/powerpoint/2010/main" val="20181605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3BDE2EA-584A-388F-1440-5DA02073DD9D}"/>
              </a:ext>
            </a:extLst>
          </p:cNvPr>
          <p:cNvSpPr>
            <a:spLocks noGrp="1"/>
          </p:cNvSpPr>
          <p:nvPr>
            <p:ph type="title"/>
          </p:nvPr>
        </p:nvSpPr>
        <p:spPr>
          <a:xfrm>
            <a:off x="569023" y="365896"/>
            <a:ext cx="10741152" cy="1132258"/>
          </a:xfrm>
        </p:spPr>
        <p:txBody>
          <a:bodyPr anchor="ctr"/>
          <a:lstStyle/>
          <a:p>
            <a:r>
              <a:rPr lang="zh-TW" altLang="en-US" b="1" dirty="0">
                <a:latin typeface="微軟正黑體" panose="020B0604030504040204" pitchFamily="34" charset="-120"/>
                <a:ea typeface="微軟正黑體" panose="020B0604030504040204" pitchFamily="34" charset="-120"/>
              </a:rPr>
              <a:t>環保推廣活動記錄表</a:t>
            </a:r>
          </a:p>
        </p:txBody>
      </p:sp>
      <p:grpSp>
        <p:nvGrpSpPr>
          <p:cNvPr id="8" name="群組 7">
            <a:extLst>
              <a:ext uri="{FF2B5EF4-FFF2-40B4-BE49-F238E27FC236}">
                <a16:creationId xmlns:a16="http://schemas.microsoft.com/office/drawing/2014/main" id="{E02598F9-8516-5D42-4620-339683E2867C}"/>
              </a:ext>
            </a:extLst>
          </p:cNvPr>
          <p:cNvGrpSpPr/>
          <p:nvPr/>
        </p:nvGrpSpPr>
        <p:grpSpPr>
          <a:xfrm>
            <a:off x="3361446" y="2776024"/>
            <a:ext cx="2793548" cy="2770779"/>
            <a:chOff x="8395228" y="1131050"/>
            <a:chExt cx="1698027" cy="1684187"/>
          </a:xfrm>
        </p:grpSpPr>
        <p:sp>
          <p:nvSpPr>
            <p:cNvPr id="9" name="內容版面配置區 2">
              <a:extLst>
                <a:ext uri="{FF2B5EF4-FFF2-40B4-BE49-F238E27FC236}">
                  <a16:creationId xmlns:a16="http://schemas.microsoft.com/office/drawing/2014/main" id="{842CB253-EACD-396C-FFB9-6751743C1F1F}"/>
                </a:ext>
              </a:extLst>
            </p:cNvPr>
            <p:cNvSpPr txBox="1">
              <a:spLocks/>
            </p:cNvSpPr>
            <p:nvPr/>
          </p:nvSpPr>
          <p:spPr>
            <a:xfrm>
              <a:off x="8395228" y="1131050"/>
              <a:ext cx="1698027" cy="1684187"/>
            </a:xfrm>
            <a:prstGeom prst="roundRect">
              <a:avLst/>
            </a:prstGeom>
            <a:solidFill>
              <a:srgbClr val="FAFFE1"/>
            </a:solidFill>
          </p:spPr>
          <p:txBody>
            <a:bodyPr vert="horz" lIns="91440" tIns="45720" rIns="91440" bIns="45720" rtlCol="0">
              <a:normAutofit/>
            </a:bodyPr>
            <a:lstStyle>
              <a:lvl1pPr marL="285750" indent="-285750" algn="l" defTabSz="914400" rtl="0" eaLnBrk="1" latinLnBrk="0" hangingPunct="1">
                <a:lnSpc>
                  <a:spcPct val="110000"/>
                </a:lnSpc>
                <a:spcBef>
                  <a:spcPts val="1000"/>
                </a:spcBef>
                <a:buSzPct val="80000"/>
                <a:buFont typeface="Arial" panose="020B0604020202020204" pitchFamily="34" charset="0"/>
                <a:buChar char="•"/>
                <a:defRPr lang="en-US" sz="2800" kern="1200" dirty="0">
                  <a:solidFill>
                    <a:schemeClr val="tx1"/>
                  </a:solidFill>
                  <a:latin typeface="+mn-lt"/>
                  <a:ea typeface="+mn-ea"/>
                  <a:cs typeface="+mn-cs"/>
                </a:defRPr>
              </a:lvl1pPr>
              <a:lvl2pPr marL="502920" indent="-228600" algn="l" defTabSz="914400" rtl="0" eaLnBrk="1" latinLnBrk="0" hangingPunct="1">
                <a:lnSpc>
                  <a:spcPct val="110000"/>
                </a:lnSpc>
                <a:spcBef>
                  <a:spcPts val="500"/>
                </a:spcBef>
                <a:buSzPct val="80000"/>
                <a:buFont typeface="Wingdings" panose="05000000000000000000" pitchFamily="2" charset="2"/>
                <a:buChar char="Ø"/>
                <a:defRPr sz="2400" i="0" kern="1200">
                  <a:solidFill>
                    <a:schemeClr val="tx1"/>
                  </a:solidFill>
                  <a:latin typeface="+mn-lt"/>
                  <a:ea typeface="+mn-ea"/>
                  <a:cs typeface="+mn-cs"/>
                </a:defRPr>
              </a:lvl2pPr>
              <a:lvl3pPr marL="822960" indent="-228600" algn="l" defTabSz="914400" rtl="0" eaLnBrk="1" latinLnBrk="0" hangingPunct="1">
                <a:lnSpc>
                  <a:spcPct val="110000"/>
                </a:lnSpc>
                <a:spcBef>
                  <a:spcPts val="500"/>
                </a:spcBef>
                <a:buSzPct val="80000"/>
                <a:buFont typeface="Wingdings" panose="05000000000000000000" pitchFamily="2" charset="2"/>
                <a:buChar char="u"/>
                <a:defRPr sz="2400" i="0" kern="1200">
                  <a:solidFill>
                    <a:schemeClr val="tx1"/>
                  </a:solidFill>
                  <a:latin typeface="+mn-lt"/>
                  <a:ea typeface="+mn-ea"/>
                  <a:cs typeface="+mn-cs"/>
                </a:defRPr>
              </a:lvl3pPr>
              <a:lvl4pPr marL="1097280" indent="-228600" algn="l" defTabSz="914400" rtl="0" eaLnBrk="1" latinLnBrk="0" hangingPunct="1">
                <a:lnSpc>
                  <a:spcPct val="110000"/>
                </a:lnSpc>
                <a:spcBef>
                  <a:spcPts val="500"/>
                </a:spcBef>
                <a:buSzPct val="80000"/>
                <a:buFont typeface="Goudy Old Style" panose="02020502050305020303" pitchFamily="18" charset="0"/>
                <a:buChar char="–"/>
                <a:defRPr sz="2400" i="0" kern="1200">
                  <a:solidFill>
                    <a:schemeClr val="tx1"/>
                  </a:solidFill>
                  <a:latin typeface="+mn-lt"/>
                  <a:ea typeface="+mn-ea"/>
                  <a:cs typeface="+mn-cs"/>
                </a:defRPr>
              </a:lvl4pPr>
              <a:lvl5pPr marL="1371600" indent="-228600" algn="l" defTabSz="914400" rtl="0" eaLnBrk="1" latinLnBrk="0" hangingPunct="1">
                <a:lnSpc>
                  <a:spcPct val="110000"/>
                </a:lnSpc>
                <a:spcBef>
                  <a:spcPts val="500"/>
                </a:spcBef>
                <a:buSzPct val="80000"/>
                <a:buFont typeface="Arial" panose="020B0604020202020204" pitchFamily="34" charset="0"/>
                <a:buChar char="•"/>
                <a:defRPr sz="240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altLang="zh-TW" sz="1400" b="1" dirty="0"/>
            </a:p>
          </p:txBody>
        </p:sp>
        <p:pic>
          <p:nvPicPr>
            <p:cNvPr id="10" name="圖片 9">
              <a:extLst>
                <a:ext uri="{FF2B5EF4-FFF2-40B4-BE49-F238E27FC236}">
                  <a16:creationId xmlns:a16="http://schemas.microsoft.com/office/drawing/2014/main" id="{22D34EB8-76F1-D686-5D4F-8FB3E9A943F8}"/>
                </a:ext>
              </a:extLst>
            </p:cNvPr>
            <p:cNvPicPr>
              <a:picLocks noChangeAspect="1"/>
            </p:cNvPicPr>
            <p:nvPr/>
          </p:nvPicPr>
          <p:blipFill>
            <a:blip r:embed="rId3"/>
            <a:stretch>
              <a:fillRect/>
            </a:stretch>
          </p:blipFill>
          <p:spPr>
            <a:xfrm>
              <a:off x="8529432" y="1258333"/>
              <a:ext cx="1429620" cy="1429620"/>
            </a:xfrm>
            <a:prstGeom prst="rect">
              <a:avLst/>
            </a:prstGeom>
          </p:spPr>
        </p:pic>
      </p:grpSp>
      <p:sp>
        <p:nvSpPr>
          <p:cNvPr id="12" name="內容版面配置區 2">
            <a:extLst>
              <a:ext uri="{FF2B5EF4-FFF2-40B4-BE49-F238E27FC236}">
                <a16:creationId xmlns:a16="http://schemas.microsoft.com/office/drawing/2014/main" id="{B2F469EB-F528-8D3B-B9DB-58387BD40F50}"/>
              </a:ext>
            </a:extLst>
          </p:cNvPr>
          <p:cNvSpPr>
            <a:spLocks noGrp="1"/>
          </p:cNvSpPr>
          <p:nvPr>
            <p:ph idx="1"/>
          </p:nvPr>
        </p:nvSpPr>
        <p:spPr>
          <a:xfrm>
            <a:off x="881825" y="1707557"/>
            <a:ext cx="6708678" cy="1854693"/>
          </a:xfrm>
        </p:spPr>
        <p:txBody>
          <a:bodyPr/>
          <a:lstStyle/>
          <a:p>
            <a:r>
              <a:rPr lang="zh-TW" altLang="en-US" dirty="0">
                <a:latin typeface="微軟正黑體" panose="020B0604030504040204" pitchFamily="34" charset="-120"/>
                <a:ea typeface="微軟正黑體" panose="020B0604030504040204" pitchFamily="34" charset="-120"/>
              </a:rPr>
              <a:t>可編輯的</a:t>
            </a:r>
            <a:r>
              <a:rPr lang="en-US" altLang="zh-TW" dirty="0">
                <a:latin typeface="微軟正黑體" panose="020B0604030504040204" pitchFamily="34" charset="-120"/>
                <a:ea typeface="微軟正黑體" panose="020B0604030504040204" pitchFamily="34" charset="-120"/>
              </a:rPr>
              <a:t>Word</a:t>
            </a:r>
            <a:r>
              <a:rPr lang="zh-TW" altLang="en-US" dirty="0">
                <a:latin typeface="微軟正黑體" panose="020B0604030504040204" pitchFamily="34" charset="-120"/>
                <a:ea typeface="微軟正黑體" panose="020B0604030504040204" pitchFamily="34" charset="-120"/>
              </a:rPr>
              <a:t>及</a:t>
            </a:r>
            <a:r>
              <a:rPr lang="en-US" altLang="zh-TW" dirty="0">
                <a:latin typeface="微軟正黑體" panose="020B0604030504040204" pitchFamily="34" charset="-120"/>
                <a:ea typeface="微軟正黑體" panose="020B0604030504040204" pitchFamily="34" charset="-120"/>
              </a:rPr>
              <a:t>PDF</a:t>
            </a:r>
            <a:r>
              <a:rPr lang="zh-TW" altLang="en-US" dirty="0">
                <a:latin typeface="微軟正黑體" panose="020B0604030504040204" pitchFamily="34" charset="-120"/>
                <a:ea typeface="微軟正黑體" panose="020B0604030504040204" pitchFamily="34" charset="-120"/>
              </a:rPr>
              <a:t>版本可在此下載</a:t>
            </a:r>
            <a:endParaRPr lang="zh-HK" altLang="en-US" dirty="0">
              <a:latin typeface="微軟正黑體" panose="020B0604030504040204" pitchFamily="34" charset="-120"/>
              <a:ea typeface="微軟正黑體" panose="020B0604030504040204" pitchFamily="34" charset="-120"/>
            </a:endParaRPr>
          </a:p>
        </p:txBody>
      </p:sp>
      <p:pic>
        <p:nvPicPr>
          <p:cNvPr id="5" name="Picture 4">
            <a:extLst>
              <a:ext uri="{FF2B5EF4-FFF2-40B4-BE49-F238E27FC236}">
                <a16:creationId xmlns:a16="http://schemas.microsoft.com/office/drawing/2014/main" id="{591137B1-52D0-D24E-59A3-C94A7A2B2FB2}"/>
              </a:ext>
            </a:extLst>
          </p:cNvPr>
          <p:cNvPicPr>
            <a:picLocks noChangeAspect="1"/>
          </p:cNvPicPr>
          <p:nvPr/>
        </p:nvPicPr>
        <p:blipFill>
          <a:blip r:embed="rId4"/>
          <a:stretch>
            <a:fillRect/>
          </a:stretch>
        </p:blipFill>
        <p:spPr>
          <a:xfrm>
            <a:off x="7742804" y="932025"/>
            <a:ext cx="4041867" cy="5432323"/>
          </a:xfrm>
          <a:prstGeom prst="rect">
            <a:avLst/>
          </a:prstGeom>
        </p:spPr>
      </p:pic>
      <p:grpSp>
        <p:nvGrpSpPr>
          <p:cNvPr id="4" name="群組 3">
            <a:extLst>
              <a:ext uri="{FF2B5EF4-FFF2-40B4-BE49-F238E27FC236}">
                <a16:creationId xmlns:a16="http://schemas.microsoft.com/office/drawing/2014/main" id="{2719D2D6-F23C-0B4F-C90C-60B9BDE6966B}"/>
              </a:ext>
            </a:extLst>
          </p:cNvPr>
          <p:cNvGrpSpPr/>
          <p:nvPr/>
        </p:nvGrpSpPr>
        <p:grpSpPr>
          <a:xfrm>
            <a:off x="448852" y="5147859"/>
            <a:ext cx="2346855" cy="1718646"/>
            <a:chOff x="448852" y="5147859"/>
            <a:chExt cx="2346855" cy="1718646"/>
          </a:xfrm>
        </p:grpSpPr>
        <p:pic>
          <p:nvPicPr>
            <p:cNvPr id="7" name="圖片 6">
              <a:extLst>
                <a:ext uri="{FF2B5EF4-FFF2-40B4-BE49-F238E27FC236}">
                  <a16:creationId xmlns:a16="http://schemas.microsoft.com/office/drawing/2014/main" id="{B5465A68-05B6-8A2B-16DB-EF1C5DCFCB11}"/>
                </a:ext>
              </a:extLst>
            </p:cNvPr>
            <p:cNvPicPr>
              <a:picLocks noChangeAspect="1"/>
            </p:cNvPicPr>
            <p:nvPr/>
          </p:nvPicPr>
          <p:blipFill>
            <a:blip r:embed="rId5"/>
            <a:stretch>
              <a:fillRect/>
            </a:stretch>
          </p:blipFill>
          <p:spPr>
            <a:xfrm rot="20780841">
              <a:off x="448852" y="5218393"/>
              <a:ext cx="1076301" cy="1565528"/>
            </a:xfrm>
            <a:prstGeom prst="rect">
              <a:avLst/>
            </a:prstGeom>
          </p:spPr>
        </p:pic>
        <p:pic>
          <p:nvPicPr>
            <p:cNvPr id="11" name="圖片 10">
              <a:extLst>
                <a:ext uri="{FF2B5EF4-FFF2-40B4-BE49-F238E27FC236}">
                  <a16:creationId xmlns:a16="http://schemas.microsoft.com/office/drawing/2014/main" id="{75071CAA-29CD-DD0A-4342-37FE6D05EF48}"/>
                </a:ext>
              </a:extLst>
            </p:cNvPr>
            <p:cNvPicPr>
              <a:picLocks noChangeAspect="1"/>
            </p:cNvPicPr>
            <p:nvPr/>
          </p:nvPicPr>
          <p:blipFill>
            <a:blip r:embed="rId6"/>
            <a:stretch>
              <a:fillRect/>
            </a:stretch>
          </p:blipFill>
          <p:spPr>
            <a:xfrm rot="1261668">
              <a:off x="1566571" y="5147859"/>
              <a:ext cx="1229136" cy="1718646"/>
            </a:xfrm>
            <a:prstGeom prst="rect">
              <a:avLst/>
            </a:prstGeom>
          </p:spPr>
        </p:pic>
      </p:grpSp>
    </p:spTree>
    <p:extLst>
      <p:ext uri="{BB962C8B-B14F-4D97-AF65-F5344CB8AC3E}">
        <p14:creationId xmlns:p14="http://schemas.microsoft.com/office/powerpoint/2010/main" val="15285156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3BDE2EA-584A-388F-1440-5DA02073DD9D}"/>
              </a:ext>
            </a:extLst>
          </p:cNvPr>
          <p:cNvSpPr>
            <a:spLocks noGrp="1"/>
          </p:cNvSpPr>
          <p:nvPr>
            <p:ph type="title"/>
          </p:nvPr>
        </p:nvSpPr>
        <p:spPr>
          <a:xfrm>
            <a:off x="569023" y="365896"/>
            <a:ext cx="10741152" cy="1132258"/>
          </a:xfrm>
        </p:spPr>
        <p:txBody>
          <a:bodyPr anchor="ctr"/>
          <a:lstStyle/>
          <a:p>
            <a:r>
              <a:rPr lang="zh-TW" altLang="en-US" b="1" dirty="0">
                <a:latin typeface="微軟正黑體" panose="020B0604030504040204" pitchFamily="34" charset="-120"/>
                <a:ea typeface="微軟正黑體" panose="020B0604030504040204" pitchFamily="34" charset="-120"/>
              </a:rPr>
              <a:t>更多詳情</a:t>
            </a:r>
          </a:p>
        </p:txBody>
      </p:sp>
      <p:grpSp>
        <p:nvGrpSpPr>
          <p:cNvPr id="36" name="群組 35">
            <a:extLst>
              <a:ext uri="{FF2B5EF4-FFF2-40B4-BE49-F238E27FC236}">
                <a16:creationId xmlns:a16="http://schemas.microsoft.com/office/drawing/2014/main" id="{F79DF82C-99F3-91C7-1B18-D36B3148E07B}"/>
              </a:ext>
            </a:extLst>
          </p:cNvPr>
          <p:cNvGrpSpPr/>
          <p:nvPr/>
        </p:nvGrpSpPr>
        <p:grpSpPr>
          <a:xfrm>
            <a:off x="3558976" y="1498154"/>
            <a:ext cx="2918781" cy="4937082"/>
            <a:chOff x="3659679" y="1530854"/>
            <a:chExt cx="2918781" cy="4937082"/>
          </a:xfrm>
        </p:grpSpPr>
        <p:sp>
          <p:nvSpPr>
            <p:cNvPr id="9" name="內容版面配置區 2">
              <a:extLst>
                <a:ext uri="{FF2B5EF4-FFF2-40B4-BE49-F238E27FC236}">
                  <a16:creationId xmlns:a16="http://schemas.microsoft.com/office/drawing/2014/main" id="{842CB253-EACD-396C-FFB9-6751743C1F1F}"/>
                </a:ext>
              </a:extLst>
            </p:cNvPr>
            <p:cNvSpPr txBox="1">
              <a:spLocks/>
            </p:cNvSpPr>
            <p:nvPr/>
          </p:nvSpPr>
          <p:spPr>
            <a:xfrm>
              <a:off x="3659679" y="1530854"/>
              <a:ext cx="2918781" cy="4937082"/>
            </a:xfrm>
            <a:prstGeom prst="roundRect">
              <a:avLst/>
            </a:prstGeom>
            <a:solidFill>
              <a:srgbClr val="FAFFE1"/>
            </a:solidFill>
          </p:spPr>
          <p:txBody>
            <a:bodyPr vert="horz" lIns="91440" tIns="45720" rIns="91440" bIns="45720" rtlCol="0">
              <a:normAutofit/>
            </a:bodyPr>
            <a:lstStyle>
              <a:lvl1pPr marL="285750" indent="-285750" algn="l" defTabSz="914400" rtl="0" eaLnBrk="1" latinLnBrk="0" hangingPunct="1">
                <a:lnSpc>
                  <a:spcPct val="110000"/>
                </a:lnSpc>
                <a:spcBef>
                  <a:spcPts val="1000"/>
                </a:spcBef>
                <a:buSzPct val="80000"/>
                <a:buFont typeface="Arial" panose="020B0604020202020204" pitchFamily="34" charset="0"/>
                <a:buChar char="•"/>
                <a:defRPr lang="en-US" sz="2800" kern="1200" dirty="0">
                  <a:solidFill>
                    <a:schemeClr val="tx1"/>
                  </a:solidFill>
                  <a:latin typeface="+mn-lt"/>
                  <a:ea typeface="+mn-ea"/>
                  <a:cs typeface="+mn-cs"/>
                </a:defRPr>
              </a:lvl1pPr>
              <a:lvl2pPr marL="502920" indent="-228600" algn="l" defTabSz="914400" rtl="0" eaLnBrk="1" latinLnBrk="0" hangingPunct="1">
                <a:lnSpc>
                  <a:spcPct val="110000"/>
                </a:lnSpc>
                <a:spcBef>
                  <a:spcPts val="500"/>
                </a:spcBef>
                <a:buSzPct val="80000"/>
                <a:buFont typeface="Wingdings" panose="05000000000000000000" pitchFamily="2" charset="2"/>
                <a:buChar char="Ø"/>
                <a:defRPr sz="2400" i="0" kern="1200">
                  <a:solidFill>
                    <a:schemeClr val="tx1"/>
                  </a:solidFill>
                  <a:latin typeface="+mn-lt"/>
                  <a:ea typeface="+mn-ea"/>
                  <a:cs typeface="+mn-cs"/>
                </a:defRPr>
              </a:lvl2pPr>
              <a:lvl3pPr marL="822960" indent="-228600" algn="l" defTabSz="914400" rtl="0" eaLnBrk="1" latinLnBrk="0" hangingPunct="1">
                <a:lnSpc>
                  <a:spcPct val="110000"/>
                </a:lnSpc>
                <a:spcBef>
                  <a:spcPts val="500"/>
                </a:spcBef>
                <a:buSzPct val="80000"/>
                <a:buFont typeface="Wingdings" panose="05000000000000000000" pitchFamily="2" charset="2"/>
                <a:buChar char="u"/>
                <a:defRPr sz="2400" i="0" kern="1200">
                  <a:solidFill>
                    <a:schemeClr val="tx1"/>
                  </a:solidFill>
                  <a:latin typeface="+mn-lt"/>
                  <a:ea typeface="+mn-ea"/>
                  <a:cs typeface="+mn-cs"/>
                </a:defRPr>
              </a:lvl3pPr>
              <a:lvl4pPr marL="1097280" indent="-228600" algn="l" defTabSz="914400" rtl="0" eaLnBrk="1" latinLnBrk="0" hangingPunct="1">
                <a:lnSpc>
                  <a:spcPct val="110000"/>
                </a:lnSpc>
                <a:spcBef>
                  <a:spcPts val="500"/>
                </a:spcBef>
                <a:buSzPct val="80000"/>
                <a:buFont typeface="Goudy Old Style" panose="02020502050305020303" pitchFamily="18" charset="0"/>
                <a:buChar char="–"/>
                <a:defRPr sz="2400" i="0" kern="1200">
                  <a:solidFill>
                    <a:schemeClr val="tx1"/>
                  </a:solidFill>
                  <a:latin typeface="+mn-lt"/>
                  <a:ea typeface="+mn-ea"/>
                  <a:cs typeface="+mn-cs"/>
                </a:defRPr>
              </a:lvl4pPr>
              <a:lvl5pPr marL="1371600" indent="-228600" algn="l" defTabSz="914400" rtl="0" eaLnBrk="1" latinLnBrk="0" hangingPunct="1">
                <a:lnSpc>
                  <a:spcPct val="110000"/>
                </a:lnSpc>
                <a:spcBef>
                  <a:spcPts val="500"/>
                </a:spcBef>
                <a:buSzPct val="80000"/>
                <a:buFont typeface="Arial" panose="020B0604020202020204" pitchFamily="34" charset="0"/>
                <a:buChar char="•"/>
                <a:defRPr sz="240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TW" altLang="en-US" sz="2000" dirty="0">
                  <a:latin typeface="微軟正黑體" panose="020B0604030504040204" pitchFamily="34" charset="-120"/>
                  <a:ea typeface="微軟正黑體" panose="020B0604030504040204" pitchFamily="34" charset="-120"/>
                </a:rPr>
                <a:t>完整版計劃手冊及相關資料</a:t>
              </a:r>
              <a:endParaRPr lang="en-US" altLang="zh-TW" sz="2000" dirty="0">
                <a:latin typeface="微軟正黑體" panose="020B0604030504040204" pitchFamily="34" charset="-120"/>
                <a:ea typeface="微軟正黑體" panose="020B0604030504040204" pitchFamily="34" charset="-120"/>
              </a:endParaRPr>
            </a:p>
            <a:p>
              <a:r>
                <a:rPr lang="zh-TW" altLang="en-US" sz="2000" dirty="0">
                  <a:latin typeface="微軟正黑體" panose="020B0604030504040204" pitchFamily="34" charset="-120"/>
                  <a:ea typeface="微軟正黑體" panose="020B0604030504040204" pitchFamily="34" charset="-120"/>
                </a:rPr>
                <a:t>簡介簡報</a:t>
              </a:r>
              <a:endParaRPr lang="en-US" altLang="zh-TW" sz="2000" dirty="0">
                <a:latin typeface="微軟正黑體" panose="020B0604030504040204" pitchFamily="34" charset="-120"/>
                <a:ea typeface="微軟正黑體" panose="020B0604030504040204" pitchFamily="34" charset="-120"/>
              </a:endParaRPr>
            </a:p>
            <a:p>
              <a:r>
                <a:rPr lang="zh-TW" altLang="en-US" sz="2000" dirty="0">
                  <a:latin typeface="微軟正黑體" panose="020B0604030504040204" pitchFamily="34" charset="-120"/>
                  <a:ea typeface="微軟正黑體" panose="020B0604030504040204" pitchFamily="34" charset="-120"/>
                </a:rPr>
                <a:t>簡介影片</a:t>
              </a:r>
              <a:endParaRPr lang="en-US" altLang="zh-TW" sz="2000" dirty="0">
                <a:latin typeface="微軟正黑體" panose="020B0604030504040204" pitchFamily="34" charset="-120"/>
                <a:ea typeface="微軟正黑體" panose="020B0604030504040204" pitchFamily="34" charset="-120"/>
              </a:endParaRPr>
            </a:p>
            <a:p>
              <a:r>
                <a:rPr lang="zh-TW" altLang="en-US" sz="2000" dirty="0">
                  <a:latin typeface="微軟正黑體" panose="020B0604030504040204" pitchFamily="34" charset="-120"/>
                  <a:ea typeface="微軟正黑體" panose="020B0604030504040204" pitchFamily="34" charset="-120"/>
                </a:rPr>
                <a:t>宣傳刊物</a:t>
              </a:r>
              <a:endParaRPr lang="en-US" altLang="zh-TW" sz="2000" dirty="0">
                <a:latin typeface="微軟正黑體" panose="020B0604030504040204" pitchFamily="34" charset="-120"/>
                <a:ea typeface="微軟正黑體" panose="020B0604030504040204" pitchFamily="34" charset="-120"/>
              </a:endParaRPr>
            </a:p>
            <a:p>
              <a:r>
                <a:rPr lang="zh-TW" altLang="en-US" sz="2000" dirty="0">
                  <a:latin typeface="微軟正黑體" panose="020B0604030504040204" pitchFamily="34" charset="-120"/>
                  <a:ea typeface="微軟正黑體" panose="020B0604030504040204" pitchFamily="34" charset="-120"/>
                </a:rPr>
                <a:t>過往參與學校經驗分享</a:t>
              </a:r>
              <a:endParaRPr lang="zh-HK" altLang="en-US" sz="2000" dirty="0">
                <a:latin typeface="微軟正黑體" panose="020B0604030504040204" pitchFamily="34" charset="-120"/>
                <a:ea typeface="微軟正黑體" panose="020B0604030504040204" pitchFamily="34" charset="-120"/>
              </a:endParaRPr>
            </a:p>
          </p:txBody>
        </p:sp>
        <p:pic>
          <p:nvPicPr>
            <p:cNvPr id="10" name="圖片 9">
              <a:extLst>
                <a:ext uri="{FF2B5EF4-FFF2-40B4-BE49-F238E27FC236}">
                  <a16:creationId xmlns:a16="http://schemas.microsoft.com/office/drawing/2014/main" id="{22D34EB8-76F1-D686-5D4F-8FB3E9A943F8}"/>
                </a:ext>
              </a:extLst>
            </p:cNvPr>
            <p:cNvPicPr>
              <a:picLocks noChangeAspect="1"/>
            </p:cNvPicPr>
            <p:nvPr/>
          </p:nvPicPr>
          <p:blipFill>
            <a:blip r:embed="rId3"/>
            <a:stretch>
              <a:fillRect/>
            </a:stretch>
          </p:blipFill>
          <p:spPr>
            <a:xfrm>
              <a:off x="4252665" y="4634822"/>
              <a:ext cx="1732807" cy="1732807"/>
            </a:xfrm>
            <a:prstGeom prst="rect">
              <a:avLst/>
            </a:prstGeom>
          </p:spPr>
        </p:pic>
      </p:grpSp>
      <p:grpSp>
        <p:nvGrpSpPr>
          <p:cNvPr id="14" name="群組 13">
            <a:extLst>
              <a:ext uri="{FF2B5EF4-FFF2-40B4-BE49-F238E27FC236}">
                <a16:creationId xmlns:a16="http://schemas.microsoft.com/office/drawing/2014/main" id="{10F6CB48-A5FF-6C6C-BA2F-884C3625D672}"/>
              </a:ext>
            </a:extLst>
          </p:cNvPr>
          <p:cNvGrpSpPr/>
          <p:nvPr/>
        </p:nvGrpSpPr>
        <p:grpSpPr>
          <a:xfrm rot="380073">
            <a:off x="7417393" y="265013"/>
            <a:ext cx="2723800" cy="1624518"/>
            <a:chOff x="7854429" y="1259724"/>
            <a:chExt cx="3634043" cy="2167401"/>
          </a:xfrm>
        </p:grpSpPr>
        <p:pic>
          <p:nvPicPr>
            <p:cNvPr id="7" name="圖片 6" descr="一張含有 文字, 卡通, 海報, 動畫卡通 的圖片&#10;&#10;AI 產生的內容可能不正確。">
              <a:extLst>
                <a:ext uri="{FF2B5EF4-FFF2-40B4-BE49-F238E27FC236}">
                  <a16:creationId xmlns:a16="http://schemas.microsoft.com/office/drawing/2014/main" id="{89BCEA1E-57CE-4B3B-81A6-CAC13FFDDFE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25162">
              <a:off x="10028051" y="1333375"/>
              <a:ext cx="1460421" cy="2068929"/>
            </a:xfrm>
            <a:prstGeom prst="rect">
              <a:avLst/>
            </a:prstGeom>
          </p:spPr>
        </p:pic>
        <p:pic>
          <p:nvPicPr>
            <p:cNvPr id="11" name="圖片 10" descr="一張含有 文字, 動畫卡通, 美工圖案, 圖解 的圖片&#10;&#10;AI 產生的內容可能不正確。">
              <a:extLst>
                <a:ext uri="{FF2B5EF4-FFF2-40B4-BE49-F238E27FC236}">
                  <a16:creationId xmlns:a16="http://schemas.microsoft.com/office/drawing/2014/main" id="{198B9690-47AE-6467-7594-7AEF8C7428C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17828" y="1259724"/>
              <a:ext cx="1463898" cy="2068930"/>
            </a:xfrm>
            <a:prstGeom prst="rect">
              <a:avLst/>
            </a:prstGeom>
          </p:spPr>
        </p:pic>
        <p:pic>
          <p:nvPicPr>
            <p:cNvPr id="13" name="圖片 12" descr="一張含有 文字, 動畫卡通, 卡通, 圖解 的圖片&#10;&#10;AI 產生的內容可能不正確。">
              <a:extLst>
                <a:ext uri="{FF2B5EF4-FFF2-40B4-BE49-F238E27FC236}">
                  <a16:creationId xmlns:a16="http://schemas.microsoft.com/office/drawing/2014/main" id="{548FE066-7A36-2052-FA3D-7CC7F3EDCAF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916228">
              <a:off x="7854429" y="1358196"/>
              <a:ext cx="1460421" cy="2068929"/>
            </a:xfrm>
            <a:prstGeom prst="rect">
              <a:avLst/>
            </a:prstGeom>
          </p:spPr>
        </p:pic>
      </p:grpSp>
      <p:pic>
        <p:nvPicPr>
          <p:cNvPr id="19" name="Picture 8">
            <a:extLst>
              <a:ext uri="{FF2B5EF4-FFF2-40B4-BE49-F238E27FC236}">
                <a16:creationId xmlns:a16="http://schemas.microsoft.com/office/drawing/2014/main" id="{664E88CB-8976-BCA9-CB22-FE426BE5B0A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b="16300"/>
          <a:stretch/>
        </p:blipFill>
        <p:spPr>
          <a:xfrm>
            <a:off x="8078874" y="5636471"/>
            <a:ext cx="3415791" cy="1221529"/>
          </a:xfrm>
          <a:prstGeom prst="rect">
            <a:avLst/>
          </a:prstGeom>
        </p:spPr>
      </p:pic>
      <p:sp>
        <p:nvSpPr>
          <p:cNvPr id="20" name="矩形 19">
            <a:extLst>
              <a:ext uri="{FF2B5EF4-FFF2-40B4-BE49-F238E27FC236}">
                <a16:creationId xmlns:a16="http://schemas.microsoft.com/office/drawing/2014/main" id="{BE13EFD7-A9D8-AFAB-1BFD-5965A63E7F6E}"/>
              </a:ext>
            </a:extLst>
          </p:cNvPr>
          <p:cNvSpPr/>
          <p:nvPr/>
        </p:nvSpPr>
        <p:spPr>
          <a:xfrm>
            <a:off x="6627618" y="2204329"/>
            <a:ext cx="5495555" cy="3093154"/>
          </a:xfrm>
          <a:prstGeom prst="rect">
            <a:avLst/>
          </a:prstGeom>
          <a:solidFill>
            <a:srgbClr val="D1F0FF"/>
          </a:solidFill>
        </p:spPr>
        <p:txBody>
          <a:bodyPr wrap="square">
            <a:spAutoFit/>
          </a:bodyPr>
          <a:lstStyle/>
          <a:p>
            <a:pPr marL="285750" indent="-285750">
              <a:buFont typeface="Arial" panose="020B0604020202020204" pitchFamily="34" charset="0"/>
              <a:buChar char="•"/>
            </a:pPr>
            <a:r>
              <a:rPr lang="zh-TW" altLang="en-US" sz="2000" dirty="0">
                <a:latin typeface="微軟正黑體" panose="020B0604030504040204" pitchFamily="34" charset="-120"/>
                <a:ea typeface="微軟正黑體" panose="020B0604030504040204" pitchFamily="34" charset="-120"/>
              </a:rPr>
              <a:t>計劃查詢</a:t>
            </a:r>
            <a:endParaRPr lang="en-US" altLang="zh-TW" sz="2000" dirty="0">
              <a:latin typeface="微軟正黑體" panose="020B0604030504040204" pitchFamily="34" charset="-120"/>
              <a:ea typeface="微軟正黑體" panose="020B0604030504040204" pitchFamily="34" charset="-120"/>
            </a:endParaRPr>
          </a:p>
          <a:p>
            <a:pPr marL="742950" lvl="1" indent="-285750">
              <a:spcBef>
                <a:spcPts val="600"/>
              </a:spcBef>
              <a:buFont typeface="Wingdings" panose="05000000000000000000" pitchFamily="2" charset="2"/>
              <a:buChar char="Ø"/>
            </a:pPr>
            <a:r>
              <a:rPr lang="zh-TW" altLang="en-US" sz="2000" dirty="0">
                <a:latin typeface="微軟正黑體" panose="020B0604030504040204" pitchFamily="34" charset="-120"/>
                <a:ea typeface="微軟正黑體" panose="020B0604030504040204" pitchFamily="34" charset="-120"/>
              </a:rPr>
              <a:t>環境運動委員會</a:t>
            </a:r>
            <a:endParaRPr lang="en-US" altLang="zh-TW" sz="2000" dirty="0">
              <a:latin typeface="微軟正黑體" panose="020B0604030504040204" pitchFamily="34" charset="-120"/>
              <a:ea typeface="微軟正黑體" panose="020B0604030504040204" pitchFamily="34" charset="-120"/>
            </a:endParaRPr>
          </a:p>
          <a:p>
            <a:pPr marL="1200150" lvl="2" indent="-285750">
              <a:spcBef>
                <a:spcPts val="600"/>
              </a:spcBef>
              <a:buFont typeface="Wingdings" panose="05000000000000000000" pitchFamily="2" charset="2"/>
              <a:buChar char="v"/>
            </a:pPr>
            <a:r>
              <a:rPr lang="zh-TW" altLang="en-US" sz="2000" dirty="0">
                <a:latin typeface="微軟正黑體" panose="020B0604030504040204" pitchFamily="34" charset="-120"/>
                <a:ea typeface="微軟正黑體" panose="020B0604030504040204" pitchFamily="34" charset="-120"/>
              </a:rPr>
              <a:t>電話：</a:t>
            </a:r>
            <a:r>
              <a:rPr lang="en-US" altLang="zh-TW" sz="2000" dirty="0">
                <a:latin typeface="微軟正黑體" panose="020B0604030504040204" pitchFamily="34" charset="-120"/>
                <a:ea typeface="微軟正黑體" panose="020B0604030504040204" pitchFamily="34" charset="-120"/>
              </a:rPr>
              <a:t>2835 1738</a:t>
            </a:r>
          </a:p>
          <a:p>
            <a:pPr marL="1200150" lvl="2" indent="-285750">
              <a:buFont typeface="Wingdings" panose="05000000000000000000" pitchFamily="2" charset="2"/>
              <a:buChar char="v"/>
            </a:pPr>
            <a:r>
              <a:rPr lang="zh-TW" altLang="en-US" sz="2000" dirty="0">
                <a:latin typeface="微軟正黑體" panose="020B0604030504040204" pitchFamily="34" charset="-120"/>
                <a:ea typeface="微軟正黑體" panose="020B0604030504040204" pitchFamily="34" charset="-120"/>
              </a:rPr>
              <a:t>電郵：</a:t>
            </a:r>
            <a:r>
              <a:rPr lang="en-US" altLang="zh-TW" sz="2000" dirty="0">
                <a:solidFill>
                  <a:srgbClr val="0070C0"/>
                </a:solidFill>
                <a:latin typeface="微軟正黑體" panose="020B0604030504040204" pitchFamily="34" charset="-120"/>
                <a:ea typeface="微軟正黑體" panose="020B0604030504040204" pitchFamily="34" charset="-120"/>
                <a:hlinkClick r:id="rId8">
                  <a:extLst>
                    <a:ext uri="{A12FA001-AC4F-418D-AE19-62706E023703}">
                      <ahyp:hlinkClr xmlns:ahyp="http://schemas.microsoft.com/office/drawing/2018/hyperlinkcolor" val="tx"/>
                    </a:ext>
                  </a:extLst>
                </a:hlinkClick>
              </a:rPr>
              <a:t>schools@eeb.gov.hk</a:t>
            </a:r>
            <a:endParaRPr lang="en-US" altLang="zh-TW" sz="2000" dirty="0">
              <a:solidFill>
                <a:srgbClr val="0070C0"/>
              </a:solidFill>
              <a:latin typeface="微軟正黑體" panose="020B0604030504040204" pitchFamily="34" charset="-120"/>
              <a:ea typeface="微軟正黑體" panose="020B0604030504040204" pitchFamily="34" charset="-120"/>
            </a:endParaRPr>
          </a:p>
          <a:p>
            <a:pPr marL="1200150" lvl="2" indent="-285750">
              <a:buFont typeface="Wingdings" panose="05000000000000000000" pitchFamily="2" charset="2"/>
              <a:buChar char="v"/>
            </a:pPr>
            <a:r>
              <a:rPr lang="zh-TW" altLang="en-US" sz="2000" dirty="0">
                <a:latin typeface="微軟正黑體" panose="020B0604030504040204" pitchFamily="34" charset="-120"/>
                <a:ea typeface="微軟正黑體" panose="020B0604030504040204" pitchFamily="34" charset="-120"/>
              </a:rPr>
              <a:t>傳真：</a:t>
            </a:r>
            <a:r>
              <a:rPr lang="en-US" altLang="zh-TW" sz="2000" dirty="0">
                <a:latin typeface="微軟正黑體" panose="020B0604030504040204" pitchFamily="34" charset="-120"/>
                <a:ea typeface="微軟正黑體" panose="020B0604030504040204" pitchFamily="34" charset="-120"/>
              </a:rPr>
              <a:t>2909 9577</a:t>
            </a:r>
          </a:p>
          <a:p>
            <a:pPr marL="742950" lvl="1" indent="-285750">
              <a:buFont typeface="Arial" panose="020B0604020202020204" pitchFamily="34" charset="0"/>
              <a:buChar char="•"/>
            </a:pPr>
            <a:endParaRPr lang="en-US" altLang="zh-TW" sz="2000" dirty="0">
              <a:latin typeface="微軟正黑體" panose="020B0604030504040204" pitchFamily="34" charset="-120"/>
              <a:ea typeface="微軟正黑體" panose="020B0604030504040204" pitchFamily="34" charset="-120"/>
            </a:endParaRPr>
          </a:p>
          <a:p>
            <a:pPr marL="742950" lvl="1" indent="-285750">
              <a:buFont typeface="Wingdings" panose="05000000000000000000" pitchFamily="2" charset="2"/>
              <a:buChar char="Ø"/>
            </a:pPr>
            <a:r>
              <a:rPr lang="zh-TW" altLang="en-US" sz="2000" dirty="0">
                <a:latin typeface="微軟正黑體" panose="020B0604030504040204" pitchFamily="34" charset="-120"/>
                <a:ea typeface="微軟正黑體" panose="020B0604030504040204" pitchFamily="34" charset="-120"/>
              </a:rPr>
              <a:t>技術顧問</a:t>
            </a:r>
            <a:r>
              <a:rPr lang="en-US" altLang="zh-TW" sz="2000" dirty="0">
                <a:latin typeface="微軟正黑體" panose="020B0604030504040204" pitchFamily="34" charset="-120"/>
                <a:ea typeface="微軟正黑體" panose="020B0604030504040204" pitchFamily="34" charset="-120"/>
              </a:rPr>
              <a:t> – </a:t>
            </a:r>
            <a:r>
              <a:rPr lang="zh-TW" altLang="en-US" sz="2000" dirty="0">
                <a:latin typeface="微軟正黑體" panose="020B0604030504040204" pitchFamily="34" charset="-120"/>
                <a:ea typeface="微軟正黑體" panose="020B0604030504040204" pitchFamily="34" charset="-120"/>
              </a:rPr>
              <a:t>長春社</a:t>
            </a:r>
            <a:endParaRPr lang="en-US" sz="2000" dirty="0">
              <a:latin typeface="微軟正黑體" panose="020B0604030504040204" pitchFamily="34" charset="-120"/>
              <a:ea typeface="微軟正黑體" panose="020B0604030504040204" pitchFamily="34" charset="-120"/>
            </a:endParaRPr>
          </a:p>
          <a:p>
            <a:pPr marL="1200150" lvl="2" indent="-285750">
              <a:spcBef>
                <a:spcPts val="600"/>
              </a:spcBef>
              <a:buFont typeface="Wingdings" panose="05000000000000000000" pitchFamily="2" charset="2"/>
              <a:buChar char="v"/>
            </a:pPr>
            <a:r>
              <a:rPr lang="zh-TW" altLang="en-US" sz="2000" dirty="0">
                <a:latin typeface="微軟正黑體" panose="020B0604030504040204" pitchFamily="34" charset="-120"/>
                <a:ea typeface="微軟正黑體" panose="020B0604030504040204" pitchFamily="34" charset="-120"/>
              </a:rPr>
              <a:t>電話：</a:t>
            </a:r>
            <a:r>
              <a:rPr lang="en-HK" sz="2000" dirty="0">
                <a:latin typeface="微軟正黑體" panose="020B0604030504040204" pitchFamily="34" charset="-120"/>
                <a:ea typeface="微軟正黑體" panose="020B0604030504040204" pitchFamily="34" charset="-120"/>
              </a:rPr>
              <a:t>2272 0301</a:t>
            </a:r>
            <a:endParaRPr lang="en-US" altLang="zh-TW" sz="2000" dirty="0">
              <a:latin typeface="微軟正黑體" panose="020B0604030504040204" pitchFamily="34" charset="-120"/>
              <a:ea typeface="微軟正黑體" panose="020B0604030504040204" pitchFamily="34" charset="-120"/>
            </a:endParaRPr>
          </a:p>
          <a:p>
            <a:pPr marL="1200150" lvl="2" indent="-285750">
              <a:buFont typeface="Wingdings" panose="05000000000000000000" pitchFamily="2" charset="2"/>
              <a:buChar char="v"/>
            </a:pPr>
            <a:r>
              <a:rPr lang="zh-TW" altLang="en-US" sz="2000" dirty="0">
                <a:latin typeface="微軟正黑體" panose="020B0604030504040204" pitchFamily="34" charset="-120"/>
                <a:ea typeface="微軟正黑體" panose="020B0604030504040204" pitchFamily="34" charset="-120"/>
              </a:rPr>
              <a:t>電郵：</a:t>
            </a:r>
            <a:r>
              <a:rPr lang="en-US" altLang="zh-TW" sz="2000" dirty="0">
                <a:solidFill>
                  <a:srgbClr val="0070C0"/>
                </a:solidFill>
                <a:latin typeface="微軟正黑體" panose="020B0604030504040204" pitchFamily="34" charset="-120"/>
                <a:ea typeface="微軟正黑體" panose="020B0604030504040204" pitchFamily="34" charset="-120"/>
                <a:hlinkClick r:id="rId9">
                  <a:extLst>
                    <a:ext uri="{A12FA001-AC4F-418D-AE19-62706E023703}">
                      <ahyp:hlinkClr xmlns:ahyp="http://schemas.microsoft.com/office/drawing/2018/hyperlinkcolor" val="tx"/>
                    </a:ext>
                  </a:extLst>
                </a:hlinkClick>
              </a:rPr>
              <a:t>education.cahk@gmail.com</a:t>
            </a:r>
            <a:endParaRPr lang="en-US" altLang="zh-TW" sz="2000" dirty="0">
              <a:solidFill>
                <a:srgbClr val="0070C0"/>
              </a:solidFill>
              <a:latin typeface="微軟正黑體" panose="020B0604030504040204" pitchFamily="34" charset="-120"/>
              <a:ea typeface="微軟正黑體" panose="020B0604030504040204" pitchFamily="34" charset="-120"/>
            </a:endParaRPr>
          </a:p>
        </p:txBody>
      </p:sp>
      <p:sp>
        <p:nvSpPr>
          <p:cNvPr id="31" name="內容版面配置區 2">
            <a:extLst>
              <a:ext uri="{FF2B5EF4-FFF2-40B4-BE49-F238E27FC236}">
                <a16:creationId xmlns:a16="http://schemas.microsoft.com/office/drawing/2014/main" id="{87C242DA-1B96-267F-E0DA-8EEE9DF71253}"/>
              </a:ext>
            </a:extLst>
          </p:cNvPr>
          <p:cNvSpPr txBox="1">
            <a:spLocks/>
          </p:cNvSpPr>
          <p:nvPr/>
        </p:nvSpPr>
        <p:spPr>
          <a:xfrm>
            <a:off x="317338" y="1586952"/>
            <a:ext cx="2918781" cy="2726515"/>
          </a:xfrm>
          <a:prstGeom prst="roundRect">
            <a:avLst/>
          </a:prstGeom>
          <a:solidFill>
            <a:srgbClr val="99BE98"/>
          </a:solidFill>
        </p:spPr>
        <p:txBody>
          <a:bodyPr vert="horz" lIns="91440" tIns="45720" rIns="91440" bIns="45720" rtlCol="0">
            <a:normAutofit/>
          </a:bodyPr>
          <a:lstStyle>
            <a:lvl1pPr marL="285750" indent="-285750" algn="l" defTabSz="914400" rtl="0" eaLnBrk="1" latinLnBrk="0" hangingPunct="1">
              <a:lnSpc>
                <a:spcPct val="110000"/>
              </a:lnSpc>
              <a:spcBef>
                <a:spcPts val="1000"/>
              </a:spcBef>
              <a:buSzPct val="80000"/>
              <a:buFont typeface="Arial" panose="020B0604020202020204" pitchFamily="34" charset="0"/>
              <a:buChar char="•"/>
              <a:defRPr lang="en-US" sz="2800" kern="1200" dirty="0">
                <a:solidFill>
                  <a:schemeClr val="tx1"/>
                </a:solidFill>
                <a:latin typeface="+mn-lt"/>
                <a:ea typeface="+mn-ea"/>
                <a:cs typeface="+mn-cs"/>
              </a:defRPr>
            </a:lvl1pPr>
            <a:lvl2pPr marL="502920" indent="-228600" algn="l" defTabSz="914400" rtl="0" eaLnBrk="1" latinLnBrk="0" hangingPunct="1">
              <a:lnSpc>
                <a:spcPct val="110000"/>
              </a:lnSpc>
              <a:spcBef>
                <a:spcPts val="500"/>
              </a:spcBef>
              <a:buSzPct val="80000"/>
              <a:buFont typeface="Wingdings" panose="05000000000000000000" pitchFamily="2" charset="2"/>
              <a:buChar char="Ø"/>
              <a:defRPr sz="2400" i="0" kern="1200">
                <a:solidFill>
                  <a:schemeClr val="tx1"/>
                </a:solidFill>
                <a:latin typeface="+mn-lt"/>
                <a:ea typeface="+mn-ea"/>
                <a:cs typeface="+mn-cs"/>
              </a:defRPr>
            </a:lvl2pPr>
            <a:lvl3pPr marL="822960" indent="-228600" algn="l" defTabSz="914400" rtl="0" eaLnBrk="1" latinLnBrk="0" hangingPunct="1">
              <a:lnSpc>
                <a:spcPct val="110000"/>
              </a:lnSpc>
              <a:spcBef>
                <a:spcPts val="500"/>
              </a:spcBef>
              <a:buSzPct val="80000"/>
              <a:buFont typeface="Wingdings" panose="05000000000000000000" pitchFamily="2" charset="2"/>
              <a:buChar char="u"/>
              <a:defRPr sz="2400" i="0" kern="1200">
                <a:solidFill>
                  <a:schemeClr val="tx1"/>
                </a:solidFill>
                <a:latin typeface="+mn-lt"/>
                <a:ea typeface="+mn-ea"/>
                <a:cs typeface="+mn-cs"/>
              </a:defRPr>
            </a:lvl3pPr>
            <a:lvl4pPr marL="1097280" indent="-228600" algn="l" defTabSz="914400" rtl="0" eaLnBrk="1" latinLnBrk="0" hangingPunct="1">
              <a:lnSpc>
                <a:spcPct val="110000"/>
              </a:lnSpc>
              <a:spcBef>
                <a:spcPts val="500"/>
              </a:spcBef>
              <a:buSzPct val="80000"/>
              <a:buFont typeface="Goudy Old Style" panose="02020502050305020303" pitchFamily="18" charset="0"/>
              <a:buChar char="–"/>
              <a:defRPr sz="2400" i="0" kern="1200">
                <a:solidFill>
                  <a:schemeClr val="tx1"/>
                </a:solidFill>
                <a:latin typeface="+mn-lt"/>
                <a:ea typeface="+mn-ea"/>
                <a:cs typeface="+mn-cs"/>
              </a:defRPr>
            </a:lvl4pPr>
            <a:lvl5pPr marL="1371600" indent="-228600" algn="l" defTabSz="914400" rtl="0" eaLnBrk="1" latinLnBrk="0" hangingPunct="1">
              <a:lnSpc>
                <a:spcPct val="110000"/>
              </a:lnSpc>
              <a:spcBef>
                <a:spcPts val="500"/>
              </a:spcBef>
              <a:buSzPct val="80000"/>
              <a:buFont typeface="Arial" panose="020B0604020202020204" pitchFamily="34" charset="0"/>
              <a:buChar char="•"/>
              <a:defRPr sz="240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TW" altLang="en-US" sz="2000" dirty="0">
                <a:latin typeface="微軟正黑體" panose="020B0604030504040204" pitchFamily="34" charset="-120"/>
                <a:ea typeface="微軟正黑體" panose="020B0604030504040204" pitchFamily="34" charset="-120"/>
              </a:rPr>
              <a:t>環保風紀計劃</a:t>
            </a:r>
            <a:br>
              <a:rPr lang="en-US" altLang="zh-TW" sz="2000" dirty="0">
                <a:latin typeface="微軟正黑體" panose="020B0604030504040204" pitchFamily="34" charset="-120"/>
                <a:ea typeface="微軟正黑體" panose="020B0604030504040204" pitchFamily="34" charset="-120"/>
              </a:rPr>
            </a:br>
            <a:r>
              <a:rPr lang="zh-TW" altLang="en-US" sz="2000" dirty="0">
                <a:latin typeface="微軟正黑體" panose="020B0604030504040204" pitchFamily="34" charset="-120"/>
                <a:ea typeface="微軟正黑體" panose="020B0604030504040204" pitchFamily="34" charset="-120"/>
              </a:rPr>
              <a:t>官方網頁</a:t>
            </a:r>
            <a:endParaRPr lang="zh-HK" altLang="en-US" sz="2000" dirty="0">
              <a:latin typeface="微軟正黑體" panose="020B0604030504040204" pitchFamily="34" charset="-120"/>
              <a:ea typeface="微軟正黑體" panose="020B0604030504040204" pitchFamily="34" charset="-120"/>
            </a:endParaRPr>
          </a:p>
        </p:txBody>
      </p:sp>
      <p:pic>
        <p:nvPicPr>
          <p:cNvPr id="5" name="Graphic 4">
            <a:extLst>
              <a:ext uri="{FF2B5EF4-FFF2-40B4-BE49-F238E27FC236}">
                <a16:creationId xmlns:a16="http://schemas.microsoft.com/office/drawing/2014/main" id="{61CF9DE0-2E48-6DF1-50CA-93FBF2798BB4}"/>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52774" y="2499304"/>
            <a:ext cx="1647907" cy="1647907"/>
          </a:xfrm>
          <a:prstGeom prst="rect">
            <a:avLst/>
          </a:prstGeom>
        </p:spPr>
      </p:pic>
      <p:grpSp>
        <p:nvGrpSpPr>
          <p:cNvPr id="3" name="群組 2">
            <a:extLst>
              <a:ext uri="{FF2B5EF4-FFF2-40B4-BE49-F238E27FC236}">
                <a16:creationId xmlns:a16="http://schemas.microsoft.com/office/drawing/2014/main" id="{4ADB9295-6E4A-B78E-6AB2-5DC47A86EDE4}"/>
              </a:ext>
            </a:extLst>
          </p:cNvPr>
          <p:cNvGrpSpPr/>
          <p:nvPr/>
        </p:nvGrpSpPr>
        <p:grpSpPr>
          <a:xfrm>
            <a:off x="411562" y="4777148"/>
            <a:ext cx="2346855" cy="1718646"/>
            <a:chOff x="448852" y="5147859"/>
            <a:chExt cx="2346855" cy="1718646"/>
          </a:xfrm>
        </p:grpSpPr>
        <p:pic>
          <p:nvPicPr>
            <p:cNvPr id="4" name="圖片 3">
              <a:extLst>
                <a:ext uri="{FF2B5EF4-FFF2-40B4-BE49-F238E27FC236}">
                  <a16:creationId xmlns:a16="http://schemas.microsoft.com/office/drawing/2014/main" id="{AD7E21F7-8456-1228-F1D9-C427832CDE34}"/>
                </a:ext>
              </a:extLst>
            </p:cNvPr>
            <p:cNvPicPr>
              <a:picLocks noChangeAspect="1"/>
            </p:cNvPicPr>
            <p:nvPr/>
          </p:nvPicPr>
          <p:blipFill>
            <a:blip r:embed="rId12"/>
            <a:stretch>
              <a:fillRect/>
            </a:stretch>
          </p:blipFill>
          <p:spPr>
            <a:xfrm rot="20780841">
              <a:off x="448852" y="5218393"/>
              <a:ext cx="1076301" cy="1565528"/>
            </a:xfrm>
            <a:prstGeom prst="rect">
              <a:avLst/>
            </a:prstGeom>
          </p:spPr>
        </p:pic>
        <p:pic>
          <p:nvPicPr>
            <p:cNvPr id="6" name="圖片 5">
              <a:extLst>
                <a:ext uri="{FF2B5EF4-FFF2-40B4-BE49-F238E27FC236}">
                  <a16:creationId xmlns:a16="http://schemas.microsoft.com/office/drawing/2014/main" id="{017A0D8D-DB1C-D2E7-437C-6FD49EDB6282}"/>
                </a:ext>
              </a:extLst>
            </p:cNvPr>
            <p:cNvPicPr>
              <a:picLocks noChangeAspect="1"/>
            </p:cNvPicPr>
            <p:nvPr/>
          </p:nvPicPr>
          <p:blipFill>
            <a:blip r:embed="rId13"/>
            <a:stretch>
              <a:fillRect/>
            </a:stretch>
          </p:blipFill>
          <p:spPr>
            <a:xfrm rot="1261668">
              <a:off x="1566571" y="5147859"/>
              <a:ext cx="1229136" cy="1718646"/>
            </a:xfrm>
            <a:prstGeom prst="rect">
              <a:avLst/>
            </a:prstGeom>
          </p:spPr>
        </p:pic>
      </p:grpSp>
    </p:spTree>
    <p:extLst>
      <p:ext uri="{BB962C8B-B14F-4D97-AF65-F5344CB8AC3E}">
        <p14:creationId xmlns:p14="http://schemas.microsoft.com/office/powerpoint/2010/main" val="33318650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B6CBB7D2-82AA-A399-4159-92CECB6D8D91}"/>
              </a:ext>
            </a:extLst>
          </p:cNvPr>
          <p:cNvSpPr>
            <a:spLocks noGrp="1"/>
          </p:cNvSpPr>
          <p:nvPr>
            <p:ph idx="1"/>
          </p:nvPr>
        </p:nvSpPr>
        <p:spPr>
          <a:xfrm>
            <a:off x="731519" y="1658680"/>
            <a:ext cx="9713786" cy="3721310"/>
          </a:xfrm>
        </p:spPr>
        <p:txBody>
          <a:bodyPr>
            <a:normAutofit/>
          </a:bodyPr>
          <a:lstStyle/>
          <a:p>
            <a:pPr marL="457200" indent="-457200">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水是我們用於飲食、洗澡、家居清潔的重要天然資源</a:t>
            </a:r>
            <a:endParaRPr lang="en-HK" altLang="zh-TW" dirty="0">
              <a:latin typeface="微軟正黑體" panose="020B0604030504040204" pitchFamily="34" charset="-120"/>
              <a:ea typeface="微軟正黑體" panose="020B0604030504040204" pitchFamily="34" charset="-120"/>
            </a:endParaRPr>
          </a:p>
          <a:p>
            <a:pPr marL="457200" indent="-457200">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地球上的水資源</a:t>
            </a:r>
            <a:endParaRPr lang="en-US" altLang="zh-TW" dirty="0">
              <a:latin typeface="微軟正黑體" panose="020B0604030504040204" pitchFamily="34" charset="-120"/>
              <a:ea typeface="微軟正黑體" panose="020B0604030504040204" pitchFamily="34" charset="-120"/>
            </a:endParaRPr>
          </a:p>
          <a:p>
            <a:pPr marL="674370" lvl="1" indent="-457200"/>
            <a:r>
              <a:rPr lang="zh-TW" altLang="en-US" dirty="0">
                <a:latin typeface="微軟正黑體" panose="020B0604030504040204" pitchFamily="34" charset="-120"/>
                <a:ea typeface="微軟正黑體" panose="020B0604030504040204" pitchFamily="34" charset="-120"/>
              </a:rPr>
              <a:t>極大部分是不能直接被使用的鹹水</a:t>
            </a:r>
            <a:endParaRPr lang="en-US" altLang="zh-TW" dirty="0">
              <a:latin typeface="微軟正黑體" panose="020B0604030504040204" pitchFamily="34" charset="-120"/>
              <a:ea typeface="微軟正黑體" panose="020B0604030504040204" pitchFamily="34" charset="-120"/>
            </a:endParaRPr>
          </a:p>
          <a:p>
            <a:pPr marL="674370" lvl="1" indent="-457200"/>
            <a:r>
              <a:rPr lang="zh-TW" altLang="en-US" dirty="0">
                <a:latin typeface="微軟正黑體" panose="020B0604030504040204" pitchFamily="34" charset="-120"/>
                <a:ea typeface="微軟正黑體" panose="020B0604030504040204" pitchFamily="34" charset="-120"/>
              </a:rPr>
              <a:t>可供我們使用的淡水只佔總水量的</a:t>
            </a:r>
            <a:r>
              <a:rPr lang="zh-TW" altLang="en-US" dirty="0">
                <a:solidFill>
                  <a:srgbClr val="0070C0"/>
                </a:solidFill>
                <a:latin typeface="微軟正黑體" panose="020B0604030504040204" pitchFamily="34" charset="-120"/>
                <a:ea typeface="微軟正黑體" panose="020B0604030504040204" pitchFamily="34" charset="-120"/>
              </a:rPr>
              <a:t>不足</a:t>
            </a:r>
            <a:r>
              <a:rPr lang="en-HK" altLang="zh-HK" dirty="0">
                <a:solidFill>
                  <a:srgbClr val="0070C0"/>
                </a:solidFill>
                <a:latin typeface="微軟正黑體" panose="020B0604030504040204" pitchFamily="34" charset="-120"/>
                <a:ea typeface="微軟正黑體" panose="020B0604030504040204" pitchFamily="34" charset="-120"/>
              </a:rPr>
              <a:t>1%</a:t>
            </a:r>
            <a:r>
              <a:rPr lang="zh-TW" altLang="en-US" dirty="0">
                <a:solidFill>
                  <a:srgbClr val="0070C0"/>
                </a:solidFill>
                <a:latin typeface="微軟正黑體" panose="020B0604030504040204" pitchFamily="34" charset="-120"/>
                <a:ea typeface="微軟正黑體" panose="020B0604030504040204" pitchFamily="34" charset="-120"/>
              </a:rPr>
              <a:t> </a:t>
            </a:r>
            <a:endParaRPr lang="en-HK" altLang="zh-TW" dirty="0">
              <a:latin typeface="微軟正黑體" panose="020B0604030504040204" pitchFamily="34" charset="-120"/>
              <a:ea typeface="微軟正黑體" panose="020B0604030504040204" pitchFamily="34" charset="-120"/>
            </a:endParaRPr>
          </a:p>
          <a:p>
            <a:pPr marL="457200" indent="-457200">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香港人日常生活的用水量非常高</a:t>
            </a:r>
            <a:endParaRPr lang="en-US" altLang="zh-TW" dirty="0">
              <a:latin typeface="微軟正黑體" panose="020B0604030504040204" pitchFamily="34" charset="-120"/>
              <a:ea typeface="微軟正黑體" panose="020B0604030504040204" pitchFamily="34" charset="-120"/>
            </a:endParaRPr>
          </a:p>
          <a:p>
            <a:pPr marL="674370" lvl="1" indent="-457200"/>
            <a:r>
              <a:rPr lang="zh-TW" altLang="en-US" dirty="0">
                <a:latin typeface="微軟正黑體" panose="020B0604030504040204" pitchFamily="34" charset="-120"/>
                <a:ea typeface="微軟正黑體" panose="020B0604030504040204" pitchFamily="34" charset="-120"/>
              </a:rPr>
              <a:t>每人每日平均耗用</a:t>
            </a:r>
            <a:r>
              <a:rPr lang="zh-TW" altLang="en-US" dirty="0">
                <a:solidFill>
                  <a:srgbClr val="0070C0"/>
                </a:solidFill>
                <a:latin typeface="微軟正黑體" panose="020B0604030504040204" pitchFamily="34" charset="-120"/>
                <a:ea typeface="微軟正黑體" panose="020B0604030504040204" pitchFamily="34" charset="-120"/>
              </a:rPr>
              <a:t>約</a:t>
            </a:r>
            <a:r>
              <a:rPr lang="en-HK" altLang="zh-HK" dirty="0">
                <a:solidFill>
                  <a:srgbClr val="0070C0"/>
                </a:solidFill>
                <a:latin typeface="微軟正黑體" panose="020B0604030504040204" pitchFamily="34" charset="-120"/>
                <a:ea typeface="微軟正黑體" panose="020B0604030504040204" pitchFamily="34" charset="-120"/>
              </a:rPr>
              <a:t>150</a:t>
            </a:r>
            <a:r>
              <a:rPr lang="zh-TW" altLang="en-US" dirty="0">
                <a:solidFill>
                  <a:srgbClr val="0070C0"/>
                </a:solidFill>
                <a:latin typeface="微軟正黑體" panose="020B0604030504040204" pitchFamily="34" charset="-120"/>
                <a:ea typeface="微軟正黑體" panose="020B0604030504040204" pitchFamily="34" charset="-120"/>
              </a:rPr>
              <a:t>公升</a:t>
            </a:r>
            <a:r>
              <a:rPr lang="zh-TW" altLang="en-US" dirty="0">
                <a:latin typeface="微軟正黑體" panose="020B0604030504040204" pitchFamily="34" charset="-120"/>
                <a:ea typeface="微軟正黑體" panose="020B0604030504040204" pitchFamily="34" charset="-120"/>
              </a:rPr>
              <a:t>淡水</a:t>
            </a:r>
            <a:endParaRPr lang="en-US" altLang="zh-TW" dirty="0">
              <a:latin typeface="微軟正黑體" panose="020B0604030504040204" pitchFamily="34" charset="-120"/>
              <a:ea typeface="微軟正黑體" panose="020B0604030504040204" pitchFamily="34" charset="-120"/>
            </a:endParaRPr>
          </a:p>
          <a:p>
            <a:pPr marL="674370" lvl="1" indent="-457200"/>
            <a:r>
              <a:rPr lang="zh-TW" altLang="en-US" dirty="0">
                <a:latin typeface="微軟正黑體" panose="020B0604030504040204" pitchFamily="34" charset="-120"/>
                <a:ea typeface="微軟正黑體" panose="020B0604030504040204" pitchFamily="34" charset="-120"/>
              </a:rPr>
              <a:t>比全球平均用水量</a:t>
            </a:r>
            <a:r>
              <a:rPr lang="zh-TW" altLang="en-US" dirty="0">
                <a:solidFill>
                  <a:srgbClr val="0070C0"/>
                </a:solidFill>
                <a:latin typeface="微軟正黑體" panose="020B0604030504040204" pitchFamily="34" charset="-120"/>
                <a:ea typeface="微軟正黑體" panose="020B0604030504040204" pitchFamily="34" charset="-120"/>
              </a:rPr>
              <a:t>多出約</a:t>
            </a:r>
            <a:r>
              <a:rPr lang="en-HK" altLang="zh-HK" dirty="0">
                <a:solidFill>
                  <a:srgbClr val="0070C0"/>
                </a:solidFill>
                <a:latin typeface="微軟正黑體" panose="020B0604030504040204" pitchFamily="34" charset="-120"/>
                <a:ea typeface="微軟正黑體" panose="020B0604030504040204" pitchFamily="34" charset="-120"/>
              </a:rPr>
              <a:t>40</a:t>
            </a:r>
            <a:r>
              <a:rPr lang="zh-TW" altLang="en-US" dirty="0">
                <a:solidFill>
                  <a:srgbClr val="0070C0"/>
                </a:solidFill>
                <a:latin typeface="微軟正黑體" panose="020B0604030504040204" pitchFamily="34" charset="-120"/>
                <a:ea typeface="微軟正黑體" panose="020B0604030504040204" pitchFamily="34" charset="-120"/>
              </a:rPr>
              <a:t>公升</a:t>
            </a:r>
            <a:endParaRPr lang="en-HK" altLang="zh-TW" dirty="0">
              <a:latin typeface="微軟正黑體" panose="020B0604030504040204" pitchFamily="34" charset="-120"/>
              <a:ea typeface="微軟正黑體" panose="020B0604030504040204" pitchFamily="34" charset="-120"/>
            </a:endParaRPr>
          </a:p>
        </p:txBody>
      </p:sp>
      <p:pic>
        <p:nvPicPr>
          <p:cNvPr id="14" name="圖片 13">
            <a:extLst>
              <a:ext uri="{FF2B5EF4-FFF2-40B4-BE49-F238E27FC236}">
                <a16:creationId xmlns:a16="http://schemas.microsoft.com/office/drawing/2014/main" id="{4C984193-F6F6-C2A5-9152-1AE5EC31B7C6}"/>
              </a:ext>
            </a:extLst>
          </p:cNvPr>
          <p:cNvPicPr>
            <a:picLocks noChangeAspect="1"/>
          </p:cNvPicPr>
          <p:nvPr/>
        </p:nvPicPr>
        <p:blipFill>
          <a:blip r:embed="rId3"/>
          <a:stretch>
            <a:fillRect/>
          </a:stretch>
        </p:blipFill>
        <p:spPr>
          <a:xfrm>
            <a:off x="8882188" y="3823380"/>
            <a:ext cx="1091279" cy="1566808"/>
          </a:xfrm>
          <a:prstGeom prst="rect">
            <a:avLst/>
          </a:prstGeom>
        </p:spPr>
      </p:pic>
      <p:sp>
        <p:nvSpPr>
          <p:cNvPr id="19" name="內容版面配置區 2">
            <a:extLst>
              <a:ext uri="{FF2B5EF4-FFF2-40B4-BE49-F238E27FC236}">
                <a16:creationId xmlns:a16="http://schemas.microsoft.com/office/drawing/2014/main" id="{0F259F75-9813-3D64-C087-D1FF222C18D4}"/>
              </a:ext>
            </a:extLst>
          </p:cNvPr>
          <p:cNvSpPr txBox="1">
            <a:spLocks/>
          </p:cNvSpPr>
          <p:nvPr/>
        </p:nvSpPr>
        <p:spPr>
          <a:xfrm>
            <a:off x="1137088" y="5564326"/>
            <a:ext cx="8475898" cy="789668"/>
          </a:xfrm>
          <a:prstGeom prst="roundRect">
            <a:avLst>
              <a:gd name="adj" fmla="val 16667"/>
            </a:avLst>
          </a:prstGeom>
          <a:solidFill>
            <a:srgbClr val="E0F4E6"/>
          </a:solidFill>
        </p:spPr>
        <p:txBody>
          <a:bodyPr vert="horz" lIns="91440" tIns="45720" rIns="91440" bIns="45720" rtlCol="0" anchor="ctr">
            <a:normAutofit/>
          </a:bodyPr>
          <a:lstStyle>
            <a:lvl1pPr marL="285750" indent="-285750" algn="l" defTabSz="914400" rtl="0" eaLnBrk="1" latinLnBrk="0" hangingPunct="1">
              <a:lnSpc>
                <a:spcPct val="110000"/>
              </a:lnSpc>
              <a:spcBef>
                <a:spcPts val="1000"/>
              </a:spcBef>
              <a:buSzPct val="80000"/>
              <a:buFont typeface="Arial" panose="020B0604020202020204" pitchFamily="34" charset="0"/>
              <a:buChar char="•"/>
              <a:defRPr lang="en-US" sz="2800" kern="1200" dirty="0">
                <a:solidFill>
                  <a:schemeClr val="tx1"/>
                </a:solidFill>
                <a:latin typeface="+mn-lt"/>
                <a:ea typeface="+mn-ea"/>
                <a:cs typeface="+mn-cs"/>
              </a:defRPr>
            </a:lvl1pPr>
            <a:lvl2pPr marL="502920" indent="-228600" algn="l" defTabSz="914400" rtl="0" eaLnBrk="1" latinLnBrk="0" hangingPunct="1">
              <a:lnSpc>
                <a:spcPct val="110000"/>
              </a:lnSpc>
              <a:spcBef>
                <a:spcPts val="500"/>
              </a:spcBef>
              <a:buSzPct val="80000"/>
              <a:buFont typeface="Wingdings" panose="05000000000000000000" pitchFamily="2" charset="2"/>
              <a:buChar char="Ø"/>
              <a:defRPr sz="2400" i="0" kern="1200">
                <a:solidFill>
                  <a:schemeClr val="tx1"/>
                </a:solidFill>
                <a:latin typeface="+mn-lt"/>
                <a:ea typeface="+mn-ea"/>
                <a:cs typeface="+mn-cs"/>
              </a:defRPr>
            </a:lvl2pPr>
            <a:lvl3pPr marL="822960" indent="-228600" algn="l" defTabSz="914400" rtl="0" eaLnBrk="1" latinLnBrk="0" hangingPunct="1">
              <a:lnSpc>
                <a:spcPct val="110000"/>
              </a:lnSpc>
              <a:spcBef>
                <a:spcPts val="500"/>
              </a:spcBef>
              <a:buSzPct val="80000"/>
              <a:buFont typeface="Wingdings" panose="05000000000000000000" pitchFamily="2" charset="2"/>
              <a:buChar char="u"/>
              <a:defRPr sz="2400" i="0" kern="1200">
                <a:solidFill>
                  <a:schemeClr val="tx1"/>
                </a:solidFill>
                <a:latin typeface="+mn-lt"/>
                <a:ea typeface="+mn-ea"/>
                <a:cs typeface="+mn-cs"/>
              </a:defRPr>
            </a:lvl3pPr>
            <a:lvl4pPr marL="1097280" indent="-228600" algn="l" defTabSz="914400" rtl="0" eaLnBrk="1" latinLnBrk="0" hangingPunct="1">
              <a:lnSpc>
                <a:spcPct val="110000"/>
              </a:lnSpc>
              <a:spcBef>
                <a:spcPts val="500"/>
              </a:spcBef>
              <a:buSzPct val="80000"/>
              <a:buFont typeface="Goudy Old Style" panose="02020502050305020303" pitchFamily="18" charset="0"/>
              <a:buChar char="–"/>
              <a:defRPr sz="2400" i="0" kern="1200">
                <a:solidFill>
                  <a:schemeClr val="tx1"/>
                </a:solidFill>
                <a:latin typeface="+mn-lt"/>
                <a:ea typeface="+mn-ea"/>
                <a:cs typeface="+mn-cs"/>
              </a:defRPr>
            </a:lvl4pPr>
            <a:lvl5pPr marL="1371600" indent="-228600" algn="l" defTabSz="914400" rtl="0" eaLnBrk="1" latinLnBrk="0" hangingPunct="1">
              <a:lnSpc>
                <a:spcPct val="110000"/>
              </a:lnSpc>
              <a:spcBef>
                <a:spcPts val="500"/>
              </a:spcBef>
              <a:buSzPct val="80000"/>
              <a:buFont typeface="Arial" panose="020B0604020202020204" pitchFamily="34" charset="0"/>
              <a:buChar char="•"/>
              <a:defRPr sz="240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TW" altLang="en-US" dirty="0">
                <a:latin typeface="微軟正黑體" panose="020B0604030504040204" pitchFamily="34" charset="-120"/>
                <a:ea typeface="微軟正黑體" panose="020B0604030504040204" pitchFamily="34" charset="-120"/>
              </a:rPr>
              <a:t>應培養良好的用水習慣，以防止缺水危機</a:t>
            </a:r>
          </a:p>
        </p:txBody>
      </p:sp>
      <p:grpSp>
        <p:nvGrpSpPr>
          <p:cNvPr id="2" name="群組 1">
            <a:extLst>
              <a:ext uri="{FF2B5EF4-FFF2-40B4-BE49-F238E27FC236}">
                <a16:creationId xmlns:a16="http://schemas.microsoft.com/office/drawing/2014/main" id="{012405C2-FCBA-E0BA-7F8E-AC7FA729BF94}"/>
              </a:ext>
            </a:extLst>
          </p:cNvPr>
          <p:cNvGrpSpPr/>
          <p:nvPr/>
        </p:nvGrpSpPr>
        <p:grpSpPr>
          <a:xfrm>
            <a:off x="432868" y="430323"/>
            <a:ext cx="4652455" cy="1057935"/>
            <a:chOff x="432868" y="430323"/>
            <a:chExt cx="4652455" cy="1057935"/>
          </a:xfrm>
        </p:grpSpPr>
        <p:sp>
          <p:nvSpPr>
            <p:cNvPr id="4" name="矩形: 圓角 3">
              <a:extLst>
                <a:ext uri="{FF2B5EF4-FFF2-40B4-BE49-F238E27FC236}">
                  <a16:creationId xmlns:a16="http://schemas.microsoft.com/office/drawing/2014/main" id="{73060CD1-A681-D1A0-BDBB-C1D4D50673D5}"/>
                </a:ext>
              </a:extLst>
            </p:cNvPr>
            <p:cNvSpPr/>
            <p:nvPr/>
          </p:nvSpPr>
          <p:spPr>
            <a:xfrm>
              <a:off x="432868" y="440720"/>
              <a:ext cx="4652455" cy="1047538"/>
            </a:xfrm>
            <a:prstGeom prst="roundRect">
              <a:avLst>
                <a:gd name="adj" fmla="val 50000"/>
              </a:avLst>
            </a:prstGeom>
            <a:solidFill>
              <a:srgbClr val="124F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dirty="0"/>
            </a:p>
          </p:txBody>
        </p:sp>
        <p:sp>
          <p:nvSpPr>
            <p:cNvPr id="5" name="文字方塊 4">
              <a:extLst>
                <a:ext uri="{FF2B5EF4-FFF2-40B4-BE49-F238E27FC236}">
                  <a16:creationId xmlns:a16="http://schemas.microsoft.com/office/drawing/2014/main" id="{BF8D9A66-274F-F9AB-4DEB-1E4FA476E6DC}"/>
                </a:ext>
              </a:extLst>
            </p:cNvPr>
            <p:cNvSpPr txBox="1"/>
            <p:nvPr/>
          </p:nvSpPr>
          <p:spPr>
            <a:xfrm>
              <a:off x="1069262" y="589896"/>
              <a:ext cx="2961323" cy="769441"/>
            </a:xfrm>
            <a:prstGeom prst="rect">
              <a:avLst/>
            </a:prstGeom>
            <a:noFill/>
          </p:spPr>
          <p:txBody>
            <a:bodyPr wrap="none" rtlCol="0">
              <a:spAutoFit/>
            </a:bodyPr>
            <a:lstStyle/>
            <a:p>
              <a:pPr algn="ctr"/>
              <a:r>
                <a:rPr lang="zh-HK" altLang="en-US" sz="4400" b="1" spc="1013" baseline="0" dirty="0">
                  <a:ln/>
                  <a:solidFill>
                    <a:srgbClr val="FFFFFF"/>
                  </a:solidFill>
                  <a:latin typeface="微軟正黑體"/>
                  <a:ea typeface="微軟正黑體"/>
                  <a:sym typeface="微軟正黑體"/>
                  <a:rtl val="0"/>
                </a:rPr>
                <a:t>節約</a:t>
              </a:r>
              <a:r>
                <a:rPr lang="zh-TW" altLang="en-US" sz="4400" b="1" spc="1013" dirty="0">
                  <a:ln/>
                  <a:solidFill>
                    <a:srgbClr val="FFFFFF"/>
                  </a:solidFill>
                  <a:latin typeface="微軟正黑體"/>
                  <a:ea typeface="微軟正黑體"/>
                  <a:sym typeface="微軟正黑體"/>
                  <a:rtl val="0"/>
                </a:rPr>
                <a:t>用水</a:t>
              </a:r>
              <a:endParaRPr lang="zh-HK" altLang="en-US" sz="4400" b="1" spc="1013" baseline="0" dirty="0">
                <a:ln/>
                <a:solidFill>
                  <a:srgbClr val="FFFFFF"/>
                </a:solidFill>
                <a:latin typeface="微軟正黑體"/>
                <a:ea typeface="微軟正黑體"/>
                <a:sym typeface="微軟正黑體"/>
                <a:rtl val="0"/>
              </a:endParaRPr>
            </a:p>
          </p:txBody>
        </p:sp>
        <p:pic>
          <p:nvPicPr>
            <p:cNvPr id="6" name="圖片 5">
              <a:extLst>
                <a:ext uri="{FF2B5EF4-FFF2-40B4-BE49-F238E27FC236}">
                  <a16:creationId xmlns:a16="http://schemas.microsoft.com/office/drawing/2014/main" id="{C48B55CF-7AD9-8AA2-8709-74FD609C2C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39261" y="430323"/>
              <a:ext cx="1046062" cy="1046062"/>
            </a:xfrm>
            <a:prstGeom prst="rect">
              <a:avLst/>
            </a:prstGeom>
          </p:spPr>
        </p:pic>
      </p:grpSp>
      <p:grpSp>
        <p:nvGrpSpPr>
          <p:cNvPr id="18" name="群組 17">
            <a:extLst>
              <a:ext uri="{FF2B5EF4-FFF2-40B4-BE49-F238E27FC236}">
                <a16:creationId xmlns:a16="http://schemas.microsoft.com/office/drawing/2014/main" id="{4FC0199F-6A94-9972-3699-4E2046D593C3}"/>
              </a:ext>
            </a:extLst>
          </p:cNvPr>
          <p:cNvGrpSpPr/>
          <p:nvPr/>
        </p:nvGrpSpPr>
        <p:grpSpPr>
          <a:xfrm>
            <a:off x="10333949" y="2946400"/>
            <a:ext cx="1621053" cy="3693775"/>
            <a:chOff x="10333949" y="2946400"/>
            <a:chExt cx="1621053" cy="3693775"/>
          </a:xfrm>
        </p:grpSpPr>
        <p:sp>
          <p:nvSpPr>
            <p:cNvPr id="9" name="內容版面配置區 2">
              <a:extLst>
                <a:ext uri="{FF2B5EF4-FFF2-40B4-BE49-F238E27FC236}">
                  <a16:creationId xmlns:a16="http://schemas.microsoft.com/office/drawing/2014/main" id="{DBD69D67-6D58-611A-9297-E8A72DED24B3}"/>
                </a:ext>
              </a:extLst>
            </p:cNvPr>
            <p:cNvSpPr txBox="1">
              <a:spLocks/>
            </p:cNvSpPr>
            <p:nvPr/>
          </p:nvSpPr>
          <p:spPr>
            <a:xfrm>
              <a:off x="10333949" y="2946400"/>
              <a:ext cx="1621053" cy="3693775"/>
            </a:xfrm>
            <a:prstGeom prst="roundRect">
              <a:avLst/>
            </a:prstGeom>
            <a:solidFill>
              <a:srgbClr val="FAFFE1"/>
            </a:solidFill>
          </p:spPr>
          <p:txBody>
            <a:bodyPr vert="horz" lIns="91440" tIns="45720" rIns="91440" bIns="45720" rtlCol="0">
              <a:normAutofit/>
            </a:bodyPr>
            <a:lstStyle>
              <a:lvl1pPr marL="285750" indent="-285750" algn="l" defTabSz="914400" rtl="0" eaLnBrk="1" latinLnBrk="0" hangingPunct="1">
                <a:lnSpc>
                  <a:spcPct val="110000"/>
                </a:lnSpc>
                <a:spcBef>
                  <a:spcPts val="1000"/>
                </a:spcBef>
                <a:buSzPct val="80000"/>
                <a:buFont typeface="Arial" panose="020B0604020202020204" pitchFamily="34" charset="0"/>
                <a:buChar char="•"/>
                <a:defRPr lang="en-US" sz="2800" kern="1200" dirty="0">
                  <a:solidFill>
                    <a:schemeClr val="tx1"/>
                  </a:solidFill>
                  <a:latin typeface="+mn-lt"/>
                  <a:ea typeface="+mn-ea"/>
                  <a:cs typeface="+mn-cs"/>
                </a:defRPr>
              </a:lvl1pPr>
              <a:lvl2pPr marL="502920" indent="-228600" algn="l" defTabSz="914400" rtl="0" eaLnBrk="1" latinLnBrk="0" hangingPunct="1">
                <a:lnSpc>
                  <a:spcPct val="110000"/>
                </a:lnSpc>
                <a:spcBef>
                  <a:spcPts val="500"/>
                </a:spcBef>
                <a:buSzPct val="80000"/>
                <a:buFont typeface="Wingdings" panose="05000000000000000000" pitchFamily="2" charset="2"/>
                <a:buChar char="Ø"/>
                <a:defRPr sz="2400" i="0" kern="1200">
                  <a:solidFill>
                    <a:schemeClr val="tx1"/>
                  </a:solidFill>
                  <a:latin typeface="+mn-lt"/>
                  <a:ea typeface="+mn-ea"/>
                  <a:cs typeface="+mn-cs"/>
                </a:defRPr>
              </a:lvl2pPr>
              <a:lvl3pPr marL="822960" indent="-228600" algn="l" defTabSz="914400" rtl="0" eaLnBrk="1" latinLnBrk="0" hangingPunct="1">
                <a:lnSpc>
                  <a:spcPct val="110000"/>
                </a:lnSpc>
                <a:spcBef>
                  <a:spcPts val="500"/>
                </a:spcBef>
                <a:buSzPct val="80000"/>
                <a:buFont typeface="Wingdings" panose="05000000000000000000" pitchFamily="2" charset="2"/>
                <a:buChar char="u"/>
                <a:defRPr sz="2400" i="0" kern="1200">
                  <a:solidFill>
                    <a:schemeClr val="tx1"/>
                  </a:solidFill>
                  <a:latin typeface="+mn-lt"/>
                  <a:ea typeface="+mn-ea"/>
                  <a:cs typeface="+mn-cs"/>
                </a:defRPr>
              </a:lvl3pPr>
              <a:lvl4pPr marL="1097280" indent="-228600" algn="l" defTabSz="914400" rtl="0" eaLnBrk="1" latinLnBrk="0" hangingPunct="1">
                <a:lnSpc>
                  <a:spcPct val="110000"/>
                </a:lnSpc>
                <a:spcBef>
                  <a:spcPts val="500"/>
                </a:spcBef>
                <a:buSzPct val="80000"/>
                <a:buFont typeface="Goudy Old Style" panose="02020502050305020303" pitchFamily="18" charset="0"/>
                <a:buChar char="–"/>
                <a:defRPr sz="2400" i="0" kern="1200">
                  <a:solidFill>
                    <a:schemeClr val="tx1"/>
                  </a:solidFill>
                  <a:latin typeface="+mn-lt"/>
                  <a:ea typeface="+mn-ea"/>
                  <a:cs typeface="+mn-cs"/>
                </a:defRPr>
              </a:lvl4pPr>
              <a:lvl5pPr marL="1371600" indent="-228600" algn="l" defTabSz="914400" rtl="0" eaLnBrk="1" latinLnBrk="0" hangingPunct="1">
                <a:lnSpc>
                  <a:spcPct val="110000"/>
                </a:lnSpc>
                <a:spcBef>
                  <a:spcPts val="500"/>
                </a:spcBef>
                <a:buSzPct val="80000"/>
                <a:buFont typeface="Arial" panose="020B0604020202020204" pitchFamily="34" charset="0"/>
                <a:buChar char="•"/>
                <a:defRPr sz="240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TW" altLang="en-US" sz="1600" b="1" dirty="0">
                  <a:latin typeface="微軟正黑體" panose="020B0604030504040204" pitchFamily="34" charset="-120"/>
                  <a:ea typeface="微軟正黑體" panose="020B0604030504040204" pitchFamily="34" charset="-120"/>
                </a:rPr>
                <a:t>有用學習資源</a:t>
              </a:r>
              <a:endParaRPr lang="en-US" altLang="zh-TW" sz="1600" b="1" dirty="0">
                <a:latin typeface="微軟正黑體" panose="020B0604030504040204" pitchFamily="34" charset="-120"/>
                <a:ea typeface="微軟正黑體" panose="020B0604030504040204" pitchFamily="34" charset="-120"/>
              </a:endParaRPr>
            </a:p>
            <a:p>
              <a:pPr marL="0" indent="0" algn="ctr">
                <a:buNone/>
              </a:pPr>
              <a:r>
                <a:rPr lang="zh-TW" altLang="en-US" sz="1600" b="1" dirty="0">
                  <a:latin typeface="微軟正黑體" panose="020B0604030504040204" pitchFamily="34" charset="-120"/>
                  <a:ea typeface="微軟正黑體" panose="020B0604030504040204" pitchFamily="34" charset="-120"/>
                </a:rPr>
                <a:t>（小學組）</a:t>
              </a:r>
              <a:endParaRPr lang="en-US" altLang="zh-TW" sz="1600" b="1" dirty="0">
                <a:latin typeface="微軟正黑體" panose="020B0604030504040204" pitchFamily="34" charset="-120"/>
                <a:ea typeface="微軟正黑體" panose="020B0604030504040204" pitchFamily="34" charset="-120"/>
              </a:endParaRPr>
            </a:p>
            <a:p>
              <a:pPr marL="0" indent="0" algn="ctr">
                <a:buNone/>
              </a:pPr>
              <a:endParaRPr lang="en-US" altLang="zh-TW" sz="1600" b="1" dirty="0">
                <a:latin typeface="微軟正黑體" panose="020B0604030504040204" pitchFamily="34" charset="-120"/>
                <a:ea typeface="微軟正黑體" panose="020B0604030504040204" pitchFamily="34" charset="-120"/>
              </a:endParaRPr>
            </a:p>
            <a:p>
              <a:pPr marL="0" indent="0" algn="ctr">
                <a:buNone/>
              </a:pPr>
              <a:endParaRPr lang="en-US" altLang="zh-TW" sz="1600" b="1" dirty="0">
                <a:latin typeface="微軟正黑體" panose="020B0604030504040204" pitchFamily="34" charset="-120"/>
                <a:ea typeface="微軟正黑體" panose="020B0604030504040204" pitchFamily="34" charset="-120"/>
              </a:endParaRPr>
            </a:p>
            <a:p>
              <a:pPr marL="0" indent="0" algn="ctr">
                <a:buNone/>
              </a:pPr>
              <a:endParaRPr lang="en-US" altLang="zh-TW" sz="1600" b="1" dirty="0">
                <a:latin typeface="微軟正黑體" panose="020B0604030504040204" pitchFamily="34" charset="-120"/>
                <a:ea typeface="微軟正黑體" panose="020B0604030504040204" pitchFamily="34" charset="-120"/>
              </a:endParaRPr>
            </a:p>
            <a:p>
              <a:pPr marL="0" indent="0" algn="ctr">
                <a:buNone/>
              </a:pPr>
              <a:r>
                <a:rPr lang="zh-TW" altLang="en-US" sz="1600" b="1" dirty="0">
                  <a:latin typeface="微軟正黑體" panose="020B0604030504040204" pitchFamily="34" charset="-120"/>
                  <a:ea typeface="微軟正黑體" panose="020B0604030504040204" pitchFamily="34" charset="-120"/>
                </a:rPr>
                <a:t>（中學組）</a:t>
              </a:r>
            </a:p>
          </p:txBody>
        </p:sp>
        <p:pic>
          <p:nvPicPr>
            <p:cNvPr id="13" name="圖片 12">
              <a:extLst>
                <a:ext uri="{FF2B5EF4-FFF2-40B4-BE49-F238E27FC236}">
                  <a16:creationId xmlns:a16="http://schemas.microsoft.com/office/drawing/2014/main" id="{7E6C1F23-C765-E1F8-1B6D-A0C6E895D4BE}"/>
                </a:ext>
              </a:extLst>
            </p:cNvPr>
            <p:cNvPicPr>
              <a:picLocks noChangeAspect="1"/>
            </p:cNvPicPr>
            <p:nvPr/>
          </p:nvPicPr>
          <p:blipFill>
            <a:blip r:embed="rId5"/>
            <a:stretch>
              <a:fillRect/>
            </a:stretch>
          </p:blipFill>
          <p:spPr>
            <a:xfrm>
              <a:off x="10628298" y="5390188"/>
              <a:ext cx="1152244" cy="1158340"/>
            </a:xfrm>
            <a:prstGeom prst="rect">
              <a:avLst/>
            </a:prstGeom>
          </p:spPr>
        </p:pic>
        <p:pic>
          <p:nvPicPr>
            <p:cNvPr id="17" name="圖片 16">
              <a:extLst>
                <a:ext uri="{FF2B5EF4-FFF2-40B4-BE49-F238E27FC236}">
                  <a16:creationId xmlns:a16="http://schemas.microsoft.com/office/drawing/2014/main" id="{13B25124-D13A-FD8E-15A9-3F289541915F}"/>
                </a:ext>
              </a:extLst>
            </p:cNvPr>
            <p:cNvPicPr>
              <a:picLocks noChangeAspect="1"/>
            </p:cNvPicPr>
            <p:nvPr/>
          </p:nvPicPr>
          <p:blipFill>
            <a:blip r:embed="rId6"/>
            <a:stretch>
              <a:fillRect/>
            </a:stretch>
          </p:blipFill>
          <p:spPr>
            <a:xfrm>
              <a:off x="10628298" y="3799032"/>
              <a:ext cx="1059232" cy="1055189"/>
            </a:xfrm>
            <a:prstGeom prst="rect">
              <a:avLst/>
            </a:prstGeom>
          </p:spPr>
        </p:pic>
      </p:grpSp>
    </p:spTree>
    <p:extLst>
      <p:ext uri="{BB962C8B-B14F-4D97-AF65-F5344CB8AC3E}">
        <p14:creationId xmlns:p14="http://schemas.microsoft.com/office/powerpoint/2010/main" val="20069594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B6CBB7D2-82AA-A399-4159-92CECB6D8D91}"/>
              </a:ext>
            </a:extLst>
          </p:cNvPr>
          <p:cNvSpPr>
            <a:spLocks noGrp="1"/>
          </p:cNvSpPr>
          <p:nvPr>
            <p:ph idx="1"/>
          </p:nvPr>
        </p:nvSpPr>
        <p:spPr>
          <a:xfrm>
            <a:off x="731518" y="1658680"/>
            <a:ext cx="10947960" cy="3201560"/>
          </a:xfrm>
        </p:spPr>
        <p:txBody>
          <a:bodyPr>
            <a:normAutofit/>
          </a:bodyPr>
          <a:lstStyle/>
          <a:p>
            <a:pPr marL="342900" indent="-342900">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城市每天產生多種固體廢物，分別來自家居、商業及工業活動</a:t>
            </a:r>
            <a:endParaRPr lang="en-HK" altLang="zh-TW" dirty="0">
              <a:latin typeface="微軟正黑體" panose="020B0604030504040204" pitchFamily="34" charset="-120"/>
              <a:ea typeface="微軟正黑體" panose="020B0604030504040204" pitchFamily="34" charset="-120"/>
            </a:endParaRPr>
          </a:p>
          <a:p>
            <a:pPr marL="342900" indent="-342900">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香港人</a:t>
            </a:r>
            <a:r>
              <a:rPr lang="zh-TW" altLang="en-US" dirty="0">
                <a:solidFill>
                  <a:srgbClr val="7030A0"/>
                </a:solidFill>
                <a:latin typeface="微軟正黑體" panose="020B0604030504040204" pitchFamily="34" charset="-120"/>
                <a:ea typeface="微軟正黑體" panose="020B0604030504040204" pitchFamily="34" charset="-120"/>
              </a:rPr>
              <a:t>每人每日平均棄置</a:t>
            </a:r>
            <a:r>
              <a:rPr lang="en-HK" altLang="zh-HK" dirty="0">
                <a:solidFill>
                  <a:srgbClr val="7030A0"/>
                </a:solidFill>
                <a:latin typeface="微軟正黑體" panose="020B0604030504040204" pitchFamily="34" charset="-120"/>
                <a:ea typeface="微軟正黑體" panose="020B0604030504040204" pitchFamily="34" charset="-120"/>
              </a:rPr>
              <a:t>1.40</a:t>
            </a:r>
            <a:r>
              <a:rPr lang="zh-TW" altLang="en-US" dirty="0">
                <a:solidFill>
                  <a:srgbClr val="7030A0"/>
                </a:solidFill>
                <a:latin typeface="微軟正黑體" panose="020B0604030504040204" pitchFamily="34" charset="-120"/>
                <a:ea typeface="微軟正黑體" panose="020B0604030504040204" pitchFamily="34" charset="-120"/>
              </a:rPr>
              <a:t>公斤</a:t>
            </a:r>
            <a:r>
              <a:rPr lang="zh-TW" altLang="en-US" dirty="0">
                <a:latin typeface="微軟正黑體" panose="020B0604030504040204" pitchFamily="34" charset="-120"/>
                <a:ea typeface="微軟正黑體" panose="020B0604030504040204" pitchFamily="34" charset="-120"/>
              </a:rPr>
              <a:t>的都市固體廢物</a:t>
            </a:r>
            <a:endParaRPr lang="en-US" altLang="zh-TW" dirty="0">
              <a:latin typeface="微軟正黑體" panose="020B0604030504040204" pitchFamily="34" charset="-120"/>
              <a:ea typeface="微軟正黑體" panose="020B0604030504040204" pitchFamily="34" charset="-120"/>
            </a:endParaRPr>
          </a:p>
          <a:p>
            <a:pPr marL="560070" lvl="1" indent="-342900"/>
            <a:r>
              <a:rPr lang="zh-TW" altLang="en-US" dirty="0">
                <a:latin typeface="微軟正黑體" panose="020B0604030504040204" pitchFamily="34" charset="-120"/>
                <a:ea typeface="微軟正黑體" panose="020B0604030504040204" pitchFamily="34" charset="-120"/>
              </a:rPr>
              <a:t>比新加坡（</a:t>
            </a:r>
            <a:r>
              <a:rPr lang="en-HK" altLang="zh-HK" dirty="0">
                <a:latin typeface="微軟正黑體" panose="020B0604030504040204" pitchFamily="34" charset="-120"/>
                <a:ea typeface="微軟正黑體" panose="020B0604030504040204" pitchFamily="34" charset="-120"/>
              </a:rPr>
              <a:t>0.88 </a:t>
            </a:r>
            <a:r>
              <a:rPr lang="zh-TW" altLang="en-US" dirty="0">
                <a:latin typeface="微軟正黑體" panose="020B0604030504040204" pitchFamily="34" charset="-120"/>
                <a:ea typeface="微軟正黑體" panose="020B0604030504040204" pitchFamily="34" charset="-120"/>
              </a:rPr>
              <a:t>公斤）和東京（</a:t>
            </a:r>
            <a:r>
              <a:rPr lang="en-HK" altLang="zh-HK" dirty="0">
                <a:latin typeface="微軟正黑體" panose="020B0604030504040204" pitchFamily="34" charset="-120"/>
                <a:ea typeface="微軟正黑體" panose="020B0604030504040204" pitchFamily="34" charset="-120"/>
              </a:rPr>
              <a:t>0.85</a:t>
            </a:r>
            <a:r>
              <a:rPr lang="zh-TW" altLang="en-US" dirty="0">
                <a:latin typeface="微軟正黑體" panose="020B0604030504040204" pitchFamily="34" charset="-120"/>
                <a:ea typeface="微軟正黑體" panose="020B0604030504040204" pitchFamily="34" charset="-120"/>
              </a:rPr>
              <a:t>公斤）等鄰近地區更高</a:t>
            </a:r>
            <a:endParaRPr lang="en-HK" altLang="zh-HK" dirty="0">
              <a:latin typeface="微軟正黑體" panose="020B0604030504040204" pitchFamily="34" charset="-120"/>
              <a:ea typeface="微軟正黑體" panose="020B0604030504040204" pitchFamily="34" charset="-120"/>
            </a:endParaRPr>
          </a:p>
          <a:p>
            <a:pPr marL="342900" indent="-342900">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為解決香港的廢物問題，我們應積極實踐</a:t>
            </a:r>
            <a:r>
              <a:rPr lang="zh-TW" altLang="en-US" dirty="0">
                <a:solidFill>
                  <a:srgbClr val="7030A0"/>
                </a:solidFill>
                <a:latin typeface="微軟正黑體" panose="020B0604030504040204" pitchFamily="34" charset="-120"/>
                <a:ea typeface="微軟正黑體" panose="020B0604030504040204" pitchFamily="34" charset="-120"/>
              </a:rPr>
              <a:t>「揼少啲、</a:t>
            </a:r>
            <a:br>
              <a:rPr lang="en-US" altLang="zh-TW" dirty="0">
                <a:solidFill>
                  <a:srgbClr val="7030A0"/>
                </a:solidFill>
                <a:latin typeface="微軟正黑體" panose="020B0604030504040204" pitchFamily="34" charset="-120"/>
                <a:ea typeface="微軟正黑體" panose="020B0604030504040204" pitchFamily="34" charset="-120"/>
              </a:rPr>
            </a:br>
            <a:r>
              <a:rPr lang="zh-TW" altLang="en-US" dirty="0">
                <a:solidFill>
                  <a:srgbClr val="7030A0"/>
                </a:solidFill>
                <a:latin typeface="微軟正黑體" panose="020B0604030504040204" pitchFamily="34" charset="-120"/>
                <a:ea typeface="微軟正黑體" panose="020B0604030504040204" pitchFamily="34" charset="-120"/>
              </a:rPr>
              <a:t>慳多啲、識回收」</a:t>
            </a:r>
            <a:r>
              <a:rPr lang="zh-TW" altLang="en-US" dirty="0">
                <a:latin typeface="微軟正黑體" panose="020B0604030504040204" pitchFamily="34" charset="-120"/>
                <a:ea typeface="微軟正黑體" panose="020B0604030504040204" pitchFamily="34" charset="-120"/>
              </a:rPr>
              <a:t>，以減少其對氣候變化的影響，並善用</a:t>
            </a:r>
            <a:br>
              <a:rPr lang="en-US" altLang="zh-TW" dirty="0">
                <a:latin typeface="微軟正黑體" panose="020B0604030504040204" pitchFamily="34" charset="-120"/>
                <a:ea typeface="微軟正黑體" panose="020B0604030504040204" pitchFamily="34" charset="-120"/>
              </a:rPr>
            </a:br>
            <a:r>
              <a:rPr lang="zh-TW" altLang="en-US" dirty="0">
                <a:latin typeface="微軟正黑體" panose="020B0604030504040204" pitchFamily="34" charset="-120"/>
                <a:ea typeface="微軟正黑體" panose="020B0604030504040204" pitchFamily="34" charset="-120"/>
              </a:rPr>
              <a:t>香港有限的土地資源</a:t>
            </a:r>
            <a:endParaRPr lang="en-HK" altLang="zh-TW" dirty="0">
              <a:latin typeface="微軟正黑體" panose="020B0604030504040204" pitchFamily="34" charset="-120"/>
              <a:ea typeface="微軟正黑體" panose="020B0604030504040204" pitchFamily="34" charset="-120"/>
            </a:endParaRPr>
          </a:p>
        </p:txBody>
      </p:sp>
      <p:sp>
        <p:nvSpPr>
          <p:cNvPr id="19" name="內容版面配置區 2">
            <a:extLst>
              <a:ext uri="{FF2B5EF4-FFF2-40B4-BE49-F238E27FC236}">
                <a16:creationId xmlns:a16="http://schemas.microsoft.com/office/drawing/2014/main" id="{0F259F75-9813-3D64-C087-D1FF222C18D4}"/>
              </a:ext>
            </a:extLst>
          </p:cNvPr>
          <p:cNvSpPr txBox="1">
            <a:spLocks/>
          </p:cNvSpPr>
          <p:nvPr/>
        </p:nvSpPr>
        <p:spPr>
          <a:xfrm>
            <a:off x="1048597" y="5372794"/>
            <a:ext cx="8475898" cy="1106785"/>
          </a:xfrm>
          <a:prstGeom prst="roundRect">
            <a:avLst>
              <a:gd name="adj" fmla="val 16667"/>
            </a:avLst>
          </a:prstGeom>
          <a:solidFill>
            <a:srgbClr val="E0F4E6"/>
          </a:solidFill>
        </p:spPr>
        <p:txBody>
          <a:bodyPr vert="horz" lIns="91440" tIns="45720" rIns="91440" bIns="45720" rtlCol="0" anchor="ctr">
            <a:normAutofit/>
          </a:bodyPr>
          <a:lstStyle>
            <a:lvl1pPr marL="285750" indent="-285750" algn="l" defTabSz="914400" rtl="0" eaLnBrk="1" latinLnBrk="0" hangingPunct="1">
              <a:lnSpc>
                <a:spcPct val="110000"/>
              </a:lnSpc>
              <a:spcBef>
                <a:spcPts val="1000"/>
              </a:spcBef>
              <a:buSzPct val="80000"/>
              <a:buFont typeface="Arial" panose="020B0604020202020204" pitchFamily="34" charset="0"/>
              <a:buChar char="•"/>
              <a:defRPr lang="en-US" sz="2800" kern="1200" dirty="0">
                <a:solidFill>
                  <a:schemeClr val="tx1"/>
                </a:solidFill>
                <a:latin typeface="+mn-lt"/>
                <a:ea typeface="+mn-ea"/>
                <a:cs typeface="+mn-cs"/>
              </a:defRPr>
            </a:lvl1pPr>
            <a:lvl2pPr marL="502920" indent="-228600" algn="l" defTabSz="914400" rtl="0" eaLnBrk="1" latinLnBrk="0" hangingPunct="1">
              <a:lnSpc>
                <a:spcPct val="110000"/>
              </a:lnSpc>
              <a:spcBef>
                <a:spcPts val="500"/>
              </a:spcBef>
              <a:buSzPct val="80000"/>
              <a:buFont typeface="Wingdings" panose="05000000000000000000" pitchFamily="2" charset="2"/>
              <a:buChar char="Ø"/>
              <a:defRPr sz="2400" i="0" kern="1200">
                <a:solidFill>
                  <a:schemeClr val="tx1"/>
                </a:solidFill>
                <a:latin typeface="+mn-lt"/>
                <a:ea typeface="+mn-ea"/>
                <a:cs typeface="+mn-cs"/>
              </a:defRPr>
            </a:lvl2pPr>
            <a:lvl3pPr marL="822960" indent="-228600" algn="l" defTabSz="914400" rtl="0" eaLnBrk="1" latinLnBrk="0" hangingPunct="1">
              <a:lnSpc>
                <a:spcPct val="110000"/>
              </a:lnSpc>
              <a:spcBef>
                <a:spcPts val="500"/>
              </a:spcBef>
              <a:buSzPct val="80000"/>
              <a:buFont typeface="Wingdings" panose="05000000000000000000" pitchFamily="2" charset="2"/>
              <a:buChar char="u"/>
              <a:defRPr sz="2400" i="0" kern="1200">
                <a:solidFill>
                  <a:schemeClr val="tx1"/>
                </a:solidFill>
                <a:latin typeface="+mn-lt"/>
                <a:ea typeface="+mn-ea"/>
                <a:cs typeface="+mn-cs"/>
              </a:defRPr>
            </a:lvl3pPr>
            <a:lvl4pPr marL="1097280" indent="-228600" algn="l" defTabSz="914400" rtl="0" eaLnBrk="1" latinLnBrk="0" hangingPunct="1">
              <a:lnSpc>
                <a:spcPct val="110000"/>
              </a:lnSpc>
              <a:spcBef>
                <a:spcPts val="500"/>
              </a:spcBef>
              <a:buSzPct val="80000"/>
              <a:buFont typeface="Goudy Old Style" panose="02020502050305020303" pitchFamily="18" charset="0"/>
              <a:buChar char="–"/>
              <a:defRPr sz="2400" i="0" kern="1200">
                <a:solidFill>
                  <a:schemeClr val="tx1"/>
                </a:solidFill>
                <a:latin typeface="+mn-lt"/>
                <a:ea typeface="+mn-ea"/>
                <a:cs typeface="+mn-cs"/>
              </a:defRPr>
            </a:lvl4pPr>
            <a:lvl5pPr marL="1371600" indent="-228600" algn="l" defTabSz="914400" rtl="0" eaLnBrk="1" latinLnBrk="0" hangingPunct="1">
              <a:lnSpc>
                <a:spcPct val="110000"/>
              </a:lnSpc>
              <a:spcBef>
                <a:spcPts val="500"/>
              </a:spcBef>
              <a:buSzPct val="80000"/>
              <a:buFont typeface="Arial" panose="020B0604020202020204" pitchFamily="34" charset="0"/>
              <a:buChar char="•"/>
              <a:defRPr sz="240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TW" altLang="en-US" dirty="0">
                <a:latin typeface="微軟正黑體" panose="020B0604030504040204" pitchFamily="34" charset="-120"/>
                <a:ea typeface="微軟正黑體" panose="020B0604030504040204" pitchFamily="34" charset="-120"/>
              </a:rPr>
              <a:t>應從源頭避免及減少廢物，重用和珍惜資源，</a:t>
            </a:r>
            <a:br>
              <a:rPr lang="en-US" altLang="zh-TW" dirty="0">
                <a:latin typeface="微軟正黑體" panose="020B0604030504040204" pitchFamily="34" charset="-120"/>
                <a:ea typeface="微軟正黑體" panose="020B0604030504040204" pitchFamily="34" charset="-120"/>
              </a:rPr>
            </a:br>
            <a:r>
              <a:rPr lang="zh-TW" altLang="en-US" dirty="0">
                <a:latin typeface="微軟正黑體" panose="020B0604030504040204" pitchFamily="34" charset="-120"/>
                <a:ea typeface="微軟正黑體" panose="020B0604030504040204" pitchFamily="34" charset="-120"/>
              </a:rPr>
              <a:t>並做好乾淨回收</a:t>
            </a:r>
          </a:p>
        </p:txBody>
      </p:sp>
      <p:pic>
        <p:nvPicPr>
          <p:cNvPr id="8" name="圖片 7">
            <a:extLst>
              <a:ext uri="{FF2B5EF4-FFF2-40B4-BE49-F238E27FC236}">
                <a16:creationId xmlns:a16="http://schemas.microsoft.com/office/drawing/2014/main" id="{3C755040-8EB6-D23F-3DD3-E945E38FA565}"/>
              </a:ext>
            </a:extLst>
          </p:cNvPr>
          <p:cNvPicPr>
            <a:picLocks noChangeAspect="1"/>
          </p:cNvPicPr>
          <p:nvPr/>
        </p:nvPicPr>
        <p:blipFill>
          <a:blip r:embed="rId3"/>
          <a:stretch>
            <a:fillRect/>
          </a:stretch>
        </p:blipFill>
        <p:spPr>
          <a:xfrm>
            <a:off x="9023749" y="4326626"/>
            <a:ext cx="1042506" cy="1292464"/>
          </a:xfrm>
          <a:prstGeom prst="rect">
            <a:avLst/>
          </a:prstGeom>
        </p:spPr>
      </p:pic>
      <p:grpSp>
        <p:nvGrpSpPr>
          <p:cNvPr id="13" name="群組 12">
            <a:extLst>
              <a:ext uri="{FF2B5EF4-FFF2-40B4-BE49-F238E27FC236}">
                <a16:creationId xmlns:a16="http://schemas.microsoft.com/office/drawing/2014/main" id="{8C5C0A8A-5400-0D73-9918-8FD60F063F5C}"/>
              </a:ext>
            </a:extLst>
          </p:cNvPr>
          <p:cNvGrpSpPr/>
          <p:nvPr/>
        </p:nvGrpSpPr>
        <p:grpSpPr>
          <a:xfrm>
            <a:off x="256481" y="373384"/>
            <a:ext cx="6480592" cy="1047538"/>
            <a:chOff x="315475" y="516629"/>
            <a:chExt cx="6480592" cy="1047538"/>
          </a:xfrm>
        </p:grpSpPr>
        <p:sp>
          <p:nvSpPr>
            <p:cNvPr id="14" name="矩形: 圓角 13">
              <a:extLst>
                <a:ext uri="{FF2B5EF4-FFF2-40B4-BE49-F238E27FC236}">
                  <a16:creationId xmlns:a16="http://schemas.microsoft.com/office/drawing/2014/main" id="{88FB8DFC-99E5-D7DF-80FB-53A88DA9A94C}"/>
                </a:ext>
              </a:extLst>
            </p:cNvPr>
            <p:cNvSpPr/>
            <p:nvPr/>
          </p:nvSpPr>
          <p:spPr>
            <a:xfrm>
              <a:off x="315475" y="516629"/>
              <a:ext cx="6480592" cy="1047538"/>
            </a:xfrm>
            <a:prstGeom prst="roundRect">
              <a:avLst>
                <a:gd name="adj" fmla="val 50000"/>
              </a:avLst>
            </a:prstGeom>
            <a:solidFill>
              <a:srgbClr val="412B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dirty="0"/>
            </a:p>
          </p:txBody>
        </p:sp>
        <p:sp>
          <p:nvSpPr>
            <p:cNvPr id="15" name="文字方塊 14">
              <a:extLst>
                <a:ext uri="{FF2B5EF4-FFF2-40B4-BE49-F238E27FC236}">
                  <a16:creationId xmlns:a16="http://schemas.microsoft.com/office/drawing/2014/main" id="{D5730E9B-62C1-6D00-BED2-1C5B365626AF}"/>
                </a:ext>
              </a:extLst>
            </p:cNvPr>
            <p:cNvSpPr txBox="1"/>
            <p:nvPr/>
          </p:nvSpPr>
          <p:spPr>
            <a:xfrm>
              <a:off x="708438" y="649273"/>
              <a:ext cx="5043817" cy="769441"/>
            </a:xfrm>
            <a:prstGeom prst="rect">
              <a:avLst/>
            </a:prstGeom>
            <a:noFill/>
          </p:spPr>
          <p:txBody>
            <a:bodyPr wrap="none" rtlCol="0">
              <a:spAutoFit/>
            </a:bodyPr>
            <a:lstStyle/>
            <a:p>
              <a:pPr algn="ctr"/>
              <a:r>
                <a:rPr lang="zh-TW" altLang="en-US" sz="4400" b="1" spc="1013" baseline="0" dirty="0">
                  <a:ln/>
                  <a:solidFill>
                    <a:srgbClr val="FFFFFF"/>
                  </a:solidFill>
                  <a:latin typeface="微軟正黑體"/>
                  <a:ea typeface="微軟正黑體"/>
                  <a:sym typeface="微軟正黑體"/>
                  <a:rtl val="0"/>
                </a:rPr>
                <a:t>避免和減少廢物</a:t>
              </a:r>
            </a:p>
          </p:txBody>
        </p:sp>
        <p:pic>
          <p:nvPicPr>
            <p:cNvPr id="16" name="圖片 15">
              <a:extLst>
                <a:ext uri="{FF2B5EF4-FFF2-40B4-BE49-F238E27FC236}">
                  <a16:creationId xmlns:a16="http://schemas.microsoft.com/office/drawing/2014/main" id="{CC840D9E-3C74-F071-73D7-5C02EF0309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50004" y="516630"/>
              <a:ext cx="1046062" cy="1047537"/>
            </a:xfrm>
            <a:prstGeom prst="rect">
              <a:avLst/>
            </a:prstGeom>
          </p:spPr>
        </p:pic>
      </p:grpSp>
      <p:grpSp>
        <p:nvGrpSpPr>
          <p:cNvPr id="20" name="群組 19">
            <a:extLst>
              <a:ext uri="{FF2B5EF4-FFF2-40B4-BE49-F238E27FC236}">
                <a16:creationId xmlns:a16="http://schemas.microsoft.com/office/drawing/2014/main" id="{E802A953-B9EE-3C21-08A5-E43DDBEB88AE}"/>
              </a:ext>
            </a:extLst>
          </p:cNvPr>
          <p:cNvGrpSpPr/>
          <p:nvPr/>
        </p:nvGrpSpPr>
        <p:grpSpPr>
          <a:xfrm>
            <a:off x="10333949" y="2946400"/>
            <a:ext cx="1621053" cy="3693775"/>
            <a:chOff x="10333949" y="2946400"/>
            <a:chExt cx="1621053" cy="3693775"/>
          </a:xfrm>
        </p:grpSpPr>
        <p:sp>
          <p:nvSpPr>
            <p:cNvPr id="5" name="內容版面配置區 2">
              <a:extLst>
                <a:ext uri="{FF2B5EF4-FFF2-40B4-BE49-F238E27FC236}">
                  <a16:creationId xmlns:a16="http://schemas.microsoft.com/office/drawing/2014/main" id="{0EFE0256-8376-1542-653F-DA11D3E7C464}"/>
                </a:ext>
              </a:extLst>
            </p:cNvPr>
            <p:cNvSpPr txBox="1">
              <a:spLocks/>
            </p:cNvSpPr>
            <p:nvPr/>
          </p:nvSpPr>
          <p:spPr>
            <a:xfrm>
              <a:off x="10333949" y="2946400"/>
              <a:ext cx="1621053" cy="3693775"/>
            </a:xfrm>
            <a:prstGeom prst="roundRect">
              <a:avLst/>
            </a:prstGeom>
            <a:solidFill>
              <a:srgbClr val="FAFFE1"/>
            </a:solidFill>
          </p:spPr>
          <p:txBody>
            <a:bodyPr vert="horz" lIns="91440" tIns="45720" rIns="91440" bIns="45720" rtlCol="0">
              <a:normAutofit/>
            </a:bodyPr>
            <a:lstStyle>
              <a:lvl1pPr marL="285750" indent="-285750" algn="l" defTabSz="914400" rtl="0" eaLnBrk="1" latinLnBrk="0" hangingPunct="1">
                <a:lnSpc>
                  <a:spcPct val="110000"/>
                </a:lnSpc>
                <a:spcBef>
                  <a:spcPts val="1000"/>
                </a:spcBef>
                <a:buSzPct val="80000"/>
                <a:buFont typeface="Arial" panose="020B0604020202020204" pitchFamily="34" charset="0"/>
                <a:buChar char="•"/>
                <a:defRPr lang="en-US" sz="2800" kern="1200" dirty="0">
                  <a:solidFill>
                    <a:schemeClr val="tx1"/>
                  </a:solidFill>
                  <a:latin typeface="+mn-lt"/>
                  <a:ea typeface="+mn-ea"/>
                  <a:cs typeface="+mn-cs"/>
                </a:defRPr>
              </a:lvl1pPr>
              <a:lvl2pPr marL="502920" indent="-228600" algn="l" defTabSz="914400" rtl="0" eaLnBrk="1" latinLnBrk="0" hangingPunct="1">
                <a:lnSpc>
                  <a:spcPct val="110000"/>
                </a:lnSpc>
                <a:spcBef>
                  <a:spcPts val="500"/>
                </a:spcBef>
                <a:buSzPct val="80000"/>
                <a:buFont typeface="Wingdings" panose="05000000000000000000" pitchFamily="2" charset="2"/>
                <a:buChar char="Ø"/>
                <a:defRPr sz="2400" i="0" kern="1200">
                  <a:solidFill>
                    <a:schemeClr val="tx1"/>
                  </a:solidFill>
                  <a:latin typeface="+mn-lt"/>
                  <a:ea typeface="+mn-ea"/>
                  <a:cs typeface="+mn-cs"/>
                </a:defRPr>
              </a:lvl2pPr>
              <a:lvl3pPr marL="822960" indent="-228600" algn="l" defTabSz="914400" rtl="0" eaLnBrk="1" latinLnBrk="0" hangingPunct="1">
                <a:lnSpc>
                  <a:spcPct val="110000"/>
                </a:lnSpc>
                <a:spcBef>
                  <a:spcPts val="500"/>
                </a:spcBef>
                <a:buSzPct val="80000"/>
                <a:buFont typeface="Wingdings" panose="05000000000000000000" pitchFamily="2" charset="2"/>
                <a:buChar char="u"/>
                <a:defRPr sz="2400" i="0" kern="1200">
                  <a:solidFill>
                    <a:schemeClr val="tx1"/>
                  </a:solidFill>
                  <a:latin typeface="+mn-lt"/>
                  <a:ea typeface="+mn-ea"/>
                  <a:cs typeface="+mn-cs"/>
                </a:defRPr>
              </a:lvl3pPr>
              <a:lvl4pPr marL="1097280" indent="-228600" algn="l" defTabSz="914400" rtl="0" eaLnBrk="1" latinLnBrk="0" hangingPunct="1">
                <a:lnSpc>
                  <a:spcPct val="110000"/>
                </a:lnSpc>
                <a:spcBef>
                  <a:spcPts val="500"/>
                </a:spcBef>
                <a:buSzPct val="80000"/>
                <a:buFont typeface="Goudy Old Style" panose="02020502050305020303" pitchFamily="18" charset="0"/>
                <a:buChar char="–"/>
                <a:defRPr sz="2400" i="0" kern="1200">
                  <a:solidFill>
                    <a:schemeClr val="tx1"/>
                  </a:solidFill>
                  <a:latin typeface="+mn-lt"/>
                  <a:ea typeface="+mn-ea"/>
                  <a:cs typeface="+mn-cs"/>
                </a:defRPr>
              </a:lvl4pPr>
              <a:lvl5pPr marL="1371600" indent="-228600" algn="l" defTabSz="914400" rtl="0" eaLnBrk="1" latinLnBrk="0" hangingPunct="1">
                <a:lnSpc>
                  <a:spcPct val="110000"/>
                </a:lnSpc>
                <a:spcBef>
                  <a:spcPts val="500"/>
                </a:spcBef>
                <a:buSzPct val="80000"/>
                <a:buFont typeface="Arial" panose="020B0604020202020204" pitchFamily="34" charset="0"/>
                <a:buChar char="•"/>
                <a:defRPr sz="240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TW" altLang="en-US" sz="1600" b="1" dirty="0">
                  <a:latin typeface="微軟正黑體" panose="020B0604030504040204" pitchFamily="34" charset="-120"/>
                  <a:ea typeface="微軟正黑體" panose="020B0604030504040204" pitchFamily="34" charset="-120"/>
                </a:rPr>
                <a:t>有用學習資源</a:t>
              </a:r>
              <a:endParaRPr lang="en-US" altLang="zh-TW" sz="1600" b="1" dirty="0">
                <a:latin typeface="微軟正黑體" panose="020B0604030504040204" pitchFamily="34" charset="-120"/>
                <a:ea typeface="微軟正黑體" panose="020B0604030504040204" pitchFamily="34" charset="-120"/>
              </a:endParaRPr>
            </a:p>
            <a:p>
              <a:pPr marL="0" indent="0" algn="ctr">
                <a:buNone/>
              </a:pPr>
              <a:r>
                <a:rPr lang="zh-TW" altLang="en-US" sz="1600" b="1" dirty="0">
                  <a:latin typeface="微軟正黑體" panose="020B0604030504040204" pitchFamily="34" charset="-120"/>
                  <a:ea typeface="微軟正黑體" panose="020B0604030504040204" pitchFamily="34" charset="-120"/>
                </a:rPr>
                <a:t>（小學組）</a:t>
              </a:r>
              <a:endParaRPr lang="en-US" altLang="zh-TW" sz="1600" b="1" dirty="0">
                <a:latin typeface="微軟正黑體" panose="020B0604030504040204" pitchFamily="34" charset="-120"/>
                <a:ea typeface="微軟正黑體" panose="020B0604030504040204" pitchFamily="34" charset="-120"/>
              </a:endParaRPr>
            </a:p>
            <a:p>
              <a:pPr marL="0" indent="0" algn="ctr">
                <a:buNone/>
              </a:pPr>
              <a:endParaRPr lang="en-US" altLang="zh-TW" sz="1600" b="1" dirty="0">
                <a:latin typeface="微軟正黑體" panose="020B0604030504040204" pitchFamily="34" charset="-120"/>
                <a:ea typeface="微軟正黑體" panose="020B0604030504040204" pitchFamily="34" charset="-120"/>
              </a:endParaRPr>
            </a:p>
            <a:p>
              <a:pPr marL="0" indent="0" algn="ctr">
                <a:buNone/>
              </a:pPr>
              <a:endParaRPr lang="en-US" altLang="zh-TW" sz="1600" b="1" dirty="0">
                <a:latin typeface="微軟正黑體" panose="020B0604030504040204" pitchFamily="34" charset="-120"/>
                <a:ea typeface="微軟正黑體" panose="020B0604030504040204" pitchFamily="34" charset="-120"/>
              </a:endParaRPr>
            </a:p>
            <a:p>
              <a:pPr marL="0" indent="0" algn="ctr">
                <a:buNone/>
              </a:pPr>
              <a:endParaRPr lang="en-US" altLang="zh-TW" sz="1600" b="1" dirty="0">
                <a:latin typeface="微軟正黑體" panose="020B0604030504040204" pitchFamily="34" charset="-120"/>
                <a:ea typeface="微軟正黑體" panose="020B0604030504040204" pitchFamily="34" charset="-120"/>
              </a:endParaRPr>
            </a:p>
            <a:p>
              <a:pPr marL="0" indent="0" algn="ctr">
                <a:buNone/>
              </a:pPr>
              <a:r>
                <a:rPr lang="zh-TW" altLang="en-US" sz="1600" b="1" dirty="0">
                  <a:latin typeface="微軟正黑體" panose="020B0604030504040204" pitchFamily="34" charset="-120"/>
                  <a:ea typeface="微軟正黑體" panose="020B0604030504040204" pitchFamily="34" charset="-120"/>
                </a:rPr>
                <a:t>（中學組）</a:t>
              </a:r>
            </a:p>
          </p:txBody>
        </p:sp>
        <p:pic>
          <p:nvPicPr>
            <p:cNvPr id="12" name="圖片 11">
              <a:extLst>
                <a:ext uri="{FF2B5EF4-FFF2-40B4-BE49-F238E27FC236}">
                  <a16:creationId xmlns:a16="http://schemas.microsoft.com/office/drawing/2014/main" id="{75AF1EB3-7F31-14B2-2651-A3997B046C21}"/>
                </a:ext>
              </a:extLst>
            </p:cNvPr>
            <p:cNvPicPr>
              <a:picLocks noChangeAspect="1"/>
            </p:cNvPicPr>
            <p:nvPr/>
          </p:nvPicPr>
          <p:blipFill>
            <a:blip r:embed="rId5"/>
            <a:stretch>
              <a:fillRect/>
            </a:stretch>
          </p:blipFill>
          <p:spPr>
            <a:xfrm>
              <a:off x="10605720" y="5349976"/>
              <a:ext cx="1164437" cy="1164437"/>
            </a:xfrm>
            <a:prstGeom prst="rect">
              <a:avLst/>
            </a:prstGeom>
          </p:spPr>
        </p:pic>
        <p:pic>
          <p:nvPicPr>
            <p:cNvPr id="18" name="圖片 17">
              <a:extLst>
                <a:ext uri="{FF2B5EF4-FFF2-40B4-BE49-F238E27FC236}">
                  <a16:creationId xmlns:a16="http://schemas.microsoft.com/office/drawing/2014/main" id="{D4EB4FE8-493D-7C7A-3D44-027393161FB8}"/>
                </a:ext>
              </a:extLst>
            </p:cNvPr>
            <p:cNvPicPr>
              <a:picLocks noChangeAspect="1"/>
            </p:cNvPicPr>
            <p:nvPr/>
          </p:nvPicPr>
          <p:blipFill>
            <a:blip r:embed="rId6"/>
            <a:stretch>
              <a:fillRect/>
            </a:stretch>
          </p:blipFill>
          <p:spPr>
            <a:xfrm>
              <a:off x="10605719" y="3786482"/>
              <a:ext cx="1073758" cy="1073758"/>
            </a:xfrm>
            <a:prstGeom prst="rect">
              <a:avLst/>
            </a:prstGeom>
          </p:spPr>
        </p:pic>
      </p:grpSp>
    </p:spTree>
    <p:extLst>
      <p:ext uri="{BB962C8B-B14F-4D97-AF65-F5344CB8AC3E}">
        <p14:creationId xmlns:p14="http://schemas.microsoft.com/office/powerpoint/2010/main" val="42649421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B6CBB7D2-82AA-A399-4159-92CECB6D8D91}"/>
              </a:ext>
            </a:extLst>
          </p:cNvPr>
          <p:cNvSpPr>
            <a:spLocks noGrp="1"/>
          </p:cNvSpPr>
          <p:nvPr>
            <p:ph idx="1"/>
          </p:nvPr>
        </p:nvSpPr>
        <p:spPr>
          <a:xfrm>
            <a:off x="825586" y="1701460"/>
            <a:ext cx="10540828" cy="3554758"/>
          </a:xfrm>
        </p:spPr>
        <p:txBody>
          <a:bodyPr>
            <a:normAutofit/>
          </a:bodyPr>
          <a:lstStyle/>
          <a:p>
            <a:pPr marL="342900" indent="-342900">
              <a:buFont typeface="Arial" panose="020B0604020202020204" pitchFamily="34" charset="0"/>
              <a:buChar char="•"/>
            </a:pPr>
            <a:r>
              <a:rPr lang="zh-TW" altLang="en-US" sz="2800" dirty="0">
                <a:latin typeface="微軟正黑體" panose="020B0604030504040204" pitchFamily="34" charset="-120"/>
                <a:ea typeface="微軟正黑體" panose="020B0604030504040204" pitchFamily="34" charset="-120"/>
              </a:rPr>
              <a:t>香港擁有天然的海岸線及山脈</a:t>
            </a:r>
            <a:endParaRPr lang="en-US" altLang="zh-TW" sz="2800" dirty="0">
              <a:latin typeface="微軟正黑體" panose="020B0604030504040204" pitchFamily="34" charset="-120"/>
              <a:ea typeface="微軟正黑體" panose="020B0604030504040204" pitchFamily="34" charset="-120"/>
            </a:endParaRPr>
          </a:p>
          <a:p>
            <a:pPr marL="342900" indent="-342900">
              <a:buFont typeface="Arial" panose="020B0604020202020204" pitchFamily="34" charset="0"/>
              <a:buChar char="•"/>
            </a:pPr>
            <a:r>
              <a:rPr lang="zh-TW" altLang="en-US" sz="2800" dirty="0">
                <a:solidFill>
                  <a:srgbClr val="00B050"/>
                </a:solidFill>
                <a:latin typeface="微軟正黑體" panose="020B0604030504040204" pitchFamily="34" charset="-120"/>
                <a:ea typeface="微軟正黑體" panose="020B0604030504040204" pitchFamily="34" charset="-120"/>
              </a:rPr>
              <a:t>超過</a:t>
            </a:r>
            <a:r>
              <a:rPr lang="en-US" altLang="zh-TW" sz="2800" dirty="0">
                <a:solidFill>
                  <a:srgbClr val="00B050"/>
                </a:solidFill>
                <a:latin typeface="微軟正黑體" panose="020B0604030504040204" pitchFamily="34" charset="-120"/>
                <a:ea typeface="微軟正黑體" panose="020B0604030504040204" pitchFamily="34" charset="-120"/>
              </a:rPr>
              <a:t>40%</a:t>
            </a:r>
            <a:r>
              <a:rPr lang="zh-TW" altLang="en-US" sz="2800" dirty="0">
                <a:latin typeface="微軟正黑體" panose="020B0604030504040204" pitchFamily="34" charset="-120"/>
                <a:ea typeface="微軟正黑體" panose="020B0604030504040204" pitchFamily="34" charset="-120"/>
              </a:rPr>
              <a:t>的土地被劃定為</a:t>
            </a:r>
            <a:r>
              <a:rPr lang="zh-TW" altLang="en-US" sz="2800" dirty="0">
                <a:solidFill>
                  <a:srgbClr val="00B050"/>
                </a:solidFill>
                <a:latin typeface="微軟正黑體" panose="020B0604030504040204" pitchFamily="34" charset="-120"/>
                <a:ea typeface="微軟正黑體" panose="020B0604030504040204" pitchFamily="34" charset="-120"/>
              </a:rPr>
              <a:t>郊野公園</a:t>
            </a:r>
            <a:r>
              <a:rPr lang="zh-TW" altLang="en-US" sz="2800" dirty="0">
                <a:latin typeface="微軟正黑體" panose="020B0604030504040204" pitchFamily="34" charset="-120"/>
                <a:ea typeface="微軟正黑體" panose="020B0604030504040204" pitchFamily="34" charset="-120"/>
              </a:rPr>
              <a:t>，是野生動植物的重要棲息地</a:t>
            </a:r>
            <a:endParaRPr lang="en-HK" altLang="zh-TW" sz="2800" dirty="0">
              <a:latin typeface="微軟正黑體" panose="020B0604030504040204" pitchFamily="34" charset="-120"/>
              <a:ea typeface="微軟正黑體" panose="020B0604030504040204" pitchFamily="34" charset="-120"/>
            </a:endParaRPr>
          </a:p>
          <a:p>
            <a:pPr marL="342900" indent="-342900">
              <a:buFont typeface="Arial" panose="020B0604020202020204" pitchFamily="34" charset="0"/>
              <a:buChar char="•"/>
            </a:pPr>
            <a:r>
              <a:rPr lang="zh-TW" altLang="en-US" sz="2800" dirty="0">
                <a:latin typeface="微軟正黑體" panose="020B0604030504040204" pitchFamily="34" charset="-120"/>
                <a:ea typeface="微軟正黑體" panose="020B0604030504040204" pitchFamily="34" charset="-120"/>
              </a:rPr>
              <a:t>除了郊外，我們在</a:t>
            </a:r>
            <a:r>
              <a:rPr lang="zh-TW" altLang="en-US" sz="2800" dirty="0">
                <a:solidFill>
                  <a:srgbClr val="00B050"/>
                </a:solidFill>
                <a:latin typeface="微軟正黑體" panose="020B0604030504040204" pitchFamily="34" charset="-120"/>
                <a:ea typeface="微軟正黑體" panose="020B0604030504040204" pitchFamily="34" charset="-120"/>
              </a:rPr>
              <a:t>市區亦能找到</a:t>
            </a:r>
            <a:r>
              <a:rPr lang="zh-TW" altLang="en-US" sz="2800" dirty="0">
                <a:latin typeface="微軟正黑體" panose="020B0604030504040204" pitchFamily="34" charset="-120"/>
                <a:ea typeface="微軟正黑體" panose="020B0604030504040204" pitchFamily="34" charset="-120"/>
              </a:rPr>
              <a:t>不同種類的植物、昆蟲</a:t>
            </a:r>
            <a:br>
              <a:rPr lang="en-US" altLang="zh-TW" sz="2800" dirty="0">
                <a:latin typeface="微軟正黑體" panose="020B0604030504040204" pitchFamily="34" charset="-120"/>
                <a:ea typeface="微軟正黑體" panose="020B0604030504040204" pitchFamily="34" charset="-120"/>
              </a:rPr>
            </a:br>
            <a:r>
              <a:rPr lang="zh-TW" altLang="en-US" sz="2800" dirty="0">
                <a:latin typeface="微軟正黑體" panose="020B0604030504040204" pitchFamily="34" charset="-120"/>
                <a:ea typeface="微軟正黑體" panose="020B0604030504040204" pitchFamily="34" charset="-120"/>
              </a:rPr>
              <a:t>及鳥類等</a:t>
            </a:r>
            <a:endParaRPr lang="en-HK" altLang="zh-TW" sz="2800" dirty="0">
              <a:latin typeface="微軟正黑體" panose="020B0604030504040204" pitchFamily="34" charset="-120"/>
              <a:ea typeface="微軟正黑體" panose="020B0604030504040204" pitchFamily="34" charset="-120"/>
            </a:endParaRPr>
          </a:p>
          <a:p>
            <a:pPr marL="342900" indent="-342900">
              <a:buFont typeface="Arial" panose="020B0604020202020204" pitchFamily="34" charset="0"/>
              <a:buChar char="•"/>
            </a:pPr>
            <a:r>
              <a:rPr lang="zh-TW" altLang="en-US" sz="2800" dirty="0">
                <a:latin typeface="微軟正黑體" panose="020B0604030504040204" pitchFamily="34" charset="-120"/>
                <a:ea typeface="微軟正黑體" panose="020B0604030504040204" pitchFamily="34" charset="-120"/>
              </a:rPr>
              <a:t>身為大自然的一員，我們有責任保護自然環境及野生</a:t>
            </a:r>
            <a:br>
              <a:rPr lang="en-US" altLang="zh-TW" sz="2800" dirty="0">
                <a:latin typeface="微軟正黑體" panose="020B0604030504040204" pitchFamily="34" charset="-120"/>
                <a:ea typeface="微軟正黑體" panose="020B0604030504040204" pitchFamily="34" charset="-120"/>
              </a:rPr>
            </a:br>
            <a:r>
              <a:rPr lang="zh-TW" altLang="en-US" sz="2800" dirty="0">
                <a:latin typeface="微軟正黑體" panose="020B0604030504040204" pitchFamily="34" charset="-120"/>
                <a:ea typeface="微軟正黑體" panose="020B0604030504040204" pitchFamily="34" charset="-120"/>
              </a:rPr>
              <a:t>動植物</a:t>
            </a:r>
            <a:endParaRPr lang="en-HK" altLang="zh-TW" sz="2800" dirty="0">
              <a:latin typeface="微軟正黑體" panose="020B0604030504040204" pitchFamily="34" charset="-120"/>
              <a:ea typeface="微軟正黑體" panose="020B0604030504040204" pitchFamily="34" charset="-120"/>
            </a:endParaRPr>
          </a:p>
        </p:txBody>
      </p:sp>
      <p:sp>
        <p:nvSpPr>
          <p:cNvPr id="19" name="內容版面配置區 2">
            <a:extLst>
              <a:ext uri="{FF2B5EF4-FFF2-40B4-BE49-F238E27FC236}">
                <a16:creationId xmlns:a16="http://schemas.microsoft.com/office/drawing/2014/main" id="{0F259F75-9813-3D64-C087-D1FF222C18D4}"/>
              </a:ext>
            </a:extLst>
          </p:cNvPr>
          <p:cNvSpPr txBox="1">
            <a:spLocks/>
          </p:cNvSpPr>
          <p:nvPr/>
        </p:nvSpPr>
        <p:spPr>
          <a:xfrm>
            <a:off x="1119166" y="5623702"/>
            <a:ext cx="8616513" cy="1106785"/>
          </a:xfrm>
          <a:prstGeom prst="roundRect">
            <a:avLst>
              <a:gd name="adj" fmla="val 16667"/>
            </a:avLst>
          </a:prstGeom>
          <a:solidFill>
            <a:srgbClr val="E0F4E6"/>
          </a:solidFill>
        </p:spPr>
        <p:txBody>
          <a:bodyPr vert="horz" lIns="91440" tIns="45720" rIns="91440" bIns="45720" rtlCol="0" anchor="ctr">
            <a:normAutofit/>
          </a:bodyPr>
          <a:lstStyle>
            <a:lvl1pPr marL="285750" indent="-285750" algn="l" defTabSz="914400" rtl="0" eaLnBrk="1" latinLnBrk="0" hangingPunct="1">
              <a:lnSpc>
                <a:spcPct val="110000"/>
              </a:lnSpc>
              <a:spcBef>
                <a:spcPts val="1000"/>
              </a:spcBef>
              <a:buSzPct val="80000"/>
              <a:buFont typeface="Arial" panose="020B0604020202020204" pitchFamily="34" charset="0"/>
              <a:buChar char="•"/>
              <a:defRPr lang="en-US" sz="2800" kern="1200" dirty="0">
                <a:solidFill>
                  <a:schemeClr val="tx1"/>
                </a:solidFill>
                <a:latin typeface="+mn-lt"/>
                <a:ea typeface="+mn-ea"/>
                <a:cs typeface="+mn-cs"/>
              </a:defRPr>
            </a:lvl1pPr>
            <a:lvl2pPr marL="502920" indent="-228600" algn="l" defTabSz="914400" rtl="0" eaLnBrk="1" latinLnBrk="0" hangingPunct="1">
              <a:lnSpc>
                <a:spcPct val="110000"/>
              </a:lnSpc>
              <a:spcBef>
                <a:spcPts val="500"/>
              </a:spcBef>
              <a:buSzPct val="80000"/>
              <a:buFont typeface="Wingdings" panose="05000000000000000000" pitchFamily="2" charset="2"/>
              <a:buChar char="Ø"/>
              <a:defRPr sz="2400" i="0" kern="1200">
                <a:solidFill>
                  <a:schemeClr val="tx1"/>
                </a:solidFill>
                <a:latin typeface="+mn-lt"/>
                <a:ea typeface="+mn-ea"/>
                <a:cs typeface="+mn-cs"/>
              </a:defRPr>
            </a:lvl2pPr>
            <a:lvl3pPr marL="822960" indent="-228600" algn="l" defTabSz="914400" rtl="0" eaLnBrk="1" latinLnBrk="0" hangingPunct="1">
              <a:lnSpc>
                <a:spcPct val="110000"/>
              </a:lnSpc>
              <a:spcBef>
                <a:spcPts val="500"/>
              </a:spcBef>
              <a:buSzPct val="80000"/>
              <a:buFont typeface="Wingdings" panose="05000000000000000000" pitchFamily="2" charset="2"/>
              <a:buChar char="u"/>
              <a:defRPr sz="2400" i="0" kern="1200">
                <a:solidFill>
                  <a:schemeClr val="tx1"/>
                </a:solidFill>
                <a:latin typeface="+mn-lt"/>
                <a:ea typeface="+mn-ea"/>
                <a:cs typeface="+mn-cs"/>
              </a:defRPr>
            </a:lvl3pPr>
            <a:lvl4pPr marL="1097280" indent="-228600" algn="l" defTabSz="914400" rtl="0" eaLnBrk="1" latinLnBrk="0" hangingPunct="1">
              <a:lnSpc>
                <a:spcPct val="110000"/>
              </a:lnSpc>
              <a:spcBef>
                <a:spcPts val="500"/>
              </a:spcBef>
              <a:buSzPct val="80000"/>
              <a:buFont typeface="Goudy Old Style" panose="02020502050305020303" pitchFamily="18" charset="0"/>
              <a:buChar char="–"/>
              <a:defRPr sz="2400" i="0" kern="1200">
                <a:solidFill>
                  <a:schemeClr val="tx1"/>
                </a:solidFill>
                <a:latin typeface="+mn-lt"/>
                <a:ea typeface="+mn-ea"/>
                <a:cs typeface="+mn-cs"/>
              </a:defRPr>
            </a:lvl4pPr>
            <a:lvl5pPr marL="1371600" indent="-228600" algn="l" defTabSz="914400" rtl="0" eaLnBrk="1" latinLnBrk="0" hangingPunct="1">
              <a:lnSpc>
                <a:spcPct val="110000"/>
              </a:lnSpc>
              <a:spcBef>
                <a:spcPts val="500"/>
              </a:spcBef>
              <a:buSzPct val="80000"/>
              <a:buFont typeface="Arial" panose="020B0604020202020204" pitchFamily="34" charset="0"/>
              <a:buChar char="•"/>
              <a:defRPr sz="240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TW" altLang="en-US" dirty="0">
                <a:latin typeface="微軟正黑體" panose="020B0604030504040204" pitchFamily="34" charset="-120"/>
                <a:ea typeface="微軟正黑體" panose="020B0604030504040204" pitchFamily="34" charset="-120"/>
              </a:rPr>
              <a:t>積極認識校園內的動植物，亦可支持綠化校園，</a:t>
            </a:r>
            <a:br>
              <a:rPr lang="en-US" altLang="zh-TW" dirty="0">
                <a:latin typeface="微軟正黑體" panose="020B0604030504040204" pitchFamily="34" charset="-120"/>
                <a:ea typeface="微軟正黑體" panose="020B0604030504040204" pitchFamily="34" charset="-120"/>
              </a:rPr>
            </a:br>
            <a:r>
              <a:rPr lang="zh-TW" altLang="en-US" dirty="0">
                <a:latin typeface="微軟正黑體" panose="020B0604030504040204" pitchFamily="34" charset="-120"/>
                <a:ea typeface="微軟正黑體" panose="020B0604030504040204" pitchFamily="34" charset="-120"/>
              </a:rPr>
              <a:t>以提升學校及周邊的生物多樣性</a:t>
            </a:r>
          </a:p>
        </p:txBody>
      </p:sp>
      <p:grpSp>
        <p:nvGrpSpPr>
          <p:cNvPr id="4" name="群組 3">
            <a:extLst>
              <a:ext uri="{FF2B5EF4-FFF2-40B4-BE49-F238E27FC236}">
                <a16:creationId xmlns:a16="http://schemas.microsoft.com/office/drawing/2014/main" id="{AFDBD918-FCB9-FD12-F07C-07014D75CC7E}"/>
              </a:ext>
            </a:extLst>
          </p:cNvPr>
          <p:cNvGrpSpPr/>
          <p:nvPr/>
        </p:nvGrpSpPr>
        <p:grpSpPr>
          <a:xfrm>
            <a:off x="407329" y="408067"/>
            <a:ext cx="10168938" cy="1047538"/>
            <a:chOff x="407329" y="408067"/>
            <a:chExt cx="10168938" cy="1047538"/>
          </a:xfrm>
        </p:grpSpPr>
        <p:sp>
          <p:nvSpPr>
            <p:cNvPr id="5" name="矩形: 圓角 4">
              <a:extLst>
                <a:ext uri="{FF2B5EF4-FFF2-40B4-BE49-F238E27FC236}">
                  <a16:creationId xmlns:a16="http://schemas.microsoft.com/office/drawing/2014/main" id="{D039E190-6D97-0A21-50FE-0C6137D2BA82}"/>
                </a:ext>
              </a:extLst>
            </p:cNvPr>
            <p:cNvSpPr/>
            <p:nvPr/>
          </p:nvSpPr>
          <p:spPr>
            <a:xfrm>
              <a:off x="407329" y="408067"/>
              <a:ext cx="10168938" cy="1047538"/>
            </a:xfrm>
            <a:prstGeom prst="roundRect">
              <a:avLst>
                <a:gd name="adj" fmla="val 50000"/>
              </a:avLst>
            </a:prstGeom>
            <a:solidFill>
              <a:srgbClr val="3771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18" name="文字方塊 17">
              <a:extLst>
                <a:ext uri="{FF2B5EF4-FFF2-40B4-BE49-F238E27FC236}">
                  <a16:creationId xmlns:a16="http://schemas.microsoft.com/office/drawing/2014/main" id="{E3CBB0C8-F51E-EAF0-4565-10D084613702}"/>
                </a:ext>
              </a:extLst>
            </p:cNvPr>
            <p:cNvSpPr txBox="1"/>
            <p:nvPr/>
          </p:nvSpPr>
          <p:spPr>
            <a:xfrm>
              <a:off x="526876" y="573924"/>
              <a:ext cx="9208803" cy="769441"/>
            </a:xfrm>
            <a:prstGeom prst="rect">
              <a:avLst/>
            </a:prstGeom>
            <a:noFill/>
          </p:spPr>
          <p:txBody>
            <a:bodyPr wrap="none" rtlCol="0">
              <a:spAutoFit/>
            </a:bodyPr>
            <a:lstStyle/>
            <a:p>
              <a:pPr algn="ctr"/>
              <a:r>
                <a:rPr lang="zh-TW" altLang="en-US" sz="4400" b="1" spc="1013" baseline="0" dirty="0">
                  <a:ln/>
                  <a:solidFill>
                    <a:srgbClr val="FFFFFF"/>
                  </a:solidFill>
                  <a:latin typeface="微軟正黑體"/>
                  <a:ea typeface="微軟正黑體"/>
                  <a:sym typeface="微軟正黑體"/>
                  <a:rtl val="0"/>
                </a:rPr>
                <a:t>綠化、自然保育及生物多樣性</a:t>
              </a:r>
            </a:p>
          </p:txBody>
        </p:sp>
        <p:pic>
          <p:nvPicPr>
            <p:cNvPr id="16" name="圖片 15">
              <a:extLst>
                <a:ext uri="{FF2B5EF4-FFF2-40B4-BE49-F238E27FC236}">
                  <a16:creationId xmlns:a16="http://schemas.microsoft.com/office/drawing/2014/main" id="{0458580C-00DF-701B-CB38-1554E31EA7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0205" y="408067"/>
              <a:ext cx="1046062" cy="1047538"/>
            </a:xfrm>
            <a:prstGeom prst="rect">
              <a:avLst/>
            </a:prstGeom>
          </p:spPr>
        </p:pic>
      </p:grpSp>
      <p:pic>
        <p:nvPicPr>
          <p:cNvPr id="7" name="圖片 6">
            <a:extLst>
              <a:ext uri="{FF2B5EF4-FFF2-40B4-BE49-F238E27FC236}">
                <a16:creationId xmlns:a16="http://schemas.microsoft.com/office/drawing/2014/main" id="{C12B39F7-FE0E-1411-E599-C13ED3A8627A}"/>
              </a:ext>
            </a:extLst>
          </p:cNvPr>
          <p:cNvPicPr>
            <a:picLocks noChangeAspect="1"/>
          </p:cNvPicPr>
          <p:nvPr/>
        </p:nvPicPr>
        <p:blipFill>
          <a:blip r:embed="rId4"/>
          <a:stretch>
            <a:fillRect/>
          </a:stretch>
        </p:blipFill>
        <p:spPr>
          <a:xfrm>
            <a:off x="8638644" y="4561581"/>
            <a:ext cx="1479209" cy="1062121"/>
          </a:xfrm>
          <a:prstGeom prst="rect">
            <a:avLst/>
          </a:prstGeom>
        </p:spPr>
      </p:pic>
      <p:grpSp>
        <p:nvGrpSpPr>
          <p:cNvPr id="14" name="群組 13">
            <a:extLst>
              <a:ext uri="{FF2B5EF4-FFF2-40B4-BE49-F238E27FC236}">
                <a16:creationId xmlns:a16="http://schemas.microsoft.com/office/drawing/2014/main" id="{5F44235E-934E-66AA-BE87-61AEB486DA46}"/>
              </a:ext>
            </a:extLst>
          </p:cNvPr>
          <p:cNvGrpSpPr/>
          <p:nvPr/>
        </p:nvGrpSpPr>
        <p:grpSpPr>
          <a:xfrm>
            <a:off x="10333949" y="2946400"/>
            <a:ext cx="1621053" cy="3693775"/>
            <a:chOff x="10333949" y="2946400"/>
            <a:chExt cx="1621053" cy="3693775"/>
          </a:xfrm>
        </p:grpSpPr>
        <p:sp>
          <p:nvSpPr>
            <p:cNvPr id="6" name="內容版面配置區 2">
              <a:extLst>
                <a:ext uri="{FF2B5EF4-FFF2-40B4-BE49-F238E27FC236}">
                  <a16:creationId xmlns:a16="http://schemas.microsoft.com/office/drawing/2014/main" id="{965A0173-0493-C0E5-FB8F-82AA08BCD2CC}"/>
                </a:ext>
              </a:extLst>
            </p:cNvPr>
            <p:cNvSpPr txBox="1">
              <a:spLocks/>
            </p:cNvSpPr>
            <p:nvPr/>
          </p:nvSpPr>
          <p:spPr>
            <a:xfrm>
              <a:off x="10333949" y="2946400"/>
              <a:ext cx="1621053" cy="3693775"/>
            </a:xfrm>
            <a:prstGeom prst="roundRect">
              <a:avLst/>
            </a:prstGeom>
            <a:solidFill>
              <a:srgbClr val="FAFFE1"/>
            </a:solidFill>
          </p:spPr>
          <p:txBody>
            <a:bodyPr vert="horz" lIns="91440" tIns="45720" rIns="91440" bIns="45720" rtlCol="0">
              <a:normAutofit/>
            </a:bodyPr>
            <a:lstStyle>
              <a:lvl1pPr marL="285750" indent="-285750" algn="l" defTabSz="914400" rtl="0" eaLnBrk="1" latinLnBrk="0" hangingPunct="1">
                <a:lnSpc>
                  <a:spcPct val="110000"/>
                </a:lnSpc>
                <a:spcBef>
                  <a:spcPts val="1000"/>
                </a:spcBef>
                <a:buSzPct val="80000"/>
                <a:buFont typeface="Arial" panose="020B0604020202020204" pitchFamily="34" charset="0"/>
                <a:buChar char="•"/>
                <a:defRPr lang="en-US" sz="2800" kern="1200" dirty="0">
                  <a:solidFill>
                    <a:schemeClr val="tx1"/>
                  </a:solidFill>
                  <a:latin typeface="+mn-lt"/>
                  <a:ea typeface="+mn-ea"/>
                  <a:cs typeface="+mn-cs"/>
                </a:defRPr>
              </a:lvl1pPr>
              <a:lvl2pPr marL="502920" indent="-228600" algn="l" defTabSz="914400" rtl="0" eaLnBrk="1" latinLnBrk="0" hangingPunct="1">
                <a:lnSpc>
                  <a:spcPct val="110000"/>
                </a:lnSpc>
                <a:spcBef>
                  <a:spcPts val="500"/>
                </a:spcBef>
                <a:buSzPct val="80000"/>
                <a:buFont typeface="Wingdings" panose="05000000000000000000" pitchFamily="2" charset="2"/>
                <a:buChar char="Ø"/>
                <a:defRPr sz="2400" i="0" kern="1200">
                  <a:solidFill>
                    <a:schemeClr val="tx1"/>
                  </a:solidFill>
                  <a:latin typeface="+mn-lt"/>
                  <a:ea typeface="+mn-ea"/>
                  <a:cs typeface="+mn-cs"/>
                </a:defRPr>
              </a:lvl2pPr>
              <a:lvl3pPr marL="822960" indent="-228600" algn="l" defTabSz="914400" rtl="0" eaLnBrk="1" latinLnBrk="0" hangingPunct="1">
                <a:lnSpc>
                  <a:spcPct val="110000"/>
                </a:lnSpc>
                <a:spcBef>
                  <a:spcPts val="500"/>
                </a:spcBef>
                <a:buSzPct val="80000"/>
                <a:buFont typeface="Wingdings" panose="05000000000000000000" pitchFamily="2" charset="2"/>
                <a:buChar char="u"/>
                <a:defRPr sz="2400" i="0" kern="1200">
                  <a:solidFill>
                    <a:schemeClr val="tx1"/>
                  </a:solidFill>
                  <a:latin typeface="+mn-lt"/>
                  <a:ea typeface="+mn-ea"/>
                  <a:cs typeface="+mn-cs"/>
                </a:defRPr>
              </a:lvl3pPr>
              <a:lvl4pPr marL="1097280" indent="-228600" algn="l" defTabSz="914400" rtl="0" eaLnBrk="1" latinLnBrk="0" hangingPunct="1">
                <a:lnSpc>
                  <a:spcPct val="110000"/>
                </a:lnSpc>
                <a:spcBef>
                  <a:spcPts val="500"/>
                </a:spcBef>
                <a:buSzPct val="80000"/>
                <a:buFont typeface="Goudy Old Style" panose="02020502050305020303" pitchFamily="18" charset="0"/>
                <a:buChar char="–"/>
                <a:defRPr sz="2400" i="0" kern="1200">
                  <a:solidFill>
                    <a:schemeClr val="tx1"/>
                  </a:solidFill>
                  <a:latin typeface="+mn-lt"/>
                  <a:ea typeface="+mn-ea"/>
                  <a:cs typeface="+mn-cs"/>
                </a:defRPr>
              </a:lvl4pPr>
              <a:lvl5pPr marL="1371600" indent="-228600" algn="l" defTabSz="914400" rtl="0" eaLnBrk="1" latinLnBrk="0" hangingPunct="1">
                <a:lnSpc>
                  <a:spcPct val="110000"/>
                </a:lnSpc>
                <a:spcBef>
                  <a:spcPts val="500"/>
                </a:spcBef>
                <a:buSzPct val="80000"/>
                <a:buFont typeface="Arial" panose="020B0604020202020204" pitchFamily="34" charset="0"/>
                <a:buChar char="•"/>
                <a:defRPr sz="240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TW" altLang="en-US" sz="1600" b="1" dirty="0">
                  <a:latin typeface="微軟正黑體" panose="020B0604030504040204" pitchFamily="34" charset="-120"/>
                  <a:ea typeface="微軟正黑體" panose="020B0604030504040204" pitchFamily="34" charset="-120"/>
                </a:rPr>
                <a:t>有用學習資源</a:t>
              </a:r>
              <a:endParaRPr lang="en-US" altLang="zh-TW" sz="1600" b="1" dirty="0">
                <a:latin typeface="微軟正黑體" panose="020B0604030504040204" pitchFamily="34" charset="-120"/>
                <a:ea typeface="微軟正黑體" panose="020B0604030504040204" pitchFamily="34" charset="-120"/>
              </a:endParaRPr>
            </a:p>
            <a:p>
              <a:pPr marL="0" indent="0" algn="ctr">
                <a:buNone/>
              </a:pPr>
              <a:r>
                <a:rPr lang="zh-TW" altLang="en-US" sz="1600" b="1" dirty="0">
                  <a:latin typeface="微軟正黑體" panose="020B0604030504040204" pitchFamily="34" charset="-120"/>
                  <a:ea typeface="微軟正黑體" panose="020B0604030504040204" pitchFamily="34" charset="-120"/>
                </a:rPr>
                <a:t>（小學組）</a:t>
              </a:r>
              <a:endParaRPr lang="en-US" altLang="zh-TW" sz="1600" b="1" dirty="0">
                <a:latin typeface="微軟正黑體" panose="020B0604030504040204" pitchFamily="34" charset="-120"/>
                <a:ea typeface="微軟正黑體" panose="020B0604030504040204" pitchFamily="34" charset="-120"/>
              </a:endParaRPr>
            </a:p>
            <a:p>
              <a:pPr marL="0" indent="0" algn="ctr">
                <a:buNone/>
              </a:pPr>
              <a:endParaRPr lang="en-US" altLang="zh-TW" sz="1600" b="1" dirty="0">
                <a:latin typeface="微軟正黑體" panose="020B0604030504040204" pitchFamily="34" charset="-120"/>
                <a:ea typeface="微軟正黑體" panose="020B0604030504040204" pitchFamily="34" charset="-120"/>
              </a:endParaRPr>
            </a:p>
            <a:p>
              <a:pPr marL="0" indent="0" algn="ctr">
                <a:buNone/>
              </a:pPr>
              <a:endParaRPr lang="en-US" altLang="zh-TW" sz="1600" b="1" dirty="0">
                <a:latin typeface="微軟正黑體" panose="020B0604030504040204" pitchFamily="34" charset="-120"/>
                <a:ea typeface="微軟正黑體" panose="020B0604030504040204" pitchFamily="34" charset="-120"/>
              </a:endParaRPr>
            </a:p>
            <a:p>
              <a:pPr marL="0" indent="0" algn="ctr">
                <a:buNone/>
              </a:pPr>
              <a:endParaRPr lang="en-US" altLang="zh-TW" sz="1600" b="1" dirty="0">
                <a:latin typeface="微軟正黑體" panose="020B0604030504040204" pitchFamily="34" charset="-120"/>
                <a:ea typeface="微軟正黑體" panose="020B0604030504040204" pitchFamily="34" charset="-120"/>
              </a:endParaRPr>
            </a:p>
            <a:p>
              <a:pPr marL="0" indent="0" algn="ctr">
                <a:buNone/>
              </a:pPr>
              <a:r>
                <a:rPr lang="zh-TW" altLang="en-US" sz="1600" b="1" dirty="0">
                  <a:latin typeface="微軟正黑體" panose="020B0604030504040204" pitchFamily="34" charset="-120"/>
                  <a:ea typeface="微軟正黑體" panose="020B0604030504040204" pitchFamily="34" charset="-120"/>
                </a:rPr>
                <a:t>（中學組）</a:t>
              </a:r>
            </a:p>
          </p:txBody>
        </p:sp>
        <p:pic>
          <p:nvPicPr>
            <p:cNvPr id="12" name="圖片 11">
              <a:extLst>
                <a:ext uri="{FF2B5EF4-FFF2-40B4-BE49-F238E27FC236}">
                  <a16:creationId xmlns:a16="http://schemas.microsoft.com/office/drawing/2014/main" id="{A4C0721F-3B17-300C-924E-11D924BE7598}"/>
                </a:ext>
              </a:extLst>
            </p:cNvPr>
            <p:cNvPicPr>
              <a:picLocks noChangeAspect="1"/>
            </p:cNvPicPr>
            <p:nvPr/>
          </p:nvPicPr>
          <p:blipFill>
            <a:blip r:embed="rId5"/>
            <a:stretch>
              <a:fillRect/>
            </a:stretch>
          </p:blipFill>
          <p:spPr>
            <a:xfrm>
              <a:off x="10617008" y="5303516"/>
              <a:ext cx="1170533" cy="1164437"/>
            </a:xfrm>
            <a:prstGeom prst="rect">
              <a:avLst/>
            </a:prstGeom>
          </p:spPr>
        </p:pic>
        <p:pic>
          <p:nvPicPr>
            <p:cNvPr id="13" name="圖片 12">
              <a:extLst>
                <a:ext uri="{FF2B5EF4-FFF2-40B4-BE49-F238E27FC236}">
                  <a16:creationId xmlns:a16="http://schemas.microsoft.com/office/drawing/2014/main" id="{0DB0C999-9C49-88B0-91A7-41B4D1534711}"/>
                </a:ext>
              </a:extLst>
            </p:cNvPr>
            <p:cNvPicPr>
              <a:picLocks noChangeAspect="1"/>
            </p:cNvPicPr>
            <p:nvPr/>
          </p:nvPicPr>
          <p:blipFill>
            <a:blip r:embed="rId6"/>
            <a:stretch>
              <a:fillRect/>
            </a:stretch>
          </p:blipFill>
          <p:spPr>
            <a:xfrm>
              <a:off x="10611840" y="3772801"/>
              <a:ext cx="1065270" cy="1073758"/>
            </a:xfrm>
            <a:prstGeom prst="rect">
              <a:avLst/>
            </a:prstGeom>
          </p:spPr>
        </p:pic>
      </p:grpSp>
    </p:spTree>
    <p:extLst>
      <p:ext uri="{BB962C8B-B14F-4D97-AF65-F5344CB8AC3E}">
        <p14:creationId xmlns:p14="http://schemas.microsoft.com/office/powerpoint/2010/main" val="3235093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B6CBB7D2-82AA-A399-4159-92CECB6D8D91}"/>
              </a:ext>
            </a:extLst>
          </p:cNvPr>
          <p:cNvSpPr>
            <a:spLocks noGrp="1"/>
          </p:cNvSpPr>
          <p:nvPr>
            <p:ph idx="1"/>
          </p:nvPr>
        </p:nvSpPr>
        <p:spPr>
          <a:xfrm>
            <a:off x="745030" y="1783066"/>
            <a:ext cx="8520638" cy="2964934"/>
          </a:xfrm>
        </p:spPr>
        <p:txBody>
          <a:bodyPr>
            <a:normAutofit/>
          </a:bodyPr>
          <a:lstStyle/>
          <a:p>
            <a:pPr marL="457200" indent="-457200">
              <a:buFont typeface="Arial" panose="020B0604020202020204" pitchFamily="34" charset="0"/>
              <a:buChar char="•"/>
            </a:pPr>
            <a:r>
              <a:rPr lang="zh-TW" altLang="en-US" sz="2800" dirty="0">
                <a:latin typeface="微軟正黑體" panose="020B0604030504040204" pitchFamily="34" charset="-120"/>
                <a:ea typeface="微軟正黑體" panose="020B0604030504040204" pitchFamily="34" charset="-120"/>
              </a:rPr>
              <a:t>我們大部份時間都在室內活動</a:t>
            </a:r>
            <a:endParaRPr lang="en-HK" altLang="zh-TW" sz="2800" dirty="0">
              <a:latin typeface="微軟正黑體" panose="020B0604030504040204" pitchFamily="34" charset="-120"/>
              <a:ea typeface="微軟正黑體" panose="020B0604030504040204" pitchFamily="34" charset="-120"/>
            </a:endParaRPr>
          </a:p>
          <a:p>
            <a:pPr marL="457200" indent="-457200">
              <a:buFont typeface="Arial" panose="020B0604020202020204" pitchFamily="34" charset="0"/>
              <a:buChar char="•"/>
            </a:pPr>
            <a:r>
              <a:rPr lang="zh-TW" altLang="en-US" sz="2800" dirty="0">
                <a:latin typeface="微軟正黑體" panose="020B0604030504040204" pitchFamily="34" charset="-120"/>
                <a:ea typeface="微軟正黑體" panose="020B0604030504040204" pitchFamily="34" charset="-120"/>
              </a:rPr>
              <a:t>清新的室內空氣質素</a:t>
            </a:r>
            <a:r>
              <a:rPr lang="zh-TW" altLang="en-US" sz="2800" dirty="0">
                <a:solidFill>
                  <a:srgbClr val="C00000"/>
                </a:solidFill>
                <a:latin typeface="微軟正黑體" panose="020B0604030504040204" pitchFamily="34" charset="-120"/>
                <a:ea typeface="微軟正黑體" panose="020B0604030504040204" pitchFamily="34" charset="-120"/>
              </a:rPr>
              <a:t>對我們的健康和學習至關重要</a:t>
            </a:r>
            <a:endParaRPr lang="en-US" altLang="zh-TW" sz="2800" dirty="0">
              <a:solidFill>
                <a:srgbClr val="C00000"/>
              </a:solidFill>
              <a:latin typeface="微軟正黑體" panose="020B0604030504040204" pitchFamily="34" charset="-120"/>
              <a:ea typeface="微軟正黑體" panose="020B0604030504040204" pitchFamily="34" charset="-120"/>
            </a:endParaRPr>
          </a:p>
          <a:p>
            <a:pPr marL="674370" lvl="1" indent="-457200"/>
            <a:r>
              <a:rPr lang="zh-TW" altLang="en-US" dirty="0">
                <a:solidFill>
                  <a:srgbClr val="C00000"/>
                </a:solidFill>
                <a:latin typeface="微軟正黑體" panose="020B0604030504040204" pitchFamily="34" charset="-120"/>
                <a:ea typeface="微軟正黑體" panose="020B0604030504040204" pitchFamily="34" charset="-120"/>
              </a:rPr>
              <a:t>防止疾病傳播</a:t>
            </a:r>
            <a:endParaRPr lang="en-US" altLang="zh-TW" dirty="0">
              <a:solidFill>
                <a:srgbClr val="C00000"/>
              </a:solidFill>
              <a:latin typeface="微軟正黑體" panose="020B0604030504040204" pitchFamily="34" charset="-120"/>
              <a:ea typeface="微軟正黑體" panose="020B0604030504040204" pitchFamily="34" charset="-120"/>
            </a:endParaRPr>
          </a:p>
          <a:p>
            <a:pPr marL="674370" lvl="1" indent="-457200"/>
            <a:r>
              <a:rPr lang="zh-TW" altLang="en-US" dirty="0">
                <a:solidFill>
                  <a:srgbClr val="C00000"/>
                </a:solidFill>
                <a:latin typeface="微軟正黑體" panose="020B0604030504040204" pitchFamily="34" charset="-120"/>
                <a:ea typeface="微軟正黑體" panose="020B0604030504040204" pitchFamily="34" charset="-120"/>
              </a:rPr>
              <a:t>幫助我們更集中</a:t>
            </a:r>
            <a:endParaRPr lang="en-US" altLang="zh-TW" dirty="0">
              <a:solidFill>
                <a:srgbClr val="C00000"/>
              </a:solidFill>
              <a:latin typeface="微軟正黑體" panose="020B0604030504040204" pitchFamily="34" charset="-120"/>
              <a:ea typeface="微軟正黑體" panose="020B0604030504040204" pitchFamily="34" charset="-120"/>
            </a:endParaRPr>
          </a:p>
          <a:p>
            <a:pPr marL="674370" lvl="1" indent="-457200"/>
            <a:r>
              <a:rPr lang="zh-TW" altLang="en-US" dirty="0">
                <a:solidFill>
                  <a:srgbClr val="C00000"/>
                </a:solidFill>
                <a:latin typeface="微軟正黑體" panose="020B0604030504040204" pitchFamily="34" charset="-120"/>
                <a:ea typeface="微軟正黑體" panose="020B0604030504040204" pitchFamily="34" charset="-120"/>
              </a:rPr>
              <a:t>提高我們的學習效率和課堂表現</a:t>
            </a:r>
            <a:endParaRPr lang="en-HK" altLang="zh-TW" dirty="0">
              <a:latin typeface="微軟正黑體" panose="020B0604030504040204" pitchFamily="34" charset="-120"/>
              <a:ea typeface="微軟正黑體" panose="020B0604030504040204" pitchFamily="34" charset="-120"/>
            </a:endParaRPr>
          </a:p>
        </p:txBody>
      </p:sp>
      <p:sp>
        <p:nvSpPr>
          <p:cNvPr id="19" name="內容版面配置區 2">
            <a:extLst>
              <a:ext uri="{FF2B5EF4-FFF2-40B4-BE49-F238E27FC236}">
                <a16:creationId xmlns:a16="http://schemas.microsoft.com/office/drawing/2014/main" id="{0F259F75-9813-3D64-C087-D1FF222C18D4}"/>
              </a:ext>
            </a:extLst>
          </p:cNvPr>
          <p:cNvSpPr txBox="1">
            <a:spLocks/>
          </p:cNvSpPr>
          <p:nvPr/>
        </p:nvSpPr>
        <p:spPr>
          <a:xfrm>
            <a:off x="875105" y="5009000"/>
            <a:ext cx="8960643" cy="811696"/>
          </a:xfrm>
          <a:prstGeom prst="roundRect">
            <a:avLst>
              <a:gd name="adj" fmla="val 16667"/>
            </a:avLst>
          </a:prstGeom>
          <a:solidFill>
            <a:srgbClr val="E0F4E6"/>
          </a:solidFill>
        </p:spPr>
        <p:txBody>
          <a:bodyPr vert="horz" lIns="91440" tIns="45720" rIns="91440" bIns="45720" rtlCol="0" anchor="ctr">
            <a:normAutofit/>
          </a:bodyPr>
          <a:lstStyle>
            <a:lvl1pPr marL="285750" indent="-285750" algn="l" defTabSz="914400" rtl="0" eaLnBrk="1" latinLnBrk="0" hangingPunct="1">
              <a:lnSpc>
                <a:spcPct val="110000"/>
              </a:lnSpc>
              <a:spcBef>
                <a:spcPts val="1000"/>
              </a:spcBef>
              <a:buSzPct val="80000"/>
              <a:buFont typeface="Arial" panose="020B0604020202020204" pitchFamily="34" charset="0"/>
              <a:buChar char="•"/>
              <a:defRPr lang="en-US" sz="2800" kern="1200" dirty="0">
                <a:solidFill>
                  <a:schemeClr val="tx1"/>
                </a:solidFill>
                <a:latin typeface="+mn-lt"/>
                <a:ea typeface="+mn-ea"/>
                <a:cs typeface="+mn-cs"/>
              </a:defRPr>
            </a:lvl1pPr>
            <a:lvl2pPr marL="502920" indent="-228600" algn="l" defTabSz="914400" rtl="0" eaLnBrk="1" latinLnBrk="0" hangingPunct="1">
              <a:lnSpc>
                <a:spcPct val="110000"/>
              </a:lnSpc>
              <a:spcBef>
                <a:spcPts val="500"/>
              </a:spcBef>
              <a:buSzPct val="80000"/>
              <a:buFont typeface="Wingdings" panose="05000000000000000000" pitchFamily="2" charset="2"/>
              <a:buChar char="Ø"/>
              <a:defRPr sz="2400" i="0" kern="1200">
                <a:solidFill>
                  <a:schemeClr val="tx1"/>
                </a:solidFill>
                <a:latin typeface="+mn-lt"/>
                <a:ea typeface="+mn-ea"/>
                <a:cs typeface="+mn-cs"/>
              </a:defRPr>
            </a:lvl2pPr>
            <a:lvl3pPr marL="822960" indent="-228600" algn="l" defTabSz="914400" rtl="0" eaLnBrk="1" latinLnBrk="0" hangingPunct="1">
              <a:lnSpc>
                <a:spcPct val="110000"/>
              </a:lnSpc>
              <a:spcBef>
                <a:spcPts val="500"/>
              </a:spcBef>
              <a:buSzPct val="80000"/>
              <a:buFont typeface="Wingdings" panose="05000000000000000000" pitchFamily="2" charset="2"/>
              <a:buChar char="u"/>
              <a:defRPr sz="2400" i="0" kern="1200">
                <a:solidFill>
                  <a:schemeClr val="tx1"/>
                </a:solidFill>
                <a:latin typeface="+mn-lt"/>
                <a:ea typeface="+mn-ea"/>
                <a:cs typeface="+mn-cs"/>
              </a:defRPr>
            </a:lvl3pPr>
            <a:lvl4pPr marL="1097280" indent="-228600" algn="l" defTabSz="914400" rtl="0" eaLnBrk="1" latinLnBrk="0" hangingPunct="1">
              <a:lnSpc>
                <a:spcPct val="110000"/>
              </a:lnSpc>
              <a:spcBef>
                <a:spcPts val="500"/>
              </a:spcBef>
              <a:buSzPct val="80000"/>
              <a:buFont typeface="Goudy Old Style" panose="02020502050305020303" pitchFamily="18" charset="0"/>
              <a:buChar char="–"/>
              <a:defRPr sz="2400" i="0" kern="1200">
                <a:solidFill>
                  <a:schemeClr val="tx1"/>
                </a:solidFill>
                <a:latin typeface="+mn-lt"/>
                <a:ea typeface="+mn-ea"/>
                <a:cs typeface="+mn-cs"/>
              </a:defRPr>
            </a:lvl4pPr>
            <a:lvl5pPr marL="1371600" indent="-228600" algn="l" defTabSz="914400" rtl="0" eaLnBrk="1" latinLnBrk="0" hangingPunct="1">
              <a:lnSpc>
                <a:spcPct val="110000"/>
              </a:lnSpc>
              <a:spcBef>
                <a:spcPts val="500"/>
              </a:spcBef>
              <a:buSzPct val="80000"/>
              <a:buFont typeface="Arial" panose="020B0604020202020204" pitchFamily="34" charset="0"/>
              <a:buChar char="•"/>
              <a:defRPr sz="240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TW" altLang="en-US" dirty="0">
                <a:latin typeface="微軟正黑體" panose="020B0604030504040204" pitchFamily="34" charset="-120"/>
                <a:ea typeface="微軟正黑體" panose="020B0604030504040204" pitchFamily="34" charset="-120"/>
              </a:rPr>
              <a:t>保持良好的室內空氣質素及有效地控制空氣中的污染物</a:t>
            </a:r>
          </a:p>
        </p:txBody>
      </p:sp>
      <p:pic>
        <p:nvPicPr>
          <p:cNvPr id="6" name="圖片 5">
            <a:extLst>
              <a:ext uri="{FF2B5EF4-FFF2-40B4-BE49-F238E27FC236}">
                <a16:creationId xmlns:a16="http://schemas.microsoft.com/office/drawing/2014/main" id="{D660F9F7-1CA7-2B48-96B3-470491F9B451}"/>
              </a:ext>
            </a:extLst>
          </p:cNvPr>
          <p:cNvPicPr>
            <a:picLocks noChangeAspect="1"/>
          </p:cNvPicPr>
          <p:nvPr/>
        </p:nvPicPr>
        <p:blipFill>
          <a:blip r:embed="rId3"/>
          <a:stretch>
            <a:fillRect/>
          </a:stretch>
        </p:blipFill>
        <p:spPr>
          <a:xfrm>
            <a:off x="8575320" y="3421943"/>
            <a:ext cx="1380695" cy="1456557"/>
          </a:xfrm>
          <a:prstGeom prst="rect">
            <a:avLst/>
          </a:prstGeom>
        </p:spPr>
      </p:pic>
      <p:grpSp>
        <p:nvGrpSpPr>
          <p:cNvPr id="2" name="群組 1">
            <a:extLst>
              <a:ext uri="{FF2B5EF4-FFF2-40B4-BE49-F238E27FC236}">
                <a16:creationId xmlns:a16="http://schemas.microsoft.com/office/drawing/2014/main" id="{FB97ABDF-142B-B4D7-B2CD-AFA0F237DB25}"/>
              </a:ext>
            </a:extLst>
          </p:cNvPr>
          <p:cNvGrpSpPr/>
          <p:nvPr/>
        </p:nvGrpSpPr>
        <p:grpSpPr>
          <a:xfrm>
            <a:off x="407328" y="408067"/>
            <a:ext cx="5553306" cy="1047538"/>
            <a:chOff x="407328" y="408067"/>
            <a:chExt cx="5553306" cy="1047538"/>
          </a:xfrm>
        </p:grpSpPr>
        <p:sp>
          <p:nvSpPr>
            <p:cNvPr id="5" name="矩形: 圓角 4">
              <a:extLst>
                <a:ext uri="{FF2B5EF4-FFF2-40B4-BE49-F238E27FC236}">
                  <a16:creationId xmlns:a16="http://schemas.microsoft.com/office/drawing/2014/main" id="{D039E190-6D97-0A21-50FE-0C6137D2BA82}"/>
                </a:ext>
              </a:extLst>
            </p:cNvPr>
            <p:cNvSpPr/>
            <p:nvPr/>
          </p:nvSpPr>
          <p:spPr>
            <a:xfrm>
              <a:off x="407328" y="408067"/>
              <a:ext cx="5553306" cy="1047538"/>
            </a:xfrm>
            <a:prstGeom prst="roundRect">
              <a:avLst>
                <a:gd name="adj" fmla="val 50000"/>
              </a:avLst>
            </a:prstGeom>
            <a:solidFill>
              <a:srgbClr val="913F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18" name="文字方塊 17">
              <a:extLst>
                <a:ext uri="{FF2B5EF4-FFF2-40B4-BE49-F238E27FC236}">
                  <a16:creationId xmlns:a16="http://schemas.microsoft.com/office/drawing/2014/main" id="{E3CBB0C8-F51E-EAF0-4565-10D084613702}"/>
                </a:ext>
              </a:extLst>
            </p:cNvPr>
            <p:cNvSpPr txBox="1"/>
            <p:nvPr/>
          </p:nvSpPr>
          <p:spPr>
            <a:xfrm>
              <a:off x="655697" y="573924"/>
              <a:ext cx="4349652" cy="769441"/>
            </a:xfrm>
            <a:prstGeom prst="rect">
              <a:avLst/>
            </a:prstGeom>
            <a:noFill/>
          </p:spPr>
          <p:txBody>
            <a:bodyPr wrap="none" rtlCol="0">
              <a:spAutoFit/>
            </a:bodyPr>
            <a:lstStyle/>
            <a:p>
              <a:pPr algn="ctr"/>
              <a:r>
                <a:rPr lang="zh-TW" altLang="en-US" sz="4400" b="1" spc="1013" baseline="0" dirty="0">
                  <a:ln/>
                  <a:solidFill>
                    <a:srgbClr val="FFFFFF"/>
                  </a:solidFill>
                  <a:latin typeface="微軟正黑體"/>
                  <a:ea typeface="微軟正黑體"/>
                  <a:sym typeface="微軟正黑體"/>
                  <a:rtl val="0"/>
                </a:rPr>
                <a:t>清新室內空氣</a:t>
              </a:r>
            </a:p>
          </p:txBody>
        </p:sp>
        <p:pic>
          <p:nvPicPr>
            <p:cNvPr id="8" name="圖片 7">
              <a:extLst>
                <a:ext uri="{FF2B5EF4-FFF2-40B4-BE49-F238E27FC236}">
                  <a16:creationId xmlns:a16="http://schemas.microsoft.com/office/drawing/2014/main" id="{F83C7AD4-F4DF-DD08-A106-BB96A9DC4A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14572" y="408067"/>
              <a:ext cx="1046062" cy="1044589"/>
            </a:xfrm>
            <a:prstGeom prst="rect">
              <a:avLst/>
            </a:prstGeom>
          </p:spPr>
        </p:pic>
      </p:grpSp>
      <p:grpSp>
        <p:nvGrpSpPr>
          <p:cNvPr id="17" name="群組 16">
            <a:extLst>
              <a:ext uri="{FF2B5EF4-FFF2-40B4-BE49-F238E27FC236}">
                <a16:creationId xmlns:a16="http://schemas.microsoft.com/office/drawing/2014/main" id="{A6A05535-AA56-2655-D842-8EACFB977555}"/>
              </a:ext>
            </a:extLst>
          </p:cNvPr>
          <p:cNvGrpSpPr/>
          <p:nvPr/>
        </p:nvGrpSpPr>
        <p:grpSpPr>
          <a:xfrm>
            <a:off x="10333949" y="2946400"/>
            <a:ext cx="1621053" cy="3693775"/>
            <a:chOff x="10333949" y="2946400"/>
            <a:chExt cx="1621053" cy="3693775"/>
          </a:xfrm>
        </p:grpSpPr>
        <p:sp>
          <p:nvSpPr>
            <p:cNvPr id="7" name="內容版面配置區 2">
              <a:extLst>
                <a:ext uri="{FF2B5EF4-FFF2-40B4-BE49-F238E27FC236}">
                  <a16:creationId xmlns:a16="http://schemas.microsoft.com/office/drawing/2014/main" id="{D34888FB-8B71-ADA8-9735-54CB2082D03D}"/>
                </a:ext>
              </a:extLst>
            </p:cNvPr>
            <p:cNvSpPr txBox="1">
              <a:spLocks/>
            </p:cNvSpPr>
            <p:nvPr/>
          </p:nvSpPr>
          <p:spPr>
            <a:xfrm>
              <a:off x="10333949" y="2946400"/>
              <a:ext cx="1621053" cy="3693775"/>
            </a:xfrm>
            <a:prstGeom prst="roundRect">
              <a:avLst/>
            </a:prstGeom>
            <a:solidFill>
              <a:srgbClr val="FAFFE1"/>
            </a:solidFill>
          </p:spPr>
          <p:txBody>
            <a:bodyPr vert="horz" lIns="91440" tIns="45720" rIns="91440" bIns="45720" rtlCol="0">
              <a:normAutofit/>
            </a:bodyPr>
            <a:lstStyle>
              <a:lvl1pPr marL="285750" indent="-285750" algn="l" defTabSz="914400" rtl="0" eaLnBrk="1" latinLnBrk="0" hangingPunct="1">
                <a:lnSpc>
                  <a:spcPct val="110000"/>
                </a:lnSpc>
                <a:spcBef>
                  <a:spcPts val="1000"/>
                </a:spcBef>
                <a:buSzPct val="80000"/>
                <a:buFont typeface="Arial" panose="020B0604020202020204" pitchFamily="34" charset="0"/>
                <a:buChar char="•"/>
                <a:defRPr lang="en-US" sz="2800" kern="1200" dirty="0">
                  <a:solidFill>
                    <a:schemeClr val="tx1"/>
                  </a:solidFill>
                  <a:latin typeface="+mn-lt"/>
                  <a:ea typeface="+mn-ea"/>
                  <a:cs typeface="+mn-cs"/>
                </a:defRPr>
              </a:lvl1pPr>
              <a:lvl2pPr marL="502920" indent="-228600" algn="l" defTabSz="914400" rtl="0" eaLnBrk="1" latinLnBrk="0" hangingPunct="1">
                <a:lnSpc>
                  <a:spcPct val="110000"/>
                </a:lnSpc>
                <a:spcBef>
                  <a:spcPts val="500"/>
                </a:spcBef>
                <a:buSzPct val="80000"/>
                <a:buFont typeface="Wingdings" panose="05000000000000000000" pitchFamily="2" charset="2"/>
                <a:buChar char="Ø"/>
                <a:defRPr sz="2400" i="0" kern="1200">
                  <a:solidFill>
                    <a:schemeClr val="tx1"/>
                  </a:solidFill>
                  <a:latin typeface="+mn-lt"/>
                  <a:ea typeface="+mn-ea"/>
                  <a:cs typeface="+mn-cs"/>
                </a:defRPr>
              </a:lvl2pPr>
              <a:lvl3pPr marL="822960" indent="-228600" algn="l" defTabSz="914400" rtl="0" eaLnBrk="1" latinLnBrk="0" hangingPunct="1">
                <a:lnSpc>
                  <a:spcPct val="110000"/>
                </a:lnSpc>
                <a:spcBef>
                  <a:spcPts val="500"/>
                </a:spcBef>
                <a:buSzPct val="80000"/>
                <a:buFont typeface="Wingdings" panose="05000000000000000000" pitchFamily="2" charset="2"/>
                <a:buChar char="u"/>
                <a:defRPr sz="2400" i="0" kern="1200">
                  <a:solidFill>
                    <a:schemeClr val="tx1"/>
                  </a:solidFill>
                  <a:latin typeface="+mn-lt"/>
                  <a:ea typeface="+mn-ea"/>
                  <a:cs typeface="+mn-cs"/>
                </a:defRPr>
              </a:lvl3pPr>
              <a:lvl4pPr marL="1097280" indent="-228600" algn="l" defTabSz="914400" rtl="0" eaLnBrk="1" latinLnBrk="0" hangingPunct="1">
                <a:lnSpc>
                  <a:spcPct val="110000"/>
                </a:lnSpc>
                <a:spcBef>
                  <a:spcPts val="500"/>
                </a:spcBef>
                <a:buSzPct val="80000"/>
                <a:buFont typeface="Goudy Old Style" panose="02020502050305020303" pitchFamily="18" charset="0"/>
                <a:buChar char="–"/>
                <a:defRPr sz="2400" i="0" kern="1200">
                  <a:solidFill>
                    <a:schemeClr val="tx1"/>
                  </a:solidFill>
                  <a:latin typeface="+mn-lt"/>
                  <a:ea typeface="+mn-ea"/>
                  <a:cs typeface="+mn-cs"/>
                </a:defRPr>
              </a:lvl4pPr>
              <a:lvl5pPr marL="1371600" indent="-228600" algn="l" defTabSz="914400" rtl="0" eaLnBrk="1" latinLnBrk="0" hangingPunct="1">
                <a:lnSpc>
                  <a:spcPct val="110000"/>
                </a:lnSpc>
                <a:spcBef>
                  <a:spcPts val="500"/>
                </a:spcBef>
                <a:buSzPct val="80000"/>
                <a:buFont typeface="Arial" panose="020B0604020202020204" pitchFamily="34" charset="0"/>
                <a:buChar char="•"/>
                <a:defRPr sz="240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TW" altLang="en-US" sz="1600" b="1" dirty="0">
                  <a:latin typeface="微軟正黑體" panose="020B0604030504040204" pitchFamily="34" charset="-120"/>
                  <a:ea typeface="微軟正黑體" panose="020B0604030504040204" pitchFamily="34" charset="-120"/>
                </a:rPr>
                <a:t>有用學習資源</a:t>
              </a:r>
              <a:endParaRPr lang="en-US" altLang="zh-TW" sz="1600" b="1" dirty="0">
                <a:latin typeface="微軟正黑體" panose="020B0604030504040204" pitchFamily="34" charset="-120"/>
                <a:ea typeface="微軟正黑體" panose="020B0604030504040204" pitchFamily="34" charset="-120"/>
              </a:endParaRPr>
            </a:p>
            <a:p>
              <a:pPr marL="0" indent="0" algn="ctr">
                <a:buNone/>
              </a:pPr>
              <a:r>
                <a:rPr lang="zh-TW" altLang="en-US" sz="1600" b="1" dirty="0">
                  <a:latin typeface="微軟正黑體" panose="020B0604030504040204" pitchFamily="34" charset="-120"/>
                  <a:ea typeface="微軟正黑體" panose="020B0604030504040204" pitchFamily="34" charset="-120"/>
                </a:rPr>
                <a:t>（小學組）</a:t>
              </a:r>
              <a:endParaRPr lang="en-US" altLang="zh-TW" sz="1600" b="1" dirty="0">
                <a:latin typeface="微軟正黑體" panose="020B0604030504040204" pitchFamily="34" charset="-120"/>
                <a:ea typeface="微軟正黑體" panose="020B0604030504040204" pitchFamily="34" charset="-120"/>
              </a:endParaRPr>
            </a:p>
            <a:p>
              <a:pPr marL="0" indent="0" algn="ctr">
                <a:buNone/>
              </a:pPr>
              <a:endParaRPr lang="en-US" altLang="zh-TW" sz="1600" b="1" dirty="0">
                <a:latin typeface="微軟正黑體" panose="020B0604030504040204" pitchFamily="34" charset="-120"/>
                <a:ea typeface="微軟正黑體" panose="020B0604030504040204" pitchFamily="34" charset="-120"/>
              </a:endParaRPr>
            </a:p>
            <a:p>
              <a:pPr marL="0" indent="0" algn="ctr">
                <a:buNone/>
              </a:pPr>
              <a:endParaRPr lang="en-US" altLang="zh-TW" sz="1600" b="1" dirty="0">
                <a:latin typeface="微軟正黑體" panose="020B0604030504040204" pitchFamily="34" charset="-120"/>
                <a:ea typeface="微軟正黑體" panose="020B0604030504040204" pitchFamily="34" charset="-120"/>
              </a:endParaRPr>
            </a:p>
            <a:p>
              <a:pPr marL="0" indent="0" algn="ctr">
                <a:buNone/>
              </a:pPr>
              <a:endParaRPr lang="en-US" altLang="zh-TW" sz="1600" b="1" dirty="0">
                <a:latin typeface="微軟正黑體" panose="020B0604030504040204" pitchFamily="34" charset="-120"/>
                <a:ea typeface="微軟正黑體" panose="020B0604030504040204" pitchFamily="34" charset="-120"/>
              </a:endParaRPr>
            </a:p>
            <a:p>
              <a:pPr marL="0" indent="0" algn="ctr">
                <a:buNone/>
              </a:pPr>
              <a:r>
                <a:rPr lang="zh-TW" altLang="en-US" sz="1600" b="1" dirty="0">
                  <a:latin typeface="微軟正黑體" panose="020B0604030504040204" pitchFamily="34" charset="-120"/>
                  <a:ea typeface="微軟正黑體" panose="020B0604030504040204" pitchFamily="34" charset="-120"/>
                </a:rPr>
                <a:t>（中學組）</a:t>
              </a:r>
            </a:p>
          </p:txBody>
        </p:sp>
        <p:pic>
          <p:nvPicPr>
            <p:cNvPr id="14" name="圖片 13">
              <a:extLst>
                <a:ext uri="{FF2B5EF4-FFF2-40B4-BE49-F238E27FC236}">
                  <a16:creationId xmlns:a16="http://schemas.microsoft.com/office/drawing/2014/main" id="{A11A4FB6-E405-1521-2C72-AC6D6236B7AE}"/>
                </a:ext>
              </a:extLst>
            </p:cNvPr>
            <p:cNvPicPr>
              <a:picLocks noChangeAspect="1"/>
            </p:cNvPicPr>
            <p:nvPr/>
          </p:nvPicPr>
          <p:blipFill>
            <a:blip r:embed="rId5"/>
            <a:stretch>
              <a:fillRect/>
            </a:stretch>
          </p:blipFill>
          <p:spPr>
            <a:xfrm>
              <a:off x="10611840" y="5330144"/>
              <a:ext cx="1164437" cy="1164437"/>
            </a:xfrm>
            <a:prstGeom prst="rect">
              <a:avLst/>
            </a:prstGeom>
          </p:spPr>
        </p:pic>
        <p:pic>
          <p:nvPicPr>
            <p:cNvPr id="16" name="圖片 15">
              <a:extLst>
                <a:ext uri="{FF2B5EF4-FFF2-40B4-BE49-F238E27FC236}">
                  <a16:creationId xmlns:a16="http://schemas.microsoft.com/office/drawing/2014/main" id="{2E3B384C-2DC3-74EA-F124-AEBD0EFAAD04}"/>
                </a:ext>
              </a:extLst>
            </p:cNvPr>
            <p:cNvPicPr>
              <a:picLocks noChangeAspect="1"/>
            </p:cNvPicPr>
            <p:nvPr/>
          </p:nvPicPr>
          <p:blipFill>
            <a:blip r:embed="rId6"/>
            <a:stretch>
              <a:fillRect/>
            </a:stretch>
          </p:blipFill>
          <p:spPr>
            <a:xfrm>
              <a:off x="10623129" y="3753396"/>
              <a:ext cx="1083260" cy="1073758"/>
            </a:xfrm>
            <a:prstGeom prst="rect">
              <a:avLst/>
            </a:prstGeom>
          </p:spPr>
        </p:pic>
      </p:grpSp>
    </p:spTree>
    <p:extLst>
      <p:ext uri="{BB962C8B-B14F-4D97-AF65-F5344CB8AC3E}">
        <p14:creationId xmlns:p14="http://schemas.microsoft.com/office/powerpoint/2010/main" val="29807971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46E56FC-BA4A-AEAB-94ED-DD0F3A27072D}"/>
              </a:ext>
            </a:extLst>
          </p:cNvPr>
          <p:cNvSpPr txBox="1">
            <a:spLocks/>
          </p:cNvSpPr>
          <p:nvPr/>
        </p:nvSpPr>
        <p:spPr>
          <a:xfrm>
            <a:off x="4965290" y="4252878"/>
            <a:ext cx="7226710" cy="968051"/>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zh-TW" altLang="en-US" b="1" dirty="0">
                <a:solidFill>
                  <a:srgbClr val="006600"/>
                </a:solidFill>
                <a:latin typeface="微軟正黑體" panose="020B0604030504040204" pitchFamily="34" charset="-120"/>
                <a:ea typeface="微軟正黑體" panose="020B0604030504040204" pitchFamily="34" charset="-120"/>
              </a:rPr>
              <a:t>如何進行檢查？</a:t>
            </a:r>
            <a:endParaRPr lang="en-HK" b="1" dirty="0">
              <a:solidFill>
                <a:srgbClr val="006600"/>
              </a:solidFill>
              <a:latin typeface="微軟正黑體" panose="020B0604030504040204" pitchFamily="34" charset="-120"/>
              <a:ea typeface="微軟正黑體" panose="020B0604030504040204" pitchFamily="34" charset="-120"/>
            </a:endParaRPr>
          </a:p>
        </p:txBody>
      </p:sp>
      <p:pic>
        <p:nvPicPr>
          <p:cNvPr id="122" name="圖片 121">
            <a:extLst>
              <a:ext uri="{FF2B5EF4-FFF2-40B4-BE49-F238E27FC236}">
                <a16:creationId xmlns:a16="http://schemas.microsoft.com/office/drawing/2014/main" id="{883D9A90-5BF1-10D7-AF00-57AEC36191BD}"/>
              </a:ext>
            </a:extLst>
          </p:cNvPr>
          <p:cNvPicPr>
            <a:picLocks noChangeAspect="1"/>
          </p:cNvPicPr>
          <p:nvPr/>
        </p:nvPicPr>
        <p:blipFill>
          <a:blip r:embed="rId2"/>
          <a:stretch>
            <a:fillRect/>
          </a:stretch>
        </p:blipFill>
        <p:spPr>
          <a:xfrm>
            <a:off x="2430619" y="3768721"/>
            <a:ext cx="1877731" cy="2731245"/>
          </a:xfrm>
          <a:prstGeom prst="rect">
            <a:avLst/>
          </a:prstGeom>
        </p:spPr>
      </p:pic>
      <p:pic>
        <p:nvPicPr>
          <p:cNvPr id="123" name="圖片 122">
            <a:extLst>
              <a:ext uri="{FF2B5EF4-FFF2-40B4-BE49-F238E27FC236}">
                <a16:creationId xmlns:a16="http://schemas.microsoft.com/office/drawing/2014/main" id="{DEAEC58E-E956-6A59-6F66-D7D948F7BD89}"/>
              </a:ext>
            </a:extLst>
          </p:cNvPr>
          <p:cNvPicPr>
            <a:picLocks noChangeAspect="1"/>
          </p:cNvPicPr>
          <p:nvPr/>
        </p:nvPicPr>
        <p:blipFill>
          <a:blip r:embed="rId3"/>
          <a:stretch>
            <a:fillRect/>
          </a:stretch>
        </p:blipFill>
        <p:spPr>
          <a:xfrm>
            <a:off x="364945" y="3647701"/>
            <a:ext cx="2097206" cy="2932430"/>
          </a:xfrm>
          <a:prstGeom prst="rect">
            <a:avLst/>
          </a:prstGeom>
        </p:spPr>
      </p:pic>
    </p:spTree>
    <p:extLst>
      <p:ext uri="{BB962C8B-B14F-4D97-AF65-F5344CB8AC3E}">
        <p14:creationId xmlns:p14="http://schemas.microsoft.com/office/powerpoint/2010/main" val="22278570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3BDE2EA-584A-388F-1440-5DA02073DD9D}"/>
              </a:ext>
            </a:extLst>
          </p:cNvPr>
          <p:cNvSpPr>
            <a:spLocks noGrp="1"/>
          </p:cNvSpPr>
          <p:nvPr>
            <p:ph type="title"/>
          </p:nvPr>
        </p:nvSpPr>
        <p:spPr/>
        <p:txBody>
          <a:bodyPr/>
          <a:lstStyle/>
          <a:p>
            <a:r>
              <a:rPr lang="zh-HK" altLang="en-US" b="1" dirty="0">
                <a:latin typeface="微軟正黑體" panose="020B0604030504040204" pitchFamily="34" charset="-120"/>
                <a:ea typeface="微軟正黑體" panose="020B0604030504040204" pitchFamily="34" charset="-120"/>
              </a:rPr>
              <a:t>檢查</a:t>
            </a:r>
            <a:r>
              <a:rPr lang="zh-TW" altLang="en-US" b="1" dirty="0">
                <a:latin typeface="微軟正黑體" panose="020B0604030504040204" pitchFamily="34" charset="-120"/>
                <a:ea typeface="微軟正黑體" panose="020B0604030504040204" pitchFamily="34" charset="-120"/>
              </a:rPr>
              <a:t>次數及團隊職責</a:t>
            </a:r>
            <a:endParaRPr lang="zh-HK" altLang="en-US" b="1" dirty="0">
              <a:latin typeface="微軟正黑體" panose="020B0604030504040204" pitchFamily="34" charset="-120"/>
              <a:ea typeface="微軟正黑體" panose="020B0604030504040204" pitchFamily="34" charset="-120"/>
            </a:endParaRPr>
          </a:p>
        </p:txBody>
      </p:sp>
      <p:pic>
        <p:nvPicPr>
          <p:cNvPr id="5" name="圖片 4">
            <a:extLst>
              <a:ext uri="{FF2B5EF4-FFF2-40B4-BE49-F238E27FC236}">
                <a16:creationId xmlns:a16="http://schemas.microsoft.com/office/drawing/2014/main" id="{CDA0403F-A57A-69E2-457B-0D36A2F6CA91}"/>
              </a:ext>
            </a:extLst>
          </p:cNvPr>
          <p:cNvPicPr>
            <a:picLocks noChangeAspect="1"/>
          </p:cNvPicPr>
          <p:nvPr/>
        </p:nvPicPr>
        <p:blipFill>
          <a:blip r:embed="rId3"/>
          <a:stretch>
            <a:fillRect/>
          </a:stretch>
        </p:blipFill>
        <p:spPr>
          <a:xfrm>
            <a:off x="9910917" y="4722999"/>
            <a:ext cx="1996900" cy="1972769"/>
          </a:xfrm>
          <a:prstGeom prst="rect">
            <a:avLst/>
          </a:prstGeom>
        </p:spPr>
      </p:pic>
      <p:graphicFrame>
        <p:nvGraphicFramePr>
          <p:cNvPr id="8" name="Content Placeholder 11">
            <a:extLst>
              <a:ext uri="{FF2B5EF4-FFF2-40B4-BE49-F238E27FC236}">
                <a16:creationId xmlns:a16="http://schemas.microsoft.com/office/drawing/2014/main" id="{2C002FED-F566-DF74-F28D-669281FD3312}"/>
              </a:ext>
            </a:extLst>
          </p:cNvPr>
          <p:cNvGraphicFramePr>
            <a:graphicFrameLocks/>
          </p:cNvGraphicFramePr>
          <p:nvPr>
            <p:extLst>
              <p:ext uri="{D42A27DB-BD31-4B8C-83A1-F6EECF244321}">
                <p14:modId xmlns:p14="http://schemas.microsoft.com/office/powerpoint/2010/main" val="922609952"/>
              </p:ext>
            </p:extLst>
          </p:nvPr>
        </p:nvGraphicFramePr>
        <p:xfrm>
          <a:off x="1107234" y="1848529"/>
          <a:ext cx="8656197" cy="2586347"/>
        </p:xfrm>
        <a:graphic>
          <a:graphicData uri="http://schemas.openxmlformats.org/drawingml/2006/table">
            <a:tbl>
              <a:tblPr firstCol="1" bandRow="1">
                <a:tableStyleId>{00A15C55-8517-42AA-B614-E9B94910E393}</a:tableStyleId>
              </a:tblPr>
              <a:tblGrid>
                <a:gridCol w="930969">
                  <a:extLst>
                    <a:ext uri="{9D8B030D-6E8A-4147-A177-3AD203B41FA5}">
                      <a16:colId xmlns:a16="http://schemas.microsoft.com/office/drawing/2014/main" val="288875546"/>
                    </a:ext>
                  </a:extLst>
                </a:gridCol>
                <a:gridCol w="1442438">
                  <a:extLst>
                    <a:ext uri="{9D8B030D-6E8A-4147-A177-3AD203B41FA5}">
                      <a16:colId xmlns:a16="http://schemas.microsoft.com/office/drawing/2014/main" val="2017470927"/>
                    </a:ext>
                  </a:extLst>
                </a:gridCol>
                <a:gridCol w="6282790">
                  <a:extLst>
                    <a:ext uri="{9D8B030D-6E8A-4147-A177-3AD203B41FA5}">
                      <a16:colId xmlns:a16="http://schemas.microsoft.com/office/drawing/2014/main" val="2795992160"/>
                    </a:ext>
                  </a:extLst>
                </a:gridCol>
              </a:tblGrid>
              <a:tr h="820791">
                <a:tc gridSpan="2">
                  <a:txBody>
                    <a:bodyPr/>
                    <a:lstStyle/>
                    <a:p>
                      <a:pPr algn="ctr"/>
                      <a:r>
                        <a:rPr lang="zh-TW" altLang="en-US" b="1" dirty="0">
                          <a:latin typeface="微軟正黑體" panose="020B0604030504040204" pitchFamily="34" charset="-120"/>
                          <a:ea typeface="微軟正黑體" panose="020B0604030504040204" pitchFamily="34" charset="-120"/>
                        </a:rPr>
                        <a:t>次數</a:t>
                      </a:r>
                      <a:endParaRPr lang="en-HK" b="1" dirty="0">
                        <a:latin typeface="微軟正黑體" panose="020B0604030504040204" pitchFamily="34" charset="-120"/>
                        <a:ea typeface="微軟正黑體" panose="020B0604030504040204" pitchFamily="34" charset="-120"/>
                      </a:endParaRPr>
                    </a:p>
                  </a:txBody>
                  <a:tcPr anchor="ctr"/>
                </a:tc>
                <a:tc hMerge="1">
                  <a:txBody>
                    <a:bodyPr/>
                    <a:lstStyle/>
                    <a:p>
                      <a:endParaRPr lang="en-HK" dirty="0"/>
                    </a:p>
                  </a:txBody>
                  <a:tcPr/>
                </a:tc>
                <a:tc>
                  <a:txBody>
                    <a:bodyPr/>
                    <a:lstStyle/>
                    <a:p>
                      <a:pPr algn="ctr"/>
                      <a:r>
                        <a:rPr lang="zh-TW" altLang="en-US" dirty="0">
                          <a:latin typeface="微軟正黑體" panose="020B0604030504040204" pitchFamily="34" charset="-120"/>
                          <a:ea typeface="微軟正黑體" panose="020B0604030504040204" pitchFamily="34" charset="-120"/>
                        </a:rPr>
                        <a:t>每月至少一次</a:t>
                      </a:r>
                      <a:endParaRPr lang="en-HK" altLang="zh-TW" dirty="0">
                        <a:latin typeface="微軟正黑體" panose="020B0604030504040204" pitchFamily="34" charset="-120"/>
                        <a:ea typeface="微軟正黑體" panose="020B0604030504040204" pitchFamily="34" charset="-120"/>
                      </a:endParaRPr>
                    </a:p>
                    <a:p>
                      <a:pPr algn="ctr"/>
                      <a:r>
                        <a:rPr lang="zh-TW" altLang="en-US" dirty="0">
                          <a:latin typeface="微軟正黑體" panose="020B0604030504040204" pitchFamily="34" charset="-120"/>
                          <a:ea typeface="微軟正黑體" panose="020B0604030504040204" pitchFamily="34" charset="-120"/>
                        </a:rPr>
                        <a:t> </a:t>
                      </a:r>
                      <a:r>
                        <a:rPr lang="en-HK" altLang="zh-TW" dirty="0">
                          <a:latin typeface="微軟正黑體" panose="020B0604030504040204" pitchFamily="34" charset="-120"/>
                          <a:ea typeface="微軟正黑體" panose="020B0604030504040204" pitchFamily="34" charset="-120"/>
                        </a:rPr>
                        <a:t>(11</a:t>
                      </a:r>
                      <a:r>
                        <a:rPr lang="zh-TW" altLang="en-US" dirty="0">
                          <a:latin typeface="微軟正黑體" panose="020B0604030504040204" pitchFamily="34" charset="-120"/>
                          <a:ea typeface="微軟正黑體" panose="020B0604030504040204" pitchFamily="34" charset="-120"/>
                        </a:rPr>
                        <a:t>月至</a:t>
                      </a:r>
                      <a:r>
                        <a:rPr lang="en-HK" altLang="zh-TW" dirty="0">
                          <a:latin typeface="微軟正黑體" panose="020B0604030504040204" pitchFamily="34" charset="-120"/>
                          <a:ea typeface="微軟正黑體" panose="020B0604030504040204" pitchFamily="34" charset="-120"/>
                        </a:rPr>
                        <a:t>5</a:t>
                      </a:r>
                      <a:r>
                        <a:rPr lang="zh-TW" altLang="en-US" dirty="0">
                          <a:latin typeface="微軟正黑體" panose="020B0604030504040204" pitchFamily="34" charset="-120"/>
                          <a:ea typeface="微軟正黑體" panose="020B0604030504040204" pitchFamily="34" charset="-120"/>
                        </a:rPr>
                        <a:t>月，共</a:t>
                      </a:r>
                      <a:r>
                        <a:rPr lang="en-HK" altLang="zh-TW" dirty="0">
                          <a:latin typeface="微軟正黑體" panose="020B0604030504040204" pitchFamily="34" charset="-120"/>
                          <a:ea typeface="微軟正黑體" panose="020B0604030504040204" pitchFamily="34" charset="-120"/>
                        </a:rPr>
                        <a:t>7</a:t>
                      </a:r>
                      <a:r>
                        <a:rPr lang="zh-TW" altLang="en-US" dirty="0">
                          <a:latin typeface="微軟正黑體" panose="020B0604030504040204" pitchFamily="34" charset="-120"/>
                          <a:ea typeface="微軟正黑體" panose="020B0604030504040204" pitchFamily="34" charset="-120"/>
                        </a:rPr>
                        <a:t>個月</a:t>
                      </a:r>
                      <a:r>
                        <a:rPr lang="en-HK" altLang="zh-TW" dirty="0">
                          <a:latin typeface="微軟正黑體" panose="020B0604030504040204" pitchFamily="34" charset="-120"/>
                          <a:ea typeface="微軟正黑體" panose="020B0604030504040204" pitchFamily="34" charset="-120"/>
                        </a:rPr>
                        <a:t>)</a:t>
                      </a:r>
                      <a:endParaRPr lang="en-HK"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723393921"/>
                  </a:ext>
                </a:extLst>
              </a:tr>
              <a:tr h="783021">
                <a:tc rowSpan="2">
                  <a:txBody>
                    <a:bodyPr/>
                    <a:lstStyle/>
                    <a:p>
                      <a:pPr algn="ctr"/>
                      <a:r>
                        <a:rPr lang="zh-TW" altLang="en-US" b="1" dirty="0">
                          <a:latin typeface="微軟正黑體" panose="020B0604030504040204" pitchFamily="34" charset="-120"/>
                          <a:ea typeface="微軟正黑體" panose="020B0604030504040204" pitchFamily="34" charset="-120"/>
                        </a:rPr>
                        <a:t>角色</a:t>
                      </a:r>
                      <a:endParaRPr lang="en-HK" b="1" dirty="0">
                        <a:latin typeface="微軟正黑體" panose="020B0604030504040204" pitchFamily="34" charset="-120"/>
                        <a:ea typeface="微軟正黑體" panose="020B0604030504040204" pitchFamily="34" charset="-120"/>
                      </a:endParaRPr>
                    </a:p>
                  </a:txBody>
                  <a:tcPr anchor="ctr"/>
                </a:tc>
                <a:tc>
                  <a:txBody>
                    <a:bodyPr/>
                    <a:lstStyle/>
                    <a:p>
                      <a:pPr algn="ctr"/>
                      <a:r>
                        <a:rPr lang="zh-TW" altLang="en-US" dirty="0">
                          <a:latin typeface="微軟正黑體" panose="020B0604030504040204" pitchFamily="34" charset="-120"/>
                          <a:ea typeface="微軟正黑體" panose="020B0604030504040204" pitchFamily="34" charset="-120"/>
                        </a:rPr>
                        <a:t>負責老師</a:t>
                      </a:r>
                      <a:endParaRPr lang="en-HK" dirty="0">
                        <a:latin typeface="微軟正黑體" panose="020B0604030504040204" pitchFamily="34" charset="-120"/>
                        <a:ea typeface="微軟正黑體" panose="020B0604030504040204" pitchFamily="34" charset="-120"/>
                      </a:endParaRPr>
                    </a:p>
                  </a:txBody>
                  <a:tcPr anchor="ctr"/>
                </a:tc>
                <a:tc>
                  <a:txBody>
                    <a:bodyPr/>
                    <a:lstStyle/>
                    <a:p>
                      <a:pPr marL="285750" indent="-285750">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與環保風紀團體討論及制定各環保範疇的可行措施</a:t>
                      </a:r>
                      <a:endParaRPr lang="en-HK"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440790232"/>
                  </a:ext>
                </a:extLst>
              </a:tr>
              <a:tr h="982535">
                <a:tc vMerge="1">
                  <a:txBody>
                    <a:bodyPr/>
                    <a:lstStyle/>
                    <a:p>
                      <a:endParaRPr lang="en-HK" dirty="0"/>
                    </a:p>
                  </a:txBody>
                  <a:tcPr/>
                </a:tc>
                <a:tc>
                  <a:txBody>
                    <a:bodyPr/>
                    <a:lstStyle/>
                    <a:p>
                      <a:pPr algn="ctr"/>
                      <a:r>
                        <a:rPr lang="zh-TW" altLang="en-US" dirty="0">
                          <a:latin typeface="微軟正黑體" panose="020B0604030504040204" pitchFamily="34" charset="-120"/>
                          <a:ea typeface="微軟正黑體" panose="020B0604030504040204" pitchFamily="34" charset="-120"/>
                        </a:rPr>
                        <a:t>環保風紀團隊</a:t>
                      </a:r>
                      <a:endParaRPr lang="en-HK" dirty="0">
                        <a:latin typeface="微軟正黑體" panose="020B0604030504040204" pitchFamily="34" charset="-120"/>
                        <a:ea typeface="微軟正黑體" panose="020B0604030504040204" pitchFamily="34" charset="-120"/>
                      </a:endParaRPr>
                    </a:p>
                  </a:txBody>
                  <a:tcPr anchor="ctr"/>
                </a:tc>
                <a:tc>
                  <a:txBody>
                    <a:bodyPr/>
                    <a:lstStyle/>
                    <a:p>
                      <a:pPr marL="285750" indent="-285750">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自訂檢查時間表並保持機密，以作突撃檢查</a:t>
                      </a:r>
                      <a:endParaRPr lang="en-HK" altLang="zh-TW"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使用環境檢視清單，定期檢查同學的環保行為及校園的環保表現</a:t>
                      </a:r>
                      <a:endParaRPr lang="en-HK"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054406803"/>
                  </a:ext>
                </a:extLst>
              </a:tr>
            </a:tbl>
          </a:graphicData>
        </a:graphic>
      </p:graphicFrame>
      <p:sp>
        <p:nvSpPr>
          <p:cNvPr id="9" name="TextBox 3">
            <a:extLst>
              <a:ext uri="{FF2B5EF4-FFF2-40B4-BE49-F238E27FC236}">
                <a16:creationId xmlns:a16="http://schemas.microsoft.com/office/drawing/2014/main" id="{8CEF2D43-C0B2-035F-8980-2F820D844EFA}"/>
              </a:ext>
            </a:extLst>
          </p:cNvPr>
          <p:cNvSpPr txBox="1">
            <a:spLocks noGrp="1"/>
          </p:cNvSpPr>
          <p:nvPr>
            <p:ph idx="1"/>
          </p:nvPr>
        </p:nvSpPr>
        <p:spPr>
          <a:xfrm>
            <a:off x="1107234" y="4647735"/>
            <a:ext cx="8656197" cy="745140"/>
          </a:xfrm>
          <a:prstGeom prst="rect">
            <a:avLst/>
          </a:prstGeom>
          <a:noFill/>
        </p:spPr>
        <p:txBody>
          <a:bodyPr wrap="square" rtlCol="0">
            <a:spAutoFit/>
          </a:bodyPr>
          <a:lstStyle/>
          <a:p>
            <a:pPr marL="0" indent="0">
              <a:buNone/>
            </a:pPr>
            <a:r>
              <a:rPr lang="en-HK" altLang="zh-TW" sz="2000" i="1" dirty="0">
                <a:latin typeface="微軟正黑體" panose="020B0604030504040204" pitchFamily="34" charset="-120"/>
                <a:ea typeface="微軟正黑體" panose="020B0604030504040204" pitchFamily="34" charset="-120"/>
              </a:rPr>
              <a:t>* </a:t>
            </a:r>
            <a:r>
              <a:rPr lang="zh-TW" altLang="en-US" sz="2000" i="1" dirty="0">
                <a:latin typeface="微軟正黑體" panose="020B0604030504040204" pitchFamily="34" charset="-120"/>
                <a:ea typeface="微軟正黑體" panose="020B0604030504040204" pitchFamily="34" charset="-120"/>
              </a:rPr>
              <a:t>負責老師可按實際狀況調整檢查方法和次數，例如安排環保風紀定期檢查各個班別或樓層，或每月檢查一個及推廣一個指定的環保範疇</a:t>
            </a:r>
            <a:endParaRPr lang="en-HK" sz="2000" i="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167124678"/>
      </p:ext>
    </p:extLst>
  </p:cSld>
  <p:clrMapOvr>
    <a:masterClrMapping/>
  </p:clrMapOvr>
</p:sld>
</file>

<file path=ppt/theme/theme1.xml><?xml version="1.0" encoding="utf-8"?>
<a:theme xmlns:a="http://schemas.openxmlformats.org/drawingml/2006/main" name="Archway">
  <a:themeElements>
    <a:clrScheme name="Archway">
      <a:dk1>
        <a:sysClr val="windowText" lastClr="000000"/>
      </a:dk1>
      <a:lt1>
        <a:sysClr val="window" lastClr="FFFFFF"/>
      </a:lt1>
      <a:dk2>
        <a:srgbClr val="424C4E"/>
      </a:dk2>
      <a:lt2>
        <a:srgbClr val="EDE9E7"/>
      </a:lt2>
      <a:accent1>
        <a:srgbClr val="9FA597"/>
      </a:accent1>
      <a:accent2>
        <a:srgbClr val="AEA67E"/>
      </a:accent2>
      <a:accent3>
        <a:srgbClr val="957D71"/>
      </a:accent3>
      <a:accent4>
        <a:srgbClr val="C88769"/>
      </a:accent4>
      <a:accent5>
        <a:srgbClr val="97A4AA"/>
      </a:accent5>
      <a:accent6>
        <a:srgbClr val="9FA4A5"/>
      </a:accent6>
      <a:hlink>
        <a:srgbClr val="8C9484"/>
      </a:hlink>
      <a:folHlink>
        <a:srgbClr val="C17957"/>
      </a:folHlink>
    </a:clrScheme>
    <a:fontScheme name="Archway">
      <a:majorFont>
        <a:latin typeface="Felix Titling"/>
        <a:ea typeface=""/>
        <a:cs typeface=""/>
      </a:majorFont>
      <a:minorFont>
        <a:latin typeface="Goudy Old Styl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chway" id="{CCBE687C-D9F1-4254-B066-5079611C2397}" vid="{9D57D580-D4A7-454F-BF49-8DDDB4A8185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4097</TotalTime>
  <Words>5037</Words>
  <Application>Microsoft Office PowerPoint</Application>
  <PresentationFormat>寬螢幕</PresentationFormat>
  <Paragraphs>665</Paragraphs>
  <Slides>39</Slides>
  <Notes>13</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39</vt:i4>
      </vt:variant>
    </vt:vector>
  </HeadingPairs>
  <TitlesOfParts>
    <vt:vector size="46" baseType="lpstr">
      <vt:lpstr>微軟正黑體</vt:lpstr>
      <vt:lpstr>Aptos</vt:lpstr>
      <vt:lpstr>Arial</vt:lpstr>
      <vt:lpstr>Felix Titling</vt:lpstr>
      <vt:lpstr>Goudy Old Style</vt:lpstr>
      <vt:lpstr>Wingdings</vt:lpstr>
      <vt:lpstr>Archway</vt:lpstr>
      <vt:lpstr>環保風紀計劃</vt:lpstr>
      <vt:lpstr>PowerPoint 簡報</vt:lpstr>
      <vt:lpstr>PowerPoint 簡報</vt:lpstr>
      <vt:lpstr>PowerPoint 簡報</vt:lpstr>
      <vt:lpstr>PowerPoint 簡報</vt:lpstr>
      <vt:lpstr>PowerPoint 簡報</vt:lpstr>
      <vt:lpstr>PowerPoint 簡報</vt:lpstr>
      <vt:lpstr>PowerPoint 簡報</vt:lpstr>
      <vt:lpstr>檢查次數及團隊職責</vt:lpstr>
      <vt:lpstr>PowerPoint 簡報</vt:lpstr>
      <vt:lpstr>填寫清單例子</vt:lpstr>
      <vt:lpstr>環境檢視清單</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活動方式及宣傳方法（例子）</vt:lpstr>
      <vt:lpstr>活動方式及宣傳方法（例子）（續）</vt:lpstr>
      <vt:lpstr>如何策劃及籌備環保推廣活動？</vt:lpstr>
      <vt:lpstr>活動計劃書的框架</vt:lpstr>
      <vt:lpstr>活動計劃書的框架（續）</vt:lpstr>
      <vt:lpstr>PowerPoint 簡報</vt:lpstr>
      <vt:lpstr>例子 1 – 符合所有環保活動範疇</vt:lpstr>
      <vt:lpstr>PowerPoint 簡報</vt:lpstr>
      <vt:lpstr>PowerPoint 簡報</vt:lpstr>
      <vt:lpstr>PowerPoint 簡報</vt:lpstr>
      <vt:lpstr>PowerPoint 簡報</vt:lpstr>
      <vt:lpstr>PowerPoint 簡報</vt:lpstr>
      <vt:lpstr>PowerPoint 簡報</vt:lpstr>
      <vt:lpstr>環保推廣活動記錄表</vt:lpstr>
      <vt:lpstr>更多詳情</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Terence Tang</dc:creator>
  <cp:lastModifiedBy>Nga Lai Lily CHUNG</cp:lastModifiedBy>
  <cp:revision>226</cp:revision>
  <dcterms:created xsi:type="dcterms:W3CDTF">2026-08-07T03:18:41Z</dcterms:created>
  <dcterms:modified xsi:type="dcterms:W3CDTF">2026-08-31T07:37:37Z</dcterms:modified>
</cp:coreProperties>
</file>