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notesMasterIdLst>
    <p:notesMasterId r:id="rId42"/>
  </p:notesMasterIdLst>
  <p:sldIdLst>
    <p:sldId id="296" r:id="rId2"/>
    <p:sldId id="297" r:id="rId3"/>
    <p:sldId id="258" r:id="rId4"/>
    <p:sldId id="299" r:id="rId5"/>
    <p:sldId id="300" r:id="rId6"/>
    <p:sldId id="301" r:id="rId7"/>
    <p:sldId id="302" r:id="rId8"/>
    <p:sldId id="303" r:id="rId9"/>
    <p:sldId id="339" r:id="rId10"/>
    <p:sldId id="340" r:id="rId11"/>
    <p:sldId id="341" r:id="rId12"/>
    <p:sldId id="342" r:id="rId13"/>
    <p:sldId id="308" r:id="rId14"/>
    <p:sldId id="309" r:id="rId15"/>
    <p:sldId id="344" r:id="rId16"/>
    <p:sldId id="310" r:id="rId17"/>
    <p:sldId id="311" r:id="rId18"/>
    <p:sldId id="313" r:id="rId19"/>
    <p:sldId id="314" r:id="rId20"/>
    <p:sldId id="315" r:id="rId21"/>
    <p:sldId id="316" r:id="rId22"/>
    <p:sldId id="347" r:id="rId23"/>
    <p:sldId id="317" r:id="rId24"/>
    <p:sldId id="348" r:id="rId25"/>
    <p:sldId id="349" r:id="rId26"/>
    <p:sldId id="321" r:id="rId27"/>
    <p:sldId id="350" r:id="rId28"/>
    <p:sldId id="351" r:id="rId29"/>
    <p:sldId id="352" r:id="rId30"/>
    <p:sldId id="353" r:id="rId31"/>
    <p:sldId id="354" r:id="rId32"/>
    <p:sldId id="355" r:id="rId33"/>
    <p:sldId id="329" r:id="rId34"/>
    <p:sldId id="330" r:id="rId35"/>
    <p:sldId id="331" r:id="rId36"/>
    <p:sldId id="356" r:id="rId37"/>
    <p:sldId id="333" r:id="rId38"/>
    <p:sldId id="334" r:id="rId39"/>
    <p:sldId id="357" r:id="rId40"/>
    <p:sldId id="338"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4F70"/>
    <a:srgbClr val="FFAA00"/>
    <a:srgbClr val="412B6B"/>
    <a:srgbClr val="D1F0FF"/>
    <a:srgbClr val="BDE9FF"/>
    <a:srgbClr val="BFE1FD"/>
    <a:srgbClr val="A9D7FD"/>
    <a:srgbClr val="99BE98"/>
    <a:srgbClr val="7DAD7C"/>
    <a:srgbClr val="37714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986" autoAdjust="0"/>
    <p:restoredTop sz="86555" autoAdjust="0"/>
  </p:normalViewPr>
  <p:slideViewPr>
    <p:cSldViewPr snapToGrid="0">
      <p:cViewPr varScale="1">
        <p:scale>
          <a:sx n="62" d="100"/>
          <a:sy n="62" d="100"/>
        </p:scale>
        <p:origin x="1416" y="72"/>
      </p:cViewPr>
      <p:guideLst/>
    </p:cSldViewPr>
  </p:slideViewPr>
  <p:notesTextViewPr>
    <p:cViewPr>
      <p:scale>
        <a:sx n="1" d="1"/>
        <a:sy n="1" d="1"/>
      </p:scale>
      <p:origin x="0" y="0"/>
    </p:cViewPr>
  </p:notesTextViewPr>
  <p:sorterViewPr>
    <p:cViewPr>
      <p:scale>
        <a:sx n="100" d="100"/>
        <a:sy n="100" d="100"/>
      </p:scale>
      <p:origin x="0" y="-912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HK"/>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472A2E-7321-4A9F-A611-94F731E53C76}" type="datetimeFigureOut">
              <a:rPr lang="en-HK" smtClean="0"/>
              <a:t>31/8/2026</a:t>
            </a:fld>
            <a:endParaRPr lang="en-HK"/>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H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HK"/>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HK"/>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314C98-99D4-436D-8FDB-CED68B4DE23F}" type="slidenum">
              <a:rPr lang="en-HK" smtClean="0"/>
              <a:t>‹#›</a:t>
            </a:fld>
            <a:endParaRPr lang="en-HK"/>
          </a:p>
        </p:txBody>
      </p:sp>
    </p:spTree>
    <p:extLst>
      <p:ext uri="{BB962C8B-B14F-4D97-AF65-F5344CB8AC3E}">
        <p14:creationId xmlns:p14="http://schemas.microsoft.com/office/powerpoint/2010/main" val="2028666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school.ecc.org.hk/en/resources/forms.html#gpp"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school.ecc.org.hk/en/resources/forms.html#gpp"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school.ecc.org.hk/en/resources/forms.html#gpp"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HK" altLang="zh-TW" dirty="0"/>
              <a:t>Useful learning materials: </a:t>
            </a:r>
          </a:p>
          <a:p>
            <a:endParaRPr lang="en-HK" altLang="zh-TW" dirty="0"/>
          </a:p>
          <a:p>
            <a:r>
              <a:rPr lang="en-HK" altLang="zh-HK" dirty="0"/>
              <a:t>Primary </a:t>
            </a:r>
            <a:r>
              <a:rPr lang="en-US" altLang="zh-HK" dirty="0"/>
              <a:t>Category </a:t>
            </a:r>
            <a:r>
              <a:rPr lang="en-HK" altLang="zh-HK" dirty="0"/>
              <a:t>(P.1 - 6): https://docs.google.com/document/d/1PY-wgaKkphMc5cx90X70WoRam7kEXs2e/edit </a:t>
            </a:r>
          </a:p>
          <a:p>
            <a:endParaRPr lang="en-HK" altLang="zh-HK" dirty="0"/>
          </a:p>
          <a:p>
            <a:r>
              <a:rPr lang="en-HK" altLang="zh-HK" dirty="0"/>
              <a:t>Secondary Category (F.1 – 6): https://docs.google.com/document/d/1cEAi6O8MRMF7554WRIj-NtCcwaFnBwFC/edit</a:t>
            </a:r>
            <a:endParaRPr lang="en-HK" dirty="0"/>
          </a:p>
        </p:txBody>
      </p:sp>
      <p:sp>
        <p:nvSpPr>
          <p:cNvPr id="4" name="Slide Number Placeholder 3"/>
          <p:cNvSpPr>
            <a:spLocks noGrp="1"/>
          </p:cNvSpPr>
          <p:nvPr>
            <p:ph type="sldNum" sz="quarter" idx="5"/>
          </p:nvPr>
        </p:nvSpPr>
        <p:spPr/>
        <p:txBody>
          <a:bodyPr/>
          <a:lstStyle/>
          <a:p>
            <a:fld id="{E9314C98-99D4-436D-8FDB-CED68B4DE23F}" type="slidenum">
              <a:rPr lang="en-HK" smtClean="0"/>
              <a:t>3</a:t>
            </a:fld>
            <a:endParaRPr lang="en-HK"/>
          </a:p>
        </p:txBody>
      </p:sp>
    </p:spTree>
    <p:extLst>
      <p:ext uri="{BB962C8B-B14F-4D97-AF65-F5344CB8AC3E}">
        <p14:creationId xmlns:p14="http://schemas.microsoft.com/office/powerpoint/2010/main" val="28678416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HK" dirty="0"/>
              <a:t>Clean Recycling Guideline:</a:t>
            </a:r>
            <a:r>
              <a:rPr lang="zh-HK" altLang="en-US" dirty="0"/>
              <a:t> </a:t>
            </a:r>
            <a:r>
              <a:rPr lang="en-US" altLang="zh-HK" dirty="0"/>
              <a:t>https://www.wastereduction.gov.hk/en-hk/waste-reduction-programme/clean-recycling</a:t>
            </a:r>
          </a:p>
          <a:p>
            <a:endParaRPr lang="en-US" altLang="zh-HK" dirty="0"/>
          </a:p>
        </p:txBody>
      </p:sp>
      <p:sp>
        <p:nvSpPr>
          <p:cNvPr id="4" name="投影片編號版面配置區 3"/>
          <p:cNvSpPr>
            <a:spLocks noGrp="1"/>
          </p:cNvSpPr>
          <p:nvPr>
            <p:ph type="sldNum" sz="quarter" idx="5"/>
          </p:nvPr>
        </p:nvSpPr>
        <p:spPr/>
        <p:txBody>
          <a:bodyPr/>
          <a:lstStyle/>
          <a:p>
            <a:fld id="{E9314C98-99D4-436D-8FDB-CED68B4DE23F}" type="slidenum">
              <a:rPr lang="en-HK" smtClean="0"/>
              <a:t>20</a:t>
            </a:fld>
            <a:endParaRPr lang="en-HK"/>
          </a:p>
        </p:txBody>
      </p:sp>
    </p:spTree>
    <p:extLst>
      <p:ext uri="{BB962C8B-B14F-4D97-AF65-F5344CB8AC3E}">
        <p14:creationId xmlns:p14="http://schemas.microsoft.com/office/powerpoint/2010/main" val="15683061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HK" dirty="0" err="1"/>
              <a:t>iNaturalist</a:t>
            </a:r>
            <a:r>
              <a:rPr lang="en-US" altLang="zh-TW" dirty="0"/>
              <a:t>: https://www.inaturalist.org/</a:t>
            </a:r>
          </a:p>
          <a:p>
            <a:endParaRPr lang="zh-HK" altLang="en-US" dirty="0"/>
          </a:p>
        </p:txBody>
      </p:sp>
      <p:sp>
        <p:nvSpPr>
          <p:cNvPr id="4" name="投影片編號版面配置區 3"/>
          <p:cNvSpPr>
            <a:spLocks noGrp="1"/>
          </p:cNvSpPr>
          <p:nvPr>
            <p:ph type="sldNum" sz="quarter" idx="5"/>
          </p:nvPr>
        </p:nvSpPr>
        <p:spPr/>
        <p:txBody>
          <a:bodyPr/>
          <a:lstStyle/>
          <a:p>
            <a:fld id="{E9314C98-99D4-436D-8FDB-CED68B4DE23F}" type="slidenum">
              <a:rPr lang="en-HK" smtClean="0"/>
              <a:t>21</a:t>
            </a:fld>
            <a:endParaRPr lang="en-HK"/>
          </a:p>
        </p:txBody>
      </p:sp>
    </p:spTree>
    <p:extLst>
      <p:ext uri="{BB962C8B-B14F-4D97-AF65-F5344CB8AC3E}">
        <p14:creationId xmlns:p14="http://schemas.microsoft.com/office/powerpoint/2010/main" val="35200273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HK" dirty="0" err="1"/>
              <a:t>iNaturalist</a:t>
            </a:r>
            <a:r>
              <a:rPr lang="en-US" altLang="zh-TW" dirty="0"/>
              <a:t>: https://www.inaturalist.org/</a:t>
            </a:r>
          </a:p>
          <a:p>
            <a:endParaRPr lang="zh-HK" altLang="en-US" dirty="0"/>
          </a:p>
        </p:txBody>
      </p:sp>
      <p:sp>
        <p:nvSpPr>
          <p:cNvPr id="4" name="投影片編號版面配置區 3"/>
          <p:cNvSpPr>
            <a:spLocks noGrp="1"/>
          </p:cNvSpPr>
          <p:nvPr>
            <p:ph type="sldNum" sz="quarter" idx="5"/>
          </p:nvPr>
        </p:nvSpPr>
        <p:spPr/>
        <p:txBody>
          <a:bodyPr/>
          <a:lstStyle/>
          <a:p>
            <a:fld id="{E9314C98-99D4-436D-8FDB-CED68B4DE23F}" type="slidenum">
              <a:rPr lang="en-HK" smtClean="0"/>
              <a:t>22</a:t>
            </a:fld>
            <a:endParaRPr lang="en-HK"/>
          </a:p>
        </p:txBody>
      </p:sp>
    </p:spTree>
    <p:extLst>
      <p:ext uri="{BB962C8B-B14F-4D97-AF65-F5344CB8AC3E}">
        <p14:creationId xmlns:p14="http://schemas.microsoft.com/office/powerpoint/2010/main" val="7665628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HK" dirty="0"/>
          </a:p>
        </p:txBody>
      </p:sp>
      <p:sp>
        <p:nvSpPr>
          <p:cNvPr id="4" name="Slide Number Placeholder 3"/>
          <p:cNvSpPr>
            <a:spLocks noGrp="1"/>
          </p:cNvSpPr>
          <p:nvPr>
            <p:ph type="sldNum" sz="quarter" idx="5"/>
          </p:nvPr>
        </p:nvSpPr>
        <p:spPr/>
        <p:txBody>
          <a:bodyPr/>
          <a:lstStyle/>
          <a:p>
            <a:fld id="{E9314C98-99D4-436D-8FDB-CED68B4DE23F}" type="slidenum">
              <a:rPr lang="en-HK" smtClean="0"/>
              <a:t>35</a:t>
            </a:fld>
            <a:endParaRPr lang="en-HK"/>
          </a:p>
        </p:txBody>
      </p:sp>
    </p:spTree>
    <p:extLst>
      <p:ext uri="{BB962C8B-B14F-4D97-AF65-F5344CB8AC3E}">
        <p14:creationId xmlns:p14="http://schemas.microsoft.com/office/powerpoint/2010/main" val="16971199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HK" dirty="0"/>
          </a:p>
        </p:txBody>
      </p:sp>
      <p:sp>
        <p:nvSpPr>
          <p:cNvPr id="4" name="Slide Number Placeholder 3"/>
          <p:cNvSpPr>
            <a:spLocks noGrp="1"/>
          </p:cNvSpPr>
          <p:nvPr>
            <p:ph type="sldNum" sz="quarter" idx="5"/>
          </p:nvPr>
        </p:nvSpPr>
        <p:spPr/>
        <p:txBody>
          <a:bodyPr/>
          <a:lstStyle/>
          <a:p>
            <a:fld id="{E9314C98-99D4-436D-8FDB-CED68B4DE23F}" type="slidenum">
              <a:rPr lang="en-HK" smtClean="0"/>
              <a:t>36</a:t>
            </a:fld>
            <a:endParaRPr lang="en-HK"/>
          </a:p>
        </p:txBody>
      </p:sp>
    </p:spTree>
    <p:extLst>
      <p:ext uri="{BB962C8B-B14F-4D97-AF65-F5344CB8AC3E}">
        <p14:creationId xmlns:p14="http://schemas.microsoft.com/office/powerpoint/2010/main" val="4559044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a:solidFill>
                  <a:schemeClr val="tx1">
                    <a:lumMod val="65000"/>
                    <a:lumOff val="35000"/>
                  </a:schemeClr>
                </a:solidFill>
                <a:latin typeface="微軟正黑體" panose="020B0604030504040204" pitchFamily="34" charset="-120"/>
                <a:ea typeface="微軟正黑體" panose="020B0604030504040204" pitchFamily="34" charset="-120"/>
                <a:hlinkClick r:id="rId3"/>
              </a:rPr>
              <a:t>https://school.ecc.org.hk/en/resources/forms.html#gpp</a:t>
            </a:r>
            <a:endParaRPr lang="en-US" altLang="zh-CN" sz="12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5"/>
          </p:nvPr>
        </p:nvSpPr>
        <p:spPr/>
        <p:txBody>
          <a:bodyPr/>
          <a:lstStyle/>
          <a:p>
            <a:fld id="{E9314C98-99D4-436D-8FDB-CED68B4DE23F}" type="slidenum">
              <a:rPr lang="en-HK" smtClean="0"/>
              <a:t>39</a:t>
            </a:fld>
            <a:endParaRPr lang="en-HK"/>
          </a:p>
        </p:txBody>
      </p:sp>
    </p:spTree>
    <p:extLst>
      <p:ext uri="{BB962C8B-B14F-4D97-AF65-F5344CB8AC3E}">
        <p14:creationId xmlns:p14="http://schemas.microsoft.com/office/powerpoint/2010/main" val="12754386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85750" lvl="2" indent="-285750">
              <a:buFont typeface="Arial" panose="020B0604020202020204" pitchFamily="34" charset="0"/>
              <a:buChar char="•"/>
            </a:pPr>
            <a:r>
              <a:rPr lang="en-HK" altLang="zh-CN" sz="1200" dirty="0">
                <a:latin typeface="微軟正黑體" panose="020B0604030504040204" pitchFamily="34" charset="-120"/>
                <a:ea typeface="微軟正黑體" panose="020B0604030504040204" pitchFamily="34" charset="-120"/>
              </a:rPr>
              <a:t>Green Prefect Programme Official Website:</a:t>
            </a:r>
            <a:r>
              <a:rPr lang="zh-CN" altLang="en-US" sz="1200" dirty="0">
                <a:latin typeface="微軟正黑體" panose="020B0604030504040204" pitchFamily="34" charset="-120"/>
                <a:ea typeface="微軟正黑體" panose="020B0604030504040204" pitchFamily="34" charset="-120"/>
              </a:rPr>
              <a:t> </a:t>
            </a:r>
            <a:r>
              <a:rPr lang="en-US" altLang="zh-HK" sz="1200" kern="1200" dirty="0">
                <a:solidFill>
                  <a:schemeClr val="tx1">
                    <a:lumMod val="65000"/>
                    <a:lumOff val="35000"/>
                  </a:schemeClr>
                </a:solidFill>
                <a:latin typeface="+mn-lt"/>
                <a:ea typeface="微軟正黑體" panose="020B0604030504040204" pitchFamily="34" charset="-120"/>
                <a:cs typeface="+mn-cs"/>
              </a:rPr>
              <a:t>https://school.ecc.org.hk/en/programmes/gpp.html</a:t>
            </a:r>
          </a:p>
          <a:p>
            <a:pPr marL="285750" lvl="2" indent="-285750">
              <a:buFont typeface="Arial" panose="020B0604020202020204" pitchFamily="34" charset="0"/>
              <a:buChar char="•"/>
            </a:pPr>
            <a:r>
              <a:rPr lang="en-US" altLang="zh-CN" sz="1200" dirty="0" err="1">
                <a:ea typeface="微軟正黑體" panose="020B0604030504040204" pitchFamily="34" charset="-120"/>
              </a:rPr>
              <a:t>Programme</a:t>
            </a:r>
            <a:r>
              <a:rPr lang="en-US" altLang="zh-CN" sz="1200" dirty="0">
                <a:ea typeface="微軟正黑體" panose="020B0604030504040204" pitchFamily="34" charset="-120"/>
              </a:rPr>
              <a:t> Handbook and relevant materials, Introduction PowerPoint, Briefing video, Promotional materials, Experience sharing video of past participating schools: </a:t>
            </a:r>
            <a:r>
              <a:rPr lang="en-US" altLang="zh-CN" sz="1200" dirty="0">
                <a:solidFill>
                  <a:schemeClr val="tx1">
                    <a:lumMod val="65000"/>
                    <a:lumOff val="35000"/>
                  </a:schemeClr>
                </a:solidFill>
                <a:ea typeface="微軟正黑體" panose="020B0604030504040204" pitchFamily="34" charset="-120"/>
                <a:hlinkClick r:id="rId3"/>
              </a:rPr>
              <a:t>https://school.ecc.org.hk/en/resources/forms.html#gpp</a:t>
            </a:r>
            <a:endParaRPr lang="en-US" altLang="zh-CN" sz="1200" dirty="0">
              <a:solidFill>
                <a:schemeClr val="tx1">
                  <a:lumMod val="65000"/>
                  <a:lumOff val="35000"/>
                </a:schemeClr>
              </a:solidFill>
              <a:ea typeface="微軟正黑體" panose="020B0604030504040204" pitchFamily="34" charset="-120"/>
            </a:endParaRPr>
          </a:p>
        </p:txBody>
      </p:sp>
      <p:sp>
        <p:nvSpPr>
          <p:cNvPr id="4" name="投影片編號版面配置區 3"/>
          <p:cNvSpPr>
            <a:spLocks noGrp="1"/>
          </p:cNvSpPr>
          <p:nvPr>
            <p:ph type="sldNum" sz="quarter" idx="5"/>
          </p:nvPr>
        </p:nvSpPr>
        <p:spPr/>
        <p:txBody>
          <a:bodyPr/>
          <a:lstStyle/>
          <a:p>
            <a:fld id="{E9314C98-99D4-436D-8FDB-CED68B4DE23F}" type="slidenum">
              <a:rPr lang="en-HK" smtClean="0"/>
              <a:t>40</a:t>
            </a:fld>
            <a:endParaRPr lang="en-HK"/>
          </a:p>
        </p:txBody>
      </p:sp>
    </p:spTree>
    <p:extLst>
      <p:ext uri="{BB962C8B-B14F-4D97-AF65-F5344CB8AC3E}">
        <p14:creationId xmlns:p14="http://schemas.microsoft.com/office/powerpoint/2010/main" val="2835331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HK" altLang="zh-TW" dirty="0"/>
              <a:t>Useful learning materials: </a:t>
            </a:r>
          </a:p>
          <a:p>
            <a:endParaRPr lang="en-HK" altLang="zh-TW" dirty="0"/>
          </a:p>
          <a:p>
            <a:r>
              <a:rPr lang="en-HK" altLang="zh-HK" dirty="0"/>
              <a:t>Primary </a:t>
            </a:r>
            <a:r>
              <a:rPr lang="en-US" altLang="zh-HK" dirty="0"/>
              <a:t>Category </a:t>
            </a:r>
            <a:r>
              <a:rPr lang="en-HK" altLang="zh-HK" dirty="0"/>
              <a:t>(P.1 - 6): https://docs.google.com/document/d/1v2MrhjTC7zrf0_Y5_K0ES0DwdLz2dNOs/edit</a:t>
            </a:r>
          </a:p>
          <a:p>
            <a:endParaRPr lang="en-HK" altLang="zh-HK" dirty="0"/>
          </a:p>
          <a:p>
            <a:r>
              <a:rPr lang="en-HK" altLang="zh-HK" dirty="0"/>
              <a:t>Secondary Category (F.1 – 6): https://docs.google.com/document/d/1zNmgl8hggqc69ZIIVAEtUJF3LEfkzVtr/edit?usp=drive_link&amp;ouid=113209333817763931204&amp;rtpof=true&amp;sd=true</a:t>
            </a:r>
          </a:p>
        </p:txBody>
      </p:sp>
      <p:sp>
        <p:nvSpPr>
          <p:cNvPr id="4" name="Slide Number Placeholder 3"/>
          <p:cNvSpPr>
            <a:spLocks noGrp="1"/>
          </p:cNvSpPr>
          <p:nvPr>
            <p:ph type="sldNum" sz="quarter" idx="5"/>
          </p:nvPr>
        </p:nvSpPr>
        <p:spPr/>
        <p:txBody>
          <a:bodyPr/>
          <a:lstStyle/>
          <a:p>
            <a:fld id="{E9314C98-99D4-436D-8FDB-CED68B4DE23F}" type="slidenum">
              <a:rPr lang="en-HK" smtClean="0"/>
              <a:t>4</a:t>
            </a:fld>
            <a:endParaRPr lang="en-HK"/>
          </a:p>
        </p:txBody>
      </p:sp>
    </p:spTree>
    <p:extLst>
      <p:ext uri="{BB962C8B-B14F-4D97-AF65-F5344CB8AC3E}">
        <p14:creationId xmlns:p14="http://schemas.microsoft.com/office/powerpoint/2010/main" val="35371808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HK" altLang="zh-TW" dirty="0"/>
              <a:t>Useful learning materials: </a:t>
            </a:r>
          </a:p>
          <a:p>
            <a:endParaRPr lang="en-HK" altLang="zh-TW" dirty="0"/>
          </a:p>
          <a:p>
            <a:r>
              <a:rPr lang="en-HK" altLang="zh-HK" dirty="0"/>
              <a:t>Primary </a:t>
            </a:r>
            <a:r>
              <a:rPr lang="en-US" altLang="zh-HK" dirty="0"/>
              <a:t>Category </a:t>
            </a:r>
            <a:r>
              <a:rPr lang="en-HK" altLang="zh-HK" dirty="0"/>
              <a:t>(P.1 - 6): https://docs.google.com/document/d/1xitrVHc6HU_XHJiMj9Bnur5MRQIN23P4/edit</a:t>
            </a:r>
          </a:p>
          <a:p>
            <a:endParaRPr lang="en-HK" altLang="zh-HK" dirty="0"/>
          </a:p>
          <a:p>
            <a:r>
              <a:rPr lang="en-HK" altLang="zh-HK" dirty="0"/>
              <a:t>Secondary Category (F.1 – 6): https://docs.google.com/document/d/1kCfl7F2fj4hCRFZzEKMtJI0UCLR86Bdp/edit</a:t>
            </a:r>
          </a:p>
          <a:p>
            <a:endParaRPr lang="en-HK" dirty="0"/>
          </a:p>
        </p:txBody>
      </p:sp>
      <p:sp>
        <p:nvSpPr>
          <p:cNvPr id="4" name="Slide Number Placeholder 3"/>
          <p:cNvSpPr>
            <a:spLocks noGrp="1"/>
          </p:cNvSpPr>
          <p:nvPr>
            <p:ph type="sldNum" sz="quarter" idx="5"/>
          </p:nvPr>
        </p:nvSpPr>
        <p:spPr/>
        <p:txBody>
          <a:bodyPr/>
          <a:lstStyle/>
          <a:p>
            <a:fld id="{E9314C98-99D4-436D-8FDB-CED68B4DE23F}" type="slidenum">
              <a:rPr lang="en-HK" smtClean="0"/>
              <a:t>5</a:t>
            </a:fld>
            <a:endParaRPr lang="en-HK"/>
          </a:p>
        </p:txBody>
      </p:sp>
    </p:spTree>
    <p:extLst>
      <p:ext uri="{BB962C8B-B14F-4D97-AF65-F5344CB8AC3E}">
        <p14:creationId xmlns:p14="http://schemas.microsoft.com/office/powerpoint/2010/main" val="2969834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HK" altLang="zh-TW" dirty="0"/>
              <a:t>Useful learning materials: </a:t>
            </a:r>
          </a:p>
          <a:p>
            <a:endParaRPr lang="en-HK" altLang="zh-TW" dirty="0"/>
          </a:p>
          <a:p>
            <a:r>
              <a:rPr lang="en-HK" altLang="zh-HK" dirty="0"/>
              <a:t>Primary </a:t>
            </a:r>
            <a:r>
              <a:rPr lang="en-US" altLang="zh-HK" dirty="0"/>
              <a:t>Category </a:t>
            </a:r>
            <a:r>
              <a:rPr lang="en-HK" altLang="zh-HK" dirty="0"/>
              <a:t>(P.1 - 6): https://docs.google.com/document/d/13ifd8O4jZxnpcgRTUzPpGN9jy2EZqtZn/edit</a:t>
            </a:r>
          </a:p>
          <a:p>
            <a:endParaRPr lang="en-HK" altLang="zh-HK" dirty="0"/>
          </a:p>
          <a:p>
            <a:r>
              <a:rPr lang="en-HK" altLang="zh-HK" dirty="0"/>
              <a:t>Secondary Category (F.1 – 6): </a:t>
            </a:r>
            <a:r>
              <a:rPr lang="en-HK" dirty="0"/>
              <a:t>https://docs.google.com/document/d/1BIxvNFg3NIzO86OvNMi066iBk-yMyZwV/edit?rtpof=true&amp;sd=true&amp;tab=t.0</a:t>
            </a:r>
          </a:p>
        </p:txBody>
      </p:sp>
      <p:sp>
        <p:nvSpPr>
          <p:cNvPr id="4" name="Slide Number Placeholder 3"/>
          <p:cNvSpPr>
            <a:spLocks noGrp="1"/>
          </p:cNvSpPr>
          <p:nvPr>
            <p:ph type="sldNum" sz="quarter" idx="5"/>
          </p:nvPr>
        </p:nvSpPr>
        <p:spPr/>
        <p:txBody>
          <a:bodyPr/>
          <a:lstStyle/>
          <a:p>
            <a:fld id="{E9314C98-99D4-436D-8FDB-CED68B4DE23F}" type="slidenum">
              <a:rPr lang="en-HK" smtClean="0"/>
              <a:t>6</a:t>
            </a:fld>
            <a:endParaRPr lang="en-HK"/>
          </a:p>
        </p:txBody>
      </p:sp>
    </p:spTree>
    <p:extLst>
      <p:ext uri="{BB962C8B-B14F-4D97-AF65-F5344CB8AC3E}">
        <p14:creationId xmlns:p14="http://schemas.microsoft.com/office/powerpoint/2010/main" val="3596319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HK" altLang="zh-TW" dirty="0"/>
              <a:t>Useful learning materials: </a:t>
            </a:r>
          </a:p>
          <a:p>
            <a:endParaRPr lang="en-HK" altLang="zh-TW" dirty="0"/>
          </a:p>
          <a:p>
            <a:r>
              <a:rPr lang="en-HK" altLang="zh-HK" dirty="0"/>
              <a:t>Primary </a:t>
            </a:r>
            <a:r>
              <a:rPr lang="en-US" altLang="zh-HK" dirty="0"/>
              <a:t>Category </a:t>
            </a:r>
            <a:r>
              <a:rPr lang="en-HK" altLang="zh-HK" dirty="0"/>
              <a:t>(P.1 - 6): https://docs.google.com/document/d/1Lw63DwGSSCeXWr723khfOZcBY6imf5W2/edit</a:t>
            </a:r>
          </a:p>
          <a:p>
            <a:endParaRPr lang="en-HK" altLang="zh-HK" dirty="0"/>
          </a:p>
          <a:p>
            <a:r>
              <a:rPr lang="en-HK" altLang="zh-HK" dirty="0"/>
              <a:t>Secondary Category (F.1 – 6): https://docs.google.com/document/d/1RnIeeapHgrnjFuRCoEoL5d-XbRU_ajqR/edit?usp=sharing&amp;ouid=113209333817763931204&amp;rtpof=true&amp;sd=true</a:t>
            </a:r>
            <a:endParaRPr lang="zh-HK" altLang="en-US" dirty="0"/>
          </a:p>
        </p:txBody>
      </p:sp>
      <p:sp>
        <p:nvSpPr>
          <p:cNvPr id="4" name="投影片編號版面配置區 3"/>
          <p:cNvSpPr>
            <a:spLocks noGrp="1"/>
          </p:cNvSpPr>
          <p:nvPr>
            <p:ph type="sldNum" sz="quarter" idx="5"/>
          </p:nvPr>
        </p:nvSpPr>
        <p:spPr/>
        <p:txBody>
          <a:bodyPr/>
          <a:lstStyle/>
          <a:p>
            <a:fld id="{E9314C98-99D4-436D-8FDB-CED68B4DE23F}" type="slidenum">
              <a:rPr lang="en-HK" smtClean="0"/>
              <a:t>7</a:t>
            </a:fld>
            <a:endParaRPr lang="en-HK"/>
          </a:p>
        </p:txBody>
      </p:sp>
    </p:spTree>
    <p:extLst>
      <p:ext uri="{BB962C8B-B14F-4D97-AF65-F5344CB8AC3E}">
        <p14:creationId xmlns:p14="http://schemas.microsoft.com/office/powerpoint/2010/main" val="3416908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a:solidFill>
                  <a:schemeClr val="tx1">
                    <a:lumMod val="65000"/>
                    <a:lumOff val="35000"/>
                  </a:schemeClr>
                </a:solidFill>
                <a:latin typeface="微軟正黑體" panose="020B0604030504040204" pitchFamily="34" charset="-120"/>
                <a:ea typeface="微軟正黑體" panose="020B0604030504040204" pitchFamily="34" charset="-120"/>
                <a:hlinkClick r:id="rId3"/>
              </a:rPr>
              <a:t>https://school.ecc.org.hk/en/resources/forms.html#gpp</a:t>
            </a:r>
            <a:endParaRPr lang="en-US" altLang="zh-CN" sz="12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5"/>
          </p:nvPr>
        </p:nvSpPr>
        <p:spPr/>
        <p:txBody>
          <a:bodyPr/>
          <a:lstStyle/>
          <a:p>
            <a:fld id="{E9314C98-99D4-436D-8FDB-CED68B4DE23F}" type="slidenum">
              <a:rPr lang="en-HK" smtClean="0"/>
              <a:t>12</a:t>
            </a:fld>
            <a:endParaRPr lang="en-HK"/>
          </a:p>
        </p:txBody>
      </p:sp>
    </p:spTree>
    <p:extLst>
      <p:ext uri="{BB962C8B-B14F-4D97-AF65-F5344CB8AC3E}">
        <p14:creationId xmlns:p14="http://schemas.microsoft.com/office/powerpoint/2010/main" val="9564740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HK" dirty="0"/>
              <a:t>HKO: https://www.hko.gov.hk/en/</a:t>
            </a:r>
          </a:p>
          <a:p>
            <a:r>
              <a:rPr lang="en-US" altLang="zh-HK" dirty="0"/>
              <a:t>EPD’s AQHI: https://www.aqhi.gov.hk/en/index.html</a:t>
            </a:r>
          </a:p>
          <a:p>
            <a:endParaRPr lang="zh-HK" altLang="en-US" dirty="0"/>
          </a:p>
        </p:txBody>
      </p:sp>
      <p:sp>
        <p:nvSpPr>
          <p:cNvPr id="4" name="投影片編號版面配置區 3"/>
          <p:cNvSpPr>
            <a:spLocks noGrp="1"/>
          </p:cNvSpPr>
          <p:nvPr>
            <p:ph type="sldNum" sz="quarter" idx="5"/>
          </p:nvPr>
        </p:nvSpPr>
        <p:spPr/>
        <p:txBody>
          <a:bodyPr/>
          <a:lstStyle/>
          <a:p>
            <a:fld id="{E9314C98-99D4-436D-8FDB-CED68B4DE23F}" type="slidenum">
              <a:rPr lang="en-HK" smtClean="0"/>
              <a:t>14</a:t>
            </a:fld>
            <a:endParaRPr lang="en-HK"/>
          </a:p>
        </p:txBody>
      </p:sp>
    </p:spTree>
    <p:extLst>
      <p:ext uri="{BB962C8B-B14F-4D97-AF65-F5344CB8AC3E}">
        <p14:creationId xmlns:p14="http://schemas.microsoft.com/office/powerpoint/2010/main" val="914446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HK" dirty="0"/>
              <a:t>HKO: https://www.hko.gov.hk/en/</a:t>
            </a:r>
          </a:p>
          <a:p>
            <a:r>
              <a:rPr lang="en-US" altLang="zh-HK" dirty="0"/>
              <a:t>EPD’s AQHI: https://www.aqhi.gov.hk/en/index.html</a:t>
            </a:r>
          </a:p>
          <a:p>
            <a:endParaRPr lang="zh-HK" altLang="en-US" dirty="0"/>
          </a:p>
        </p:txBody>
      </p:sp>
      <p:sp>
        <p:nvSpPr>
          <p:cNvPr id="4" name="投影片編號版面配置區 3"/>
          <p:cNvSpPr>
            <a:spLocks noGrp="1"/>
          </p:cNvSpPr>
          <p:nvPr>
            <p:ph type="sldNum" sz="quarter" idx="5"/>
          </p:nvPr>
        </p:nvSpPr>
        <p:spPr/>
        <p:txBody>
          <a:bodyPr/>
          <a:lstStyle/>
          <a:p>
            <a:fld id="{E9314C98-99D4-436D-8FDB-CED68B4DE23F}" type="slidenum">
              <a:rPr lang="en-HK" smtClean="0"/>
              <a:t>15</a:t>
            </a:fld>
            <a:endParaRPr lang="en-HK"/>
          </a:p>
        </p:txBody>
      </p:sp>
    </p:spTree>
    <p:extLst>
      <p:ext uri="{BB962C8B-B14F-4D97-AF65-F5344CB8AC3E}">
        <p14:creationId xmlns:p14="http://schemas.microsoft.com/office/powerpoint/2010/main" val="15417645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HK" dirty="0"/>
          </a:p>
        </p:txBody>
      </p:sp>
      <p:sp>
        <p:nvSpPr>
          <p:cNvPr id="4" name="Slide Number Placeholder 3"/>
          <p:cNvSpPr>
            <a:spLocks noGrp="1"/>
          </p:cNvSpPr>
          <p:nvPr>
            <p:ph type="sldNum" sz="quarter" idx="5"/>
          </p:nvPr>
        </p:nvSpPr>
        <p:spPr/>
        <p:txBody>
          <a:bodyPr/>
          <a:lstStyle/>
          <a:p>
            <a:fld id="{E9314C98-99D4-436D-8FDB-CED68B4DE23F}" type="slidenum">
              <a:rPr lang="en-HK" smtClean="0"/>
              <a:t>16</a:t>
            </a:fld>
            <a:endParaRPr lang="en-HK"/>
          </a:p>
        </p:txBody>
      </p:sp>
    </p:spTree>
    <p:extLst>
      <p:ext uri="{BB962C8B-B14F-4D97-AF65-F5344CB8AC3E}">
        <p14:creationId xmlns:p14="http://schemas.microsoft.com/office/powerpoint/2010/main" val="17598977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63575-CFCD-2CA4-F2B9-182B0E9F71C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HK"/>
          </a:p>
        </p:txBody>
      </p:sp>
      <p:sp>
        <p:nvSpPr>
          <p:cNvPr id="3" name="Subtitle 2">
            <a:extLst>
              <a:ext uri="{FF2B5EF4-FFF2-40B4-BE49-F238E27FC236}">
                <a16:creationId xmlns:a16="http://schemas.microsoft.com/office/drawing/2014/main" id="{1841EC95-81AF-5F24-7349-2ADF6BC0D0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HK"/>
          </a:p>
        </p:txBody>
      </p:sp>
      <p:cxnSp>
        <p:nvCxnSpPr>
          <p:cNvPr id="7" name="Straight Connector 12">
            <a:extLst>
              <a:ext uri="{FF2B5EF4-FFF2-40B4-BE49-F238E27FC236}">
                <a16:creationId xmlns:a16="http://schemas.microsoft.com/office/drawing/2014/main" id="{53139BB2-ADB6-6637-7918-547263D23480}"/>
              </a:ext>
            </a:extLst>
          </p:cNvPr>
          <p:cNvCxnSpPr>
            <a:cxnSpLocks/>
          </p:cNvCxnSpPr>
          <p:nvPr userDrawn="1"/>
        </p:nvCxnSpPr>
        <p:spPr>
          <a:xfrm flipH="1">
            <a:off x="4" y="1710990"/>
            <a:ext cx="1219199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2468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E6C4595-90D4-94E6-CEBA-82807457D2BE}"/>
              </a:ext>
            </a:extLst>
          </p:cNvPr>
          <p:cNvSpPr>
            <a:spLocks noGrp="1"/>
          </p:cNvSpPr>
          <p:nvPr>
            <p:ph type="title" hasCustomPrompt="1"/>
          </p:nvPr>
        </p:nvSpPr>
        <p:spPr>
          <a:xfrm>
            <a:off x="731520" y="365760"/>
            <a:ext cx="10741152" cy="1132258"/>
          </a:xfrm>
        </p:spPr>
        <p:txBody>
          <a:bodyPr anchor="ctr"/>
          <a:lstStyle>
            <a:lvl1pPr>
              <a:defRPr cap="none" baseline="0"/>
            </a:lvl1pPr>
          </a:lstStyle>
          <a:p>
            <a:r>
              <a:rPr lang="en-US" dirty="0"/>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731520" y="1658679"/>
            <a:ext cx="10780776" cy="4925000"/>
          </a:xfrm>
        </p:spPr>
        <p:txBody>
          <a:bodyPr>
            <a:normAutofit/>
          </a:bodyPr>
          <a:lstStyle>
            <a:lvl1pPr>
              <a:defRPr lang="en-US" sz="2800" kern="1200" dirty="0">
                <a:solidFill>
                  <a:schemeClr val="tx1"/>
                </a:solidFill>
                <a:latin typeface="Times New Roman" panose="02020603050405020304" pitchFamily="18" charset="0"/>
                <a:ea typeface="+mn-ea"/>
                <a:cs typeface="Times New Roman" panose="02020603050405020304" pitchFamily="18" charset="0"/>
              </a:defRPr>
            </a:lvl1pPr>
            <a:lvl2pPr>
              <a:defRPr sz="2400" i="0">
                <a:solidFill>
                  <a:schemeClr val="tx1"/>
                </a:solidFill>
                <a:latin typeface="Times New Roman" panose="02020603050405020304" pitchFamily="18" charset="0"/>
                <a:cs typeface="Times New Roman" panose="02020603050405020304" pitchFamily="18" charset="0"/>
              </a:defRPr>
            </a:lvl2pPr>
            <a:lvl3pPr>
              <a:defRPr sz="2400">
                <a:solidFill>
                  <a:schemeClr val="tx1"/>
                </a:solidFill>
                <a:latin typeface="Times New Roman" panose="02020603050405020304" pitchFamily="18" charset="0"/>
                <a:cs typeface="Times New Roman" panose="02020603050405020304" pitchFamily="18" charset="0"/>
              </a:defRPr>
            </a:lvl3pPr>
            <a:lvl4pPr>
              <a:defRPr sz="2400" i="0">
                <a:solidFill>
                  <a:schemeClr val="tx1"/>
                </a:solidFill>
                <a:latin typeface="Times New Roman" panose="02020603050405020304" pitchFamily="18" charset="0"/>
                <a:cs typeface="Times New Roman" panose="02020603050405020304" pitchFamily="18" charset="0"/>
              </a:defRPr>
            </a:lvl4pPr>
            <a:lvl5pPr>
              <a:defRPr sz="2400" i="0">
                <a:solidFill>
                  <a:schemeClr val="tx1"/>
                </a:solidFill>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59370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842852-3CDE-22AD-D5F0-AAF8279A0910}"/>
              </a:ext>
            </a:extLst>
          </p:cNvPr>
          <p:cNvSpPr>
            <a:spLocks noGrp="1"/>
          </p:cNvSpPr>
          <p:nvPr>
            <p:ph type="title"/>
          </p:nvPr>
        </p:nvSpPr>
        <p:spPr>
          <a:xfrm>
            <a:off x="838200" y="859536"/>
            <a:ext cx="9546336" cy="3675885"/>
          </a:xfrm>
        </p:spPr>
        <p:txBody>
          <a:bodyPr anchor="t">
            <a:normAutofit/>
          </a:bodyPr>
          <a:lstStyle>
            <a:lvl1pPr>
              <a:defRPr sz="6000"/>
            </a:lvl1pPr>
          </a:lstStyle>
          <a:p>
            <a:r>
              <a:rPr lang="en-US" dirty="0"/>
              <a:t>Click to edit Master title style</a:t>
            </a:r>
          </a:p>
        </p:txBody>
      </p:sp>
      <p:cxnSp>
        <p:nvCxnSpPr>
          <p:cNvPr id="7" name="Straight Connector 6">
            <a:extLst>
              <a:ext uri="{FF2B5EF4-FFF2-40B4-BE49-F238E27FC236}">
                <a16:creationId xmlns:a16="http://schemas.microsoft.com/office/drawing/2014/main" id="{C4D523C5-E38D-F0DE-48C0-B6B8404B63BF}"/>
              </a:ext>
              <a:ext uri="{C183D7F6-B498-43B3-948B-1728B52AA6E4}">
                <adec:decorative xmlns:adec="http://schemas.microsoft.com/office/drawing/2017/decorative" val="1"/>
              </a:ext>
            </a:extLst>
          </p:cNvPr>
          <p:cNvCxnSpPr>
            <a:cxnSpLocks/>
          </p:cNvCxnSpPr>
          <p:nvPr/>
        </p:nvCxnSpPr>
        <p:spPr>
          <a:xfrm flipH="1">
            <a:off x="4870938" y="5228342"/>
            <a:ext cx="73210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399991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81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476A66-BE83-43F9-A28B-02DF7879AD52}"/>
              </a:ext>
            </a:extLst>
          </p:cNvPr>
          <p:cNvSpPr>
            <a:spLocks noGrp="1"/>
          </p:cNvSpPr>
          <p:nvPr>
            <p:ph type="title"/>
          </p:nvPr>
        </p:nvSpPr>
        <p:spPr>
          <a:xfrm>
            <a:off x="838200" y="584990"/>
            <a:ext cx="10515600" cy="111681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9D76E94-F276-4F0F-8DD9-B1F8A3198AE1}"/>
              </a:ext>
            </a:extLst>
          </p:cNvPr>
          <p:cNvSpPr>
            <a:spLocks noGrp="1"/>
          </p:cNvSpPr>
          <p:nvPr>
            <p:ph type="body" idx="1"/>
          </p:nvPr>
        </p:nvSpPr>
        <p:spPr>
          <a:xfrm>
            <a:off x="838200" y="2061469"/>
            <a:ext cx="10515600" cy="41148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27382911"/>
      </p:ext>
    </p:extLst>
  </p:cSld>
  <p:clrMap bg1="lt1" tx1="dk1" bg2="lt2" tx2="dk2" accent1="accent1" accent2="accent2" accent3="accent3" accent4="accent4" accent5="accent5" accent6="accent6" hlink="hlink" folHlink="folHlink"/>
  <p:sldLayoutIdLst>
    <p:sldLayoutId id="2147483777" r:id="rId1"/>
    <p:sldLayoutId id="2147483751" r:id="rId2"/>
    <p:sldLayoutId id="2147483754" r:id="rId3"/>
  </p:sldLayoutIdLst>
  <p:txStyles>
    <p:titleStyle>
      <a:lvl1pPr algn="l" defTabSz="914400" rtl="0" eaLnBrk="1" latinLnBrk="0" hangingPunct="1">
        <a:lnSpc>
          <a:spcPct val="90000"/>
        </a:lnSpc>
        <a:spcBef>
          <a:spcPct val="0"/>
        </a:spcBef>
        <a:buNone/>
        <a:defRPr sz="4400" kern="1200" cap="all" baseline="0">
          <a:solidFill>
            <a:schemeClr val="tx1"/>
          </a:solidFill>
          <a:latin typeface="Times New Roman" panose="02020603050405020304" pitchFamily="18" charset="0"/>
          <a:ea typeface="+mj-ea"/>
          <a:cs typeface="Times New Roman" panose="02020603050405020304" pitchFamily="18" charset="0"/>
        </a:defRPr>
      </a:lvl1pPr>
    </p:titleStyle>
    <p:bodyStyle>
      <a:lvl1pPr marL="285750" indent="-285750" algn="l" defTabSz="914400" rtl="0" eaLnBrk="1" latinLnBrk="0" hangingPunct="1">
        <a:lnSpc>
          <a:spcPct val="110000"/>
        </a:lnSpc>
        <a:spcBef>
          <a:spcPts val="1000"/>
        </a:spcBef>
        <a:buSzPct val="80000"/>
        <a:buFont typeface="Arial" panose="020B0604020202020204" pitchFamily="34" charset="0"/>
        <a:buChar char="•"/>
        <a:defRPr sz="3200" kern="1200">
          <a:solidFill>
            <a:schemeClr val="tx1"/>
          </a:solidFill>
          <a:latin typeface="Times New Roman" panose="02020603050405020304" pitchFamily="18" charset="0"/>
          <a:ea typeface="+mn-ea"/>
          <a:cs typeface="Times New Roman" panose="02020603050405020304" pitchFamily="18" charset="0"/>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800" i="0" kern="1200">
          <a:solidFill>
            <a:schemeClr val="tx1"/>
          </a:solidFill>
          <a:latin typeface="Times New Roman" panose="02020603050405020304" pitchFamily="18" charset="0"/>
          <a:ea typeface="+mn-ea"/>
          <a:cs typeface="Times New Roman" panose="02020603050405020304" pitchFamily="18" charset="0"/>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Times New Roman" panose="02020603050405020304" pitchFamily="18" charset="0"/>
          <a:ea typeface="+mn-ea"/>
          <a:cs typeface="Times New Roman" panose="02020603050405020304" pitchFamily="18" charset="0"/>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Times New Roman" panose="02020603050405020304" pitchFamily="18" charset="0"/>
          <a:ea typeface="+mn-ea"/>
          <a:cs typeface="Times New Roman" panose="02020603050405020304" pitchFamily="18" charset="0"/>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28">
          <p15:clr>
            <a:srgbClr val="F26B43"/>
          </p15:clr>
        </p15:guide>
        <p15:guide id="2" pos="528">
          <p15:clr>
            <a:srgbClr val="F26B43"/>
          </p15:clr>
        </p15:guide>
        <p15:guide id="3" orient="horz" pos="3792">
          <p15:clr>
            <a:srgbClr val="F26B43"/>
          </p15:clr>
        </p15:guide>
        <p15:guide id="4" pos="715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0.png"/><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32.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6.pn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42.png"/><Relationship Id="rId7" Type="http://schemas.openxmlformats.org/officeDocument/2006/relationships/image" Target="../media/image43.jpeg"/><Relationship Id="rId12"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png"/><Relationship Id="rId11" Type="http://schemas.openxmlformats.org/officeDocument/2006/relationships/image" Target="../media/image10.png"/><Relationship Id="rId5" Type="http://schemas.openxmlformats.org/officeDocument/2006/relationships/hyperlink" Target="mailto:education.cahk@gmail.com" TargetMode="External"/><Relationship Id="rId10" Type="http://schemas.openxmlformats.org/officeDocument/2006/relationships/image" Target="../media/image44.png"/><Relationship Id="rId4" Type="http://schemas.openxmlformats.org/officeDocument/2006/relationships/hyperlink" Target="mailto:schools@eeb.gov.hk" TargetMode="External"/><Relationship Id="rId9" Type="http://schemas.openxmlformats.org/officeDocument/2006/relationships/image" Target="../media/image32.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0E88D-2A13-D09D-FA96-E9454D3DF8A8}"/>
              </a:ext>
            </a:extLst>
          </p:cNvPr>
          <p:cNvSpPr>
            <a:spLocks noGrp="1"/>
          </p:cNvSpPr>
          <p:nvPr>
            <p:ph type="ctrTitle"/>
          </p:nvPr>
        </p:nvSpPr>
        <p:spPr>
          <a:xfrm>
            <a:off x="1524000" y="1953201"/>
            <a:ext cx="9144000" cy="1655762"/>
          </a:xfrm>
        </p:spPr>
        <p:txBody>
          <a:bodyPr>
            <a:normAutofit/>
          </a:bodyPr>
          <a:lstStyle/>
          <a:p>
            <a:r>
              <a:rPr lang="en-HK" sz="54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Green Prefect </a:t>
            </a:r>
            <a:r>
              <a:rPr lang="en-US" sz="54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PROGRAMME</a:t>
            </a:r>
            <a:endParaRPr lang="en-HK" sz="5400" b="1" dirty="0">
              <a:solidFill>
                <a:srgbClr val="006600"/>
              </a:solidFill>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3" name="Subtitle 2">
            <a:extLst>
              <a:ext uri="{FF2B5EF4-FFF2-40B4-BE49-F238E27FC236}">
                <a16:creationId xmlns:a16="http://schemas.microsoft.com/office/drawing/2014/main" id="{28973D37-2FCD-CAEE-1192-23D39ECB491A}"/>
              </a:ext>
            </a:extLst>
          </p:cNvPr>
          <p:cNvSpPr>
            <a:spLocks noGrp="1"/>
          </p:cNvSpPr>
          <p:nvPr>
            <p:ph type="subTitle" idx="1"/>
          </p:nvPr>
        </p:nvSpPr>
        <p:spPr>
          <a:xfrm>
            <a:off x="1524000" y="3614388"/>
            <a:ext cx="9144000" cy="1655762"/>
          </a:xfrm>
        </p:spPr>
        <p:txBody>
          <a:bodyPr anchor="ctr">
            <a:normAutofit/>
          </a:bodyPr>
          <a:lstStyle/>
          <a:p>
            <a:r>
              <a:rPr lang="en-HK" sz="3600" b="1" dirty="0">
                <a:latin typeface="Times New Roman" panose="02020603050405020304" pitchFamily="18" charset="0"/>
                <a:ea typeface="Calibri" panose="020F0502020204030204" pitchFamily="34" charset="0"/>
                <a:cs typeface="Times New Roman" panose="02020603050405020304" pitchFamily="18" charset="0"/>
              </a:rPr>
              <a:t>Programme Handbook </a:t>
            </a:r>
          </a:p>
          <a:p>
            <a:r>
              <a:rPr lang="en-HK" sz="3600" b="1" dirty="0">
                <a:latin typeface="Times New Roman" panose="02020603050405020304" pitchFamily="18" charset="0"/>
                <a:ea typeface="Calibri" panose="020F0502020204030204" pitchFamily="34" charset="0"/>
                <a:cs typeface="Times New Roman" panose="02020603050405020304" pitchFamily="18" charset="0"/>
              </a:rPr>
              <a:t>Key Points </a:t>
            </a:r>
            <a:endParaRPr lang="en-HK" sz="3600" b="1" dirty="0">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14" name="TextBox 13">
            <a:extLst>
              <a:ext uri="{FF2B5EF4-FFF2-40B4-BE49-F238E27FC236}">
                <a16:creationId xmlns:a16="http://schemas.microsoft.com/office/drawing/2014/main" id="{61E8E14C-D50E-71F9-69F6-275F73AA0ED5}"/>
              </a:ext>
            </a:extLst>
          </p:cNvPr>
          <p:cNvSpPr txBox="1"/>
          <p:nvPr/>
        </p:nvSpPr>
        <p:spPr>
          <a:xfrm>
            <a:off x="1081649" y="5630551"/>
            <a:ext cx="1101012" cy="461665"/>
          </a:xfrm>
          <a:prstGeom prst="rect">
            <a:avLst/>
          </a:prstGeom>
          <a:noFill/>
        </p:spPr>
        <p:txBody>
          <a:bodyPr wrap="square" rtlCol="0">
            <a:spAutoFit/>
          </a:bodyPr>
          <a:lstStyle/>
          <a:p>
            <a:r>
              <a:rPr lang="zh-TW" altLang="en-US" sz="1200" dirty="0">
                <a:latin typeface="微軟正黑體" panose="020B0604030504040204" pitchFamily="34" charset="-120"/>
                <a:ea typeface="微軟正黑體" panose="020B0604030504040204" pitchFamily="34" charset="-120"/>
              </a:rPr>
              <a:t>主辦機構</a:t>
            </a:r>
            <a:endParaRPr lang="en-HK" altLang="zh-TW" sz="1200" dirty="0">
              <a:latin typeface="微軟正黑體" panose="020B0604030504040204" pitchFamily="34" charset="-120"/>
              <a:ea typeface="微軟正黑體" panose="020B0604030504040204" pitchFamily="34" charset="-120"/>
            </a:endParaRPr>
          </a:p>
          <a:p>
            <a:r>
              <a:rPr lang="en-HK" sz="1200" dirty="0">
                <a:latin typeface="Times New Roman" panose="02020603050405020304" pitchFamily="18" charset="0"/>
                <a:cs typeface="Times New Roman" panose="02020603050405020304" pitchFamily="18" charset="0"/>
              </a:rPr>
              <a:t>Organisers</a:t>
            </a:r>
          </a:p>
        </p:txBody>
      </p:sp>
      <p:sp>
        <p:nvSpPr>
          <p:cNvPr id="16" name="TextBox 15">
            <a:extLst>
              <a:ext uri="{FF2B5EF4-FFF2-40B4-BE49-F238E27FC236}">
                <a16:creationId xmlns:a16="http://schemas.microsoft.com/office/drawing/2014/main" id="{A404E4FB-FF10-076C-D8FA-01119DBEBDD7}"/>
              </a:ext>
            </a:extLst>
          </p:cNvPr>
          <p:cNvSpPr txBox="1"/>
          <p:nvPr/>
        </p:nvSpPr>
        <p:spPr>
          <a:xfrm>
            <a:off x="9716900" y="5646317"/>
            <a:ext cx="1101012" cy="461665"/>
          </a:xfrm>
          <a:prstGeom prst="rect">
            <a:avLst/>
          </a:prstGeom>
          <a:noFill/>
        </p:spPr>
        <p:txBody>
          <a:bodyPr wrap="square" rtlCol="0">
            <a:spAutoFit/>
          </a:bodyPr>
          <a:lstStyle/>
          <a:p>
            <a:r>
              <a:rPr lang="zh-TW" altLang="en-US" sz="1200" dirty="0">
                <a:latin typeface="微軟正黑體" panose="020B0604030504040204" pitchFamily="34" charset="-120"/>
                <a:ea typeface="微軟正黑體" panose="020B0604030504040204" pitchFamily="34" charset="-120"/>
              </a:rPr>
              <a:t>資助</a:t>
            </a:r>
            <a:r>
              <a:rPr lang="en-HK" altLang="zh-TW" sz="1200" dirty="0">
                <a:latin typeface="微軟正黑體" panose="020B0604030504040204" pitchFamily="34" charset="-120"/>
                <a:ea typeface="微軟正黑體" panose="020B0604030504040204" pitchFamily="34" charset="-120"/>
              </a:rPr>
              <a:t> </a:t>
            </a:r>
          </a:p>
          <a:p>
            <a:r>
              <a:rPr lang="en-HK" altLang="zh-TW" sz="1200" dirty="0">
                <a:latin typeface="Times New Roman" panose="02020603050405020304" pitchFamily="18" charset="0"/>
                <a:cs typeface="Times New Roman" panose="02020603050405020304" pitchFamily="18" charset="0"/>
              </a:rPr>
              <a:t>Funded by</a:t>
            </a:r>
            <a:endParaRPr lang="en-HK" sz="1200" dirty="0">
              <a:latin typeface="Times New Roman" panose="020206030504050203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399AA54A-6AC8-AA4C-8061-944A3148EFD3}"/>
              </a:ext>
            </a:extLst>
          </p:cNvPr>
          <p:cNvSpPr txBox="1">
            <a:spLocks/>
          </p:cNvSpPr>
          <p:nvPr/>
        </p:nvSpPr>
        <p:spPr>
          <a:xfrm>
            <a:off x="0" y="470838"/>
            <a:ext cx="12191999" cy="12156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r>
              <a:rPr lang="en-HK" altLang="zh-TW" sz="3600" b="1" dirty="0">
                <a:solidFill>
                  <a:srgbClr val="006600"/>
                </a:solidFill>
                <a:latin typeface="Times New Roman" panose="02020603050405020304" pitchFamily="18" charset="0"/>
                <a:ea typeface="微軟正黑體" panose="020B0604030504040204" pitchFamily="34" charset="-120"/>
              </a:rPr>
              <a:t>Environmental education programme 2026/27</a:t>
            </a:r>
            <a:endParaRPr lang="en-HK" sz="3600" b="1" dirty="0">
              <a:solidFill>
                <a:srgbClr val="006600"/>
              </a:solidFill>
              <a:latin typeface="Times New Roman" panose="02020603050405020304" pitchFamily="18" charset="0"/>
              <a:ea typeface="微軟正黑體" panose="020B0604030504040204" pitchFamily="34" charset="-120"/>
            </a:endParaRPr>
          </a:p>
        </p:txBody>
      </p:sp>
      <p:pic>
        <p:nvPicPr>
          <p:cNvPr id="306" name="圖片 305">
            <a:extLst>
              <a:ext uri="{FF2B5EF4-FFF2-40B4-BE49-F238E27FC236}">
                <a16:creationId xmlns:a16="http://schemas.microsoft.com/office/drawing/2014/main" id="{F19F41D3-48F9-6454-846F-651DC52C5CAE}"/>
              </a:ext>
            </a:extLst>
          </p:cNvPr>
          <p:cNvPicPr>
            <a:picLocks noChangeAspect="1"/>
          </p:cNvPicPr>
          <p:nvPr/>
        </p:nvPicPr>
        <p:blipFill>
          <a:blip r:embed="rId2"/>
          <a:stretch>
            <a:fillRect/>
          </a:stretch>
        </p:blipFill>
        <p:spPr>
          <a:xfrm>
            <a:off x="1081649" y="6124290"/>
            <a:ext cx="9461812" cy="585267"/>
          </a:xfrm>
          <a:prstGeom prst="rect">
            <a:avLst/>
          </a:prstGeom>
        </p:spPr>
      </p:pic>
      <p:pic>
        <p:nvPicPr>
          <p:cNvPr id="5" name="Picture 4">
            <a:extLst>
              <a:ext uri="{FF2B5EF4-FFF2-40B4-BE49-F238E27FC236}">
                <a16:creationId xmlns:a16="http://schemas.microsoft.com/office/drawing/2014/main" id="{18E2E8E0-D63C-8B91-3012-51AB08571548}"/>
              </a:ext>
            </a:extLst>
          </p:cNvPr>
          <p:cNvPicPr>
            <a:picLocks noChangeAspect="1"/>
          </p:cNvPicPr>
          <p:nvPr/>
        </p:nvPicPr>
        <p:blipFill>
          <a:blip r:embed="rId3"/>
          <a:stretch>
            <a:fillRect/>
          </a:stretch>
        </p:blipFill>
        <p:spPr>
          <a:xfrm rot="606391">
            <a:off x="9799311" y="2880467"/>
            <a:ext cx="1488298" cy="2122303"/>
          </a:xfrm>
          <a:prstGeom prst="rect">
            <a:avLst/>
          </a:prstGeom>
        </p:spPr>
      </p:pic>
      <p:pic>
        <p:nvPicPr>
          <p:cNvPr id="7" name="圖片 6">
            <a:extLst>
              <a:ext uri="{FF2B5EF4-FFF2-40B4-BE49-F238E27FC236}">
                <a16:creationId xmlns:a16="http://schemas.microsoft.com/office/drawing/2014/main" id="{4EE318DA-5742-0EFF-D47D-503EDA2AC1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51566">
            <a:off x="1947353" y="3274782"/>
            <a:ext cx="1444507" cy="2042405"/>
          </a:xfrm>
          <a:prstGeom prst="rect">
            <a:avLst/>
          </a:prstGeom>
        </p:spPr>
      </p:pic>
      <p:pic>
        <p:nvPicPr>
          <p:cNvPr id="9" name="Picture 8">
            <a:extLst>
              <a:ext uri="{FF2B5EF4-FFF2-40B4-BE49-F238E27FC236}">
                <a16:creationId xmlns:a16="http://schemas.microsoft.com/office/drawing/2014/main" id="{FB8AA249-B4A3-BEB5-B74F-43999DD56503}"/>
              </a:ext>
            </a:extLst>
          </p:cNvPr>
          <p:cNvPicPr>
            <a:picLocks noChangeAspect="1"/>
          </p:cNvPicPr>
          <p:nvPr/>
        </p:nvPicPr>
        <p:blipFill>
          <a:blip r:embed="rId5"/>
          <a:stretch>
            <a:fillRect/>
          </a:stretch>
        </p:blipFill>
        <p:spPr>
          <a:xfrm rot="20901467">
            <a:off x="389276" y="2354197"/>
            <a:ext cx="1451039" cy="2070672"/>
          </a:xfrm>
          <a:prstGeom prst="rect">
            <a:avLst/>
          </a:prstGeom>
        </p:spPr>
      </p:pic>
    </p:spTree>
    <p:extLst>
      <p:ext uri="{BB962C8B-B14F-4D97-AF65-F5344CB8AC3E}">
        <p14:creationId xmlns:p14="http://schemas.microsoft.com/office/powerpoint/2010/main" val="1543490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46E56FC-BA4A-AEAB-94ED-DD0F3A27072D}"/>
              </a:ext>
            </a:extLst>
          </p:cNvPr>
          <p:cNvSpPr txBox="1">
            <a:spLocks/>
          </p:cNvSpPr>
          <p:nvPr/>
        </p:nvSpPr>
        <p:spPr>
          <a:xfrm>
            <a:off x="4807131" y="4252878"/>
            <a:ext cx="7384869" cy="968051"/>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en-HK" altLang="zh-TW" sz="3600" b="1" dirty="0">
                <a:solidFill>
                  <a:srgbClr val="006600"/>
                </a:solidFill>
                <a:latin typeface="Times New Roman" panose="02020603050405020304" pitchFamily="18" charset="0"/>
                <a:ea typeface="微軟正黑體" panose="020B0604030504040204" pitchFamily="34" charset="-120"/>
                <a:cs typeface="Times New Roman" panose="02020603050405020304" pitchFamily="18" charset="0"/>
              </a:rPr>
              <a:t>Environmental checklist</a:t>
            </a:r>
          </a:p>
        </p:txBody>
      </p:sp>
      <p:pic>
        <p:nvPicPr>
          <p:cNvPr id="122" name="圖片 121">
            <a:extLst>
              <a:ext uri="{FF2B5EF4-FFF2-40B4-BE49-F238E27FC236}">
                <a16:creationId xmlns:a16="http://schemas.microsoft.com/office/drawing/2014/main" id="{2ABBBA90-89E8-4D81-14FC-B772056526B4}"/>
              </a:ext>
            </a:extLst>
          </p:cNvPr>
          <p:cNvPicPr>
            <a:picLocks noChangeAspect="1"/>
          </p:cNvPicPr>
          <p:nvPr/>
        </p:nvPicPr>
        <p:blipFill>
          <a:blip r:embed="rId2"/>
          <a:stretch>
            <a:fillRect/>
          </a:stretch>
        </p:blipFill>
        <p:spPr>
          <a:xfrm>
            <a:off x="2561902" y="3736665"/>
            <a:ext cx="1877731" cy="2731245"/>
          </a:xfrm>
          <a:prstGeom prst="rect">
            <a:avLst/>
          </a:prstGeom>
        </p:spPr>
      </p:pic>
      <p:pic>
        <p:nvPicPr>
          <p:cNvPr id="123" name="圖片 122">
            <a:extLst>
              <a:ext uri="{FF2B5EF4-FFF2-40B4-BE49-F238E27FC236}">
                <a16:creationId xmlns:a16="http://schemas.microsoft.com/office/drawing/2014/main" id="{1EFAC1D1-D749-A4A1-853C-AC5813937A62}"/>
              </a:ext>
            </a:extLst>
          </p:cNvPr>
          <p:cNvPicPr>
            <a:picLocks noChangeAspect="1"/>
          </p:cNvPicPr>
          <p:nvPr/>
        </p:nvPicPr>
        <p:blipFill>
          <a:blip r:embed="rId3"/>
          <a:stretch>
            <a:fillRect/>
          </a:stretch>
        </p:blipFill>
        <p:spPr>
          <a:xfrm>
            <a:off x="491992" y="3639120"/>
            <a:ext cx="2097206" cy="2926334"/>
          </a:xfrm>
          <a:prstGeom prst="rect">
            <a:avLst/>
          </a:prstGeom>
        </p:spPr>
      </p:pic>
    </p:spTree>
    <p:extLst>
      <p:ext uri="{BB962C8B-B14F-4D97-AF65-F5344CB8AC3E}">
        <p14:creationId xmlns:p14="http://schemas.microsoft.com/office/powerpoint/2010/main" val="11260422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9DA8AF8-4119-CAB9-0EC7-4A0295024093}"/>
              </a:ext>
            </a:extLst>
          </p:cNvPr>
          <p:cNvSpPr>
            <a:spLocks noGrp="1"/>
          </p:cNvSpPr>
          <p:nvPr>
            <p:ph type="title"/>
          </p:nvPr>
        </p:nvSpPr>
        <p:spPr>
          <a:xfrm>
            <a:off x="340723" y="274321"/>
            <a:ext cx="11077738" cy="1132258"/>
          </a:xfrm>
        </p:spPr>
        <p:txBody>
          <a:bodyPr>
            <a:noAutofit/>
          </a:bodyPr>
          <a:lstStyle/>
          <a:p>
            <a:r>
              <a:rPr lang="en-US" altLang="zh-HK" sz="4000" b="1" dirty="0"/>
              <a:t>Example of Filling in the Checklist</a:t>
            </a:r>
            <a:endParaRPr lang="zh-HK" altLang="en-US" sz="4000" b="1" dirty="0"/>
          </a:p>
        </p:txBody>
      </p:sp>
      <p:grpSp>
        <p:nvGrpSpPr>
          <p:cNvPr id="10" name="群組 9">
            <a:extLst>
              <a:ext uri="{FF2B5EF4-FFF2-40B4-BE49-F238E27FC236}">
                <a16:creationId xmlns:a16="http://schemas.microsoft.com/office/drawing/2014/main" id="{A3D47F9D-CCEF-98AF-9DED-CA620358B45E}"/>
              </a:ext>
            </a:extLst>
          </p:cNvPr>
          <p:cNvGrpSpPr/>
          <p:nvPr/>
        </p:nvGrpSpPr>
        <p:grpSpPr>
          <a:xfrm>
            <a:off x="9035118" y="1912879"/>
            <a:ext cx="3442012" cy="637159"/>
            <a:chOff x="8140388" y="1912879"/>
            <a:chExt cx="3442012" cy="637159"/>
          </a:xfrm>
        </p:grpSpPr>
        <p:sp>
          <p:nvSpPr>
            <p:cNvPr id="11" name="內容版面配置區 2">
              <a:extLst>
                <a:ext uri="{FF2B5EF4-FFF2-40B4-BE49-F238E27FC236}">
                  <a16:creationId xmlns:a16="http://schemas.microsoft.com/office/drawing/2014/main" id="{AC1736AC-21FE-D0F1-33AA-4D4F1B5E1E44}"/>
                </a:ext>
              </a:extLst>
            </p:cNvPr>
            <p:cNvSpPr txBox="1">
              <a:spLocks/>
            </p:cNvSpPr>
            <p:nvPr/>
          </p:nvSpPr>
          <p:spPr>
            <a:xfrm>
              <a:off x="8860600" y="1912879"/>
              <a:ext cx="2721800" cy="637159"/>
            </a:xfrm>
            <a:prstGeom prst="rect">
              <a:avLst/>
            </a:prstGeom>
          </p:spPr>
          <p:txBody>
            <a:bodyPr vert="horz" lIns="91440" tIns="45720" rIns="91440" bIns="45720" rtlCol="0">
              <a:norm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TW" sz="1800" dirty="0">
                  <a:latin typeface="Times New Roman" panose="02020603050405020304" pitchFamily="18" charset="0"/>
                  <a:ea typeface="微軟正黑體" panose="020B0604030504040204" pitchFamily="34" charset="-120"/>
                  <a:cs typeface="Times New Roman" panose="02020603050405020304" pitchFamily="18" charset="0"/>
                </a:rPr>
                <a:t>1.</a:t>
              </a:r>
              <a:r>
                <a:rPr lang="zh-TW" altLang="en-US" sz="1800" dirty="0">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800" dirty="0">
                  <a:latin typeface="Times New Roman" panose="02020603050405020304" pitchFamily="18" charset="0"/>
                  <a:ea typeface="微軟正黑體" panose="020B0604030504040204" pitchFamily="34" charset="-120"/>
                  <a:cs typeface="Times New Roman" panose="02020603050405020304" pitchFamily="18" charset="0"/>
                </a:rPr>
                <a:t>Input</a:t>
              </a:r>
              <a:r>
                <a:rPr lang="zh-TW" altLang="en-US" sz="1800" dirty="0">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800" dirty="0">
                  <a:latin typeface="Times New Roman" panose="02020603050405020304" pitchFamily="18" charset="0"/>
                  <a:ea typeface="微軟正黑體" panose="020B0604030504040204" pitchFamily="34" charset="-120"/>
                  <a:cs typeface="Times New Roman" panose="02020603050405020304" pitchFamily="18" charset="0"/>
                </a:rPr>
                <a:t>date</a:t>
              </a:r>
              <a:r>
                <a:rPr lang="zh-TW" altLang="en-US" sz="1800" dirty="0">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800" dirty="0">
                  <a:latin typeface="Times New Roman" panose="02020603050405020304" pitchFamily="18" charset="0"/>
                  <a:ea typeface="微軟正黑體" panose="020B0604030504040204" pitchFamily="34" charset="-120"/>
                  <a:cs typeface="Times New Roman" panose="02020603050405020304" pitchFamily="18" charset="0"/>
                </a:rPr>
                <a:t>of</a:t>
              </a:r>
              <a:r>
                <a:rPr lang="zh-TW" altLang="en-US" sz="1800" dirty="0">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800" dirty="0">
                  <a:latin typeface="Times New Roman" panose="02020603050405020304" pitchFamily="18" charset="0"/>
                  <a:ea typeface="微軟正黑體" panose="020B0604030504040204" pitchFamily="34" charset="-120"/>
                  <a:cs typeface="Times New Roman" panose="02020603050405020304" pitchFamily="18" charset="0"/>
                </a:rPr>
                <a:t>checking</a:t>
              </a:r>
              <a:endParaRPr lang="zh-TW" altLang="en-US" sz="1800" dirty="0">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12" name="箭號: 向右 11">
              <a:extLst>
                <a:ext uri="{FF2B5EF4-FFF2-40B4-BE49-F238E27FC236}">
                  <a16:creationId xmlns:a16="http://schemas.microsoft.com/office/drawing/2014/main" id="{364F2015-35FC-0BDE-7927-D24C7415B5FA}"/>
                </a:ext>
              </a:extLst>
            </p:cNvPr>
            <p:cNvSpPr/>
            <p:nvPr/>
          </p:nvSpPr>
          <p:spPr>
            <a:xfrm rot="10800000">
              <a:off x="8140388" y="2017297"/>
              <a:ext cx="639096" cy="369332"/>
            </a:xfrm>
            <a:prstGeom prst="rightArrow">
              <a:avLst/>
            </a:prstGeom>
            <a:solidFill>
              <a:srgbClr val="0070C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a:latin typeface="微軟正黑體" panose="020B0604030504040204" pitchFamily="34" charset="-120"/>
                <a:ea typeface="微軟正黑體" panose="020B0604030504040204" pitchFamily="34" charset="-120"/>
              </a:endParaRPr>
            </a:p>
          </p:txBody>
        </p:sp>
      </p:grpSp>
      <p:grpSp>
        <p:nvGrpSpPr>
          <p:cNvPr id="13" name="群組 12">
            <a:extLst>
              <a:ext uri="{FF2B5EF4-FFF2-40B4-BE49-F238E27FC236}">
                <a16:creationId xmlns:a16="http://schemas.microsoft.com/office/drawing/2014/main" id="{A4A69CEB-0DFB-EF2F-27B0-A95269A59228}"/>
              </a:ext>
            </a:extLst>
          </p:cNvPr>
          <p:cNvGrpSpPr/>
          <p:nvPr/>
        </p:nvGrpSpPr>
        <p:grpSpPr>
          <a:xfrm>
            <a:off x="9062159" y="2793326"/>
            <a:ext cx="3021687" cy="1097281"/>
            <a:chOff x="8956463" y="1912878"/>
            <a:chExt cx="3021687" cy="1097281"/>
          </a:xfrm>
        </p:grpSpPr>
        <p:sp>
          <p:nvSpPr>
            <p:cNvPr id="14" name="內容版面配置區 2">
              <a:extLst>
                <a:ext uri="{FF2B5EF4-FFF2-40B4-BE49-F238E27FC236}">
                  <a16:creationId xmlns:a16="http://schemas.microsoft.com/office/drawing/2014/main" id="{00FD37DC-51F6-6880-6717-B062E76FA1FA}"/>
                </a:ext>
              </a:extLst>
            </p:cNvPr>
            <p:cNvSpPr txBox="1">
              <a:spLocks/>
            </p:cNvSpPr>
            <p:nvPr/>
          </p:nvSpPr>
          <p:spPr>
            <a:xfrm>
              <a:off x="9638072" y="1912878"/>
              <a:ext cx="2340078" cy="1097281"/>
            </a:xfrm>
            <a:prstGeom prst="rect">
              <a:avLst/>
            </a:prstGeom>
          </p:spPr>
          <p:txBody>
            <a:bodyPr vert="horz" lIns="91440" tIns="45720" rIns="91440" bIns="45720" rtlCol="0">
              <a:norm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TW" sz="1800" dirty="0">
                  <a:latin typeface="Times New Roman" panose="02020603050405020304" pitchFamily="18" charset="0"/>
                  <a:ea typeface="微軟正黑體" panose="020B0604030504040204" pitchFamily="34" charset="-120"/>
                  <a:cs typeface="Times New Roman" panose="02020603050405020304" pitchFamily="18" charset="0"/>
                </a:rPr>
                <a:t>2. Fill in the status for each checklist item</a:t>
              </a:r>
              <a:endParaRPr lang="en-HK" altLang="zh-HK" sz="1800" dirty="0">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15" name="箭號: 向右 14">
              <a:extLst>
                <a:ext uri="{FF2B5EF4-FFF2-40B4-BE49-F238E27FC236}">
                  <a16:creationId xmlns:a16="http://schemas.microsoft.com/office/drawing/2014/main" id="{8EB7E33B-2AC3-6625-CDF8-33326D5EAF4E}"/>
                </a:ext>
              </a:extLst>
            </p:cNvPr>
            <p:cNvSpPr/>
            <p:nvPr/>
          </p:nvSpPr>
          <p:spPr>
            <a:xfrm rot="10800000">
              <a:off x="8956463" y="2017297"/>
              <a:ext cx="639096" cy="369332"/>
            </a:xfrm>
            <a:prstGeom prst="rightArrow">
              <a:avLst/>
            </a:prstGeom>
            <a:solidFill>
              <a:srgbClr val="0070C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a:latin typeface="微軟正黑體" panose="020B0604030504040204" pitchFamily="34" charset="-120"/>
                <a:ea typeface="微軟正黑體" panose="020B0604030504040204" pitchFamily="34" charset="-120"/>
              </a:endParaRPr>
            </a:p>
          </p:txBody>
        </p:sp>
      </p:grpSp>
      <p:grpSp>
        <p:nvGrpSpPr>
          <p:cNvPr id="16" name="群組 15">
            <a:extLst>
              <a:ext uri="{FF2B5EF4-FFF2-40B4-BE49-F238E27FC236}">
                <a16:creationId xmlns:a16="http://schemas.microsoft.com/office/drawing/2014/main" id="{6E6B6204-9B91-C17B-F12C-E517D5B52FF3}"/>
              </a:ext>
            </a:extLst>
          </p:cNvPr>
          <p:cNvGrpSpPr/>
          <p:nvPr/>
        </p:nvGrpSpPr>
        <p:grpSpPr>
          <a:xfrm>
            <a:off x="8487900" y="3767126"/>
            <a:ext cx="3572047" cy="2545719"/>
            <a:chOff x="8076680" y="3671822"/>
            <a:chExt cx="3572047" cy="2545719"/>
          </a:xfrm>
        </p:grpSpPr>
        <p:sp>
          <p:nvSpPr>
            <p:cNvPr id="17" name="矩形: 圓角 16">
              <a:extLst>
                <a:ext uri="{FF2B5EF4-FFF2-40B4-BE49-F238E27FC236}">
                  <a16:creationId xmlns:a16="http://schemas.microsoft.com/office/drawing/2014/main" id="{DEF27958-4995-FC26-F13B-AACA22DBDD4A}"/>
                </a:ext>
              </a:extLst>
            </p:cNvPr>
            <p:cNvSpPr/>
            <p:nvPr/>
          </p:nvSpPr>
          <p:spPr>
            <a:xfrm>
              <a:off x="8943446" y="3671822"/>
              <a:ext cx="2705281" cy="2021563"/>
            </a:xfrm>
            <a:prstGeom prst="roundRect">
              <a:avLst>
                <a:gd name="adj" fmla="val 11068"/>
              </a:avLst>
            </a:prstGeom>
            <a:solidFill>
              <a:srgbClr val="3771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altLang="zh-TW" dirty="0">
                  <a:latin typeface="Times New Roman" panose="02020603050405020304" pitchFamily="18" charset="0"/>
                  <a:ea typeface="微軟正黑體" panose="020B0604030504040204" pitchFamily="34" charset="-120"/>
                  <a:cs typeface="Times New Roman" panose="02020603050405020304" pitchFamily="18" charset="0"/>
                </a:rPr>
                <a:t>Achieved: “ </a:t>
              </a:r>
              <a:r>
                <a:rPr lang="en-US" altLang="zh-TW" b="1" dirty="0">
                  <a:solidFill>
                    <a:srgbClr val="F3C85C"/>
                  </a:solidFill>
                  <a:latin typeface="Times New Roman" panose="02020603050405020304" pitchFamily="18" charset="0"/>
                  <a:ea typeface="微軟正黑體" panose="020B0604030504040204" pitchFamily="34" charset="-120"/>
                  <a:cs typeface="Times New Roman" panose="02020603050405020304" pitchFamily="18" charset="0"/>
                </a:rPr>
                <a:t>Y</a:t>
              </a:r>
              <a:r>
                <a:rPr lang="en-US" altLang="zh-TW" b="1" dirty="0">
                  <a:solidFill>
                    <a:srgbClr val="F7CA5C"/>
                  </a:solidFill>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dirty="0">
                  <a:latin typeface="Times New Roman" panose="02020603050405020304" pitchFamily="18" charset="0"/>
                  <a:ea typeface="微軟正黑體" panose="020B0604030504040204" pitchFamily="34" charset="-120"/>
                  <a:cs typeface="Times New Roman" panose="02020603050405020304" pitchFamily="18" charset="0"/>
                </a:rPr>
                <a:t>”</a:t>
              </a:r>
            </a:p>
            <a:p>
              <a:pPr algn="ctr">
                <a:lnSpc>
                  <a:spcPct val="150000"/>
                </a:lnSpc>
              </a:pPr>
              <a:r>
                <a:rPr lang="en-US" altLang="zh-TW" dirty="0">
                  <a:latin typeface="Times New Roman" panose="02020603050405020304" pitchFamily="18" charset="0"/>
                  <a:ea typeface="微軟正黑體" panose="020B0604030504040204" pitchFamily="34" charset="-120"/>
                  <a:cs typeface="Times New Roman" panose="02020603050405020304" pitchFamily="18" charset="0"/>
                </a:rPr>
                <a:t>Partly achieved: “ </a:t>
              </a:r>
              <a:r>
                <a:rPr lang="en-US" altLang="zh-TW" b="1" dirty="0">
                  <a:solidFill>
                    <a:srgbClr val="F3C85C"/>
                  </a:solidFill>
                  <a:latin typeface="Times New Roman" panose="02020603050405020304" pitchFamily="18" charset="0"/>
                  <a:ea typeface="微軟正黑體" panose="020B0604030504040204" pitchFamily="34" charset="-120"/>
                  <a:cs typeface="Times New Roman" panose="02020603050405020304" pitchFamily="18" charset="0"/>
                </a:rPr>
                <a:t>/</a:t>
              </a:r>
              <a:r>
                <a:rPr lang="en-US" altLang="zh-TW" dirty="0">
                  <a:latin typeface="Times New Roman" panose="02020603050405020304" pitchFamily="18" charset="0"/>
                  <a:ea typeface="微軟正黑體" panose="020B0604030504040204" pitchFamily="34" charset="-120"/>
                  <a:cs typeface="Times New Roman" panose="02020603050405020304" pitchFamily="18" charset="0"/>
                </a:rPr>
                <a:t> ”</a:t>
              </a:r>
            </a:p>
            <a:p>
              <a:pPr algn="ctr">
                <a:lnSpc>
                  <a:spcPct val="150000"/>
                </a:lnSpc>
              </a:pPr>
              <a:r>
                <a:rPr lang="en-US" altLang="zh-TW" dirty="0">
                  <a:latin typeface="Times New Roman" panose="02020603050405020304" pitchFamily="18" charset="0"/>
                  <a:ea typeface="微軟正黑體" panose="020B0604030504040204" pitchFamily="34" charset="-120"/>
                  <a:cs typeface="Times New Roman" panose="02020603050405020304" pitchFamily="18" charset="0"/>
                </a:rPr>
                <a:t>Not yet achieved: “ </a:t>
              </a:r>
              <a:r>
                <a:rPr lang="en-US" altLang="zh-TW" b="1" dirty="0">
                  <a:solidFill>
                    <a:srgbClr val="F3C85C"/>
                  </a:solidFill>
                  <a:latin typeface="Times New Roman" panose="02020603050405020304" pitchFamily="18" charset="0"/>
                  <a:ea typeface="微軟正黑體" panose="020B0604030504040204" pitchFamily="34" charset="-120"/>
                  <a:cs typeface="Times New Roman" panose="02020603050405020304" pitchFamily="18" charset="0"/>
                </a:rPr>
                <a:t>N</a:t>
              </a:r>
              <a:r>
                <a:rPr lang="en-US" altLang="zh-TW" dirty="0">
                  <a:latin typeface="Times New Roman" panose="02020603050405020304" pitchFamily="18" charset="0"/>
                  <a:ea typeface="微軟正黑體" panose="020B0604030504040204" pitchFamily="34" charset="-120"/>
                  <a:cs typeface="Times New Roman" panose="02020603050405020304" pitchFamily="18" charset="0"/>
                </a:rPr>
                <a:t> ”</a:t>
              </a:r>
            </a:p>
            <a:p>
              <a:pPr algn="ctr">
                <a:lnSpc>
                  <a:spcPct val="150000"/>
                </a:lnSpc>
              </a:pPr>
              <a:r>
                <a:rPr lang="en-US" altLang="zh-TW" dirty="0">
                  <a:latin typeface="Times New Roman" panose="02020603050405020304" pitchFamily="18" charset="0"/>
                  <a:ea typeface="微軟正黑體" panose="020B0604030504040204" pitchFamily="34" charset="-120"/>
                  <a:cs typeface="Times New Roman" panose="02020603050405020304" pitchFamily="18" charset="0"/>
                </a:rPr>
                <a:t>Not applicable: “ </a:t>
              </a:r>
              <a:r>
                <a:rPr lang="en-US" altLang="zh-TW" b="1" dirty="0">
                  <a:solidFill>
                    <a:srgbClr val="F3C85C"/>
                  </a:solidFill>
                  <a:latin typeface="Times New Roman" panose="02020603050405020304" pitchFamily="18" charset="0"/>
                  <a:ea typeface="微軟正黑體" panose="020B0604030504040204" pitchFamily="34" charset="-120"/>
                  <a:cs typeface="Times New Roman" panose="02020603050405020304" pitchFamily="18" charset="0"/>
                </a:rPr>
                <a:t>NA</a:t>
              </a:r>
              <a:r>
                <a:rPr lang="en-US" altLang="zh-TW" dirty="0">
                  <a:latin typeface="Times New Roman" panose="02020603050405020304" pitchFamily="18" charset="0"/>
                  <a:ea typeface="微軟正黑體" panose="020B0604030504040204" pitchFamily="34" charset="-120"/>
                  <a:cs typeface="Times New Roman" panose="02020603050405020304" pitchFamily="18" charset="0"/>
                </a:rPr>
                <a:t> ”</a:t>
              </a:r>
            </a:p>
          </p:txBody>
        </p:sp>
        <p:pic>
          <p:nvPicPr>
            <p:cNvPr id="18" name="圖片 17">
              <a:extLst>
                <a:ext uri="{FF2B5EF4-FFF2-40B4-BE49-F238E27FC236}">
                  <a16:creationId xmlns:a16="http://schemas.microsoft.com/office/drawing/2014/main" id="{FA47868E-C25C-5F12-8BA6-3B337648302A}"/>
                </a:ext>
              </a:extLst>
            </p:cNvPr>
            <p:cNvPicPr>
              <a:picLocks noChangeAspect="1"/>
            </p:cNvPicPr>
            <p:nvPr/>
          </p:nvPicPr>
          <p:blipFill>
            <a:blip r:embed="rId2"/>
            <a:stretch>
              <a:fillRect/>
            </a:stretch>
          </p:blipFill>
          <p:spPr>
            <a:xfrm>
              <a:off x="8076680" y="5284772"/>
              <a:ext cx="1146147" cy="932769"/>
            </a:xfrm>
            <a:prstGeom prst="rect">
              <a:avLst/>
            </a:prstGeom>
          </p:spPr>
        </p:pic>
      </p:grpSp>
      <p:graphicFrame>
        <p:nvGraphicFramePr>
          <p:cNvPr id="19" name="表格 18">
            <a:extLst>
              <a:ext uri="{FF2B5EF4-FFF2-40B4-BE49-F238E27FC236}">
                <a16:creationId xmlns:a16="http://schemas.microsoft.com/office/drawing/2014/main" id="{4FC59D51-699F-E46F-C313-3297FEF9BA27}"/>
              </a:ext>
            </a:extLst>
          </p:cNvPr>
          <p:cNvGraphicFramePr>
            <a:graphicFrameLocks noGrp="1"/>
          </p:cNvGraphicFramePr>
          <p:nvPr>
            <p:extLst>
              <p:ext uri="{D42A27DB-BD31-4B8C-83A1-F6EECF244321}">
                <p14:modId xmlns:p14="http://schemas.microsoft.com/office/powerpoint/2010/main" val="3814967361"/>
              </p:ext>
            </p:extLst>
          </p:nvPr>
        </p:nvGraphicFramePr>
        <p:xfrm>
          <a:off x="369018" y="1422877"/>
          <a:ext cx="8584983" cy="3773538"/>
        </p:xfrm>
        <a:graphic>
          <a:graphicData uri="http://schemas.openxmlformats.org/drawingml/2006/table">
            <a:tbl>
              <a:tblPr firstRow="1" bandRow="1">
                <a:tableStyleId>{5940675A-B579-460E-94D1-54222C63F5DA}</a:tableStyleId>
              </a:tblPr>
              <a:tblGrid>
                <a:gridCol w="467945">
                  <a:extLst>
                    <a:ext uri="{9D8B030D-6E8A-4147-A177-3AD203B41FA5}">
                      <a16:colId xmlns:a16="http://schemas.microsoft.com/office/drawing/2014/main" val="2835326014"/>
                    </a:ext>
                  </a:extLst>
                </a:gridCol>
                <a:gridCol w="547658">
                  <a:extLst>
                    <a:ext uri="{9D8B030D-6E8A-4147-A177-3AD203B41FA5}">
                      <a16:colId xmlns:a16="http://schemas.microsoft.com/office/drawing/2014/main" val="352853039"/>
                    </a:ext>
                  </a:extLst>
                </a:gridCol>
                <a:gridCol w="2999381">
                  <a:extLst>
                    <a:ext uri="{9D8B030D-6E8A-4147-A177-3AD203B41FA5}">
                      <a16:colId xmlns:a16="http://schemas.microsoft.com/office/drawing/2014/main" val="1918281080"/>
                    </a:ext>
                  </a:extLst>
                </a:gridCol>
                <a:gridCol w="652857">
                  <a:extLst>
                    <a:ext uri="{9D8B030D-6E8A-4147-A177-3AD203B41FA5}">
                      <a16:colId xmlns:a16="http://schemas.microsoft.com/office/drawing/2014/main" val="2131029576"/>
                    </a:ext>
                  </a:extLst>
                </a:gridCol>
                <a:gridCol w="652857">
                  <a:extLst>
                    <a:ext uri="{9D8B030D-6E8A-4147-A177-3AD203B41FA5}">
                      <a16:colId xmlns:a16="http://schemas.microsoft.com/office/drawing/2014/main" val="2067987760"/>
                    </a:ext>
                  </a:extLst>
                </a:gridCol>
                <a:gridCol w="652857">
                  <a:extLst>
                    <a:ext uri="{9D8B030D-6E8A-4147-A177-3AD203B41FA5}">
                      <a16:colId xmlns:a16="http://schemas.microsoft.com/office/drawing/2014/main" val="1666635656"/>
                    </a:ext>
                  </a:extLst>
                </a:gridCol>
                <a:gridCol w="652857">
                  <a:extLst>
                    <a:ext uri="{9D8B030D-6E8A-4147-A177-3AD203B41FA5}">
                      <a16:colId xmlns:a16="http://schemas.microsoft.com/office/drawing/2014/main" val="2396584617"/>
                    </a:ext>
                  </a:extLst>
                </a:gridCol>
                <a:gridCol w="652857">
                  <a:extLst>
                    <a:ext uri="{9D8B030D-6E8A-4147-A177-3AD203B41FA5}">
                      <a16:colId xmlns:a16="http://schemas.microsoft.com/office/drawing/2014/main" val="2215149298"/>
                    </a:ext>
                  </a:extLst>
                </a:gridCol>
                <a:gridCol w="652857">
                  <a:extLst>
                    <a:ext uri="{9D8B030D-6E8A-4147-A177-3AD203B41FA5}">
                      <a16:colId xmlns:a16="http://schemas.microsoft.com/office/drawing/2014/main" val="2431300975"/>
                    </a:ext>
                  </a:extLst>
                </a:gridCol>
                <a:gridCol w="652857">
                  <a:extLst>
                    <a:ext uri="{9D8B030D-6E8A-4147-A177-3AD203B41FA5}">
                      <a16:colId xmlns:a16="http://schemas.microsoft.com/office/drawing/2014/main" val="4204702279"/>
                    </a:ext>
                  </a:extLst>
                </a:gridCol>
              </a:tblGrid>
              <a:tr h="449394">
                <a:tc gridSpan="3">
                  <a:txBody>
                    <a:bodyPr/>
                    <a:lstStyle/>
                    <a:p>
                      <a:pPr algn="r"/>
                      <a:r>
                        <a:rPr lang="en-US" altLang="zh-TW" b="1" dirty="0">
                          <a:solidFill>
                            <a:srgbClr val="568566"/>
                          </a:solidFill>
                          <a:latin typeface="Times New Roman" panose="02020603050405020304" pitchFamily="18" charset="0"/>
                          <a:ea typeface="微軟正黑體" panose="020B0604030504040204" pitchFamily="34" charset="-120"/>
                          <a:cs typeface="Times New Roman" panose="02020603050405020304" pitchFamily="18" charset="0"/>
                        </a:rPr>
                        <a:t>Checking</a:t>
                      </a:r>
                      <a:endParaRPr lang="zh-HK" altLang="en-US" b="1" dirty="0">
                        <a:solidFill>
                          <a:srgbClr val="568566"/>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zh-HK" altLang="en-US"/>
                    </a:p>
                  </a:txBody>
                  <a:tcPr/>
                </a:tc>
                <a:tc hMerge="1">
                  <a:txBody>
                    <a:bodyPr/>
                    <a:lstStyle/>
                    <a:p>
                      <a:pPr algn="ctr"/>
                      <a:endParaRPr lang="zh-HK" altLang="en-US" dirty="0"/>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TW" sz="2000" b="1" dirty="0">
                          <a:solidFill>
                            <a:srgbClr val="568566"/>
                          </a:solidFill>
                          <a:latin typeface="Times New Roman" panose="02020603050405020304" pitchFamily="18" charset="0"/>
                          <a:ea typeface="微軟正黑體" panose="020B0604030504040204" pitchFamily="34" charset="-120"/>
                          <a:cs typeface="Times New Roman" panose="02020603050405020304" pitchFamily="18" charset="0"/>
                        </a:rPr>
                        <a:t>1</a:t>
                      </a:r>
                      <a:endParaRPr lang="zh-HK" altLang="en-US" sz="2000" b="1" dirty="0">
                        <a:solidFill>
                          <a:srgbClr val="568566"/>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TW" sz="2000" b="1" dirty="0">
                          <a:solidFill>
                            <a:srgbClr val="568566"/>
                          </a:solidFill>
                          <a:latin typeface="Times New Roman" panose="02020603050405020304" pitchFamily="18" charset="0"/>
                          <a:ea typeface="微軟正黑體" panose="020B0604030504040204" pitchFamily="34" charset="-120"/>
                          <a:cs typeface="Times New Roman" panose="02020603050405020304" pitchFamily="18" charset="0"/>
                        </a:rPr>
                        <a:t>2</a:t>
                      </a:r>
                      <a:endParaRPr lang="zh-HK" altLang="en-US" sz="2000" b="1" dirty="0">
                        <a:solidFill>
                          <a:srgbClr val="568566"/>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TW" sz="2000" b="1" dirty="0">
                          <a:solidFill>
                            <a:srgbClr val="568566"/>
                          </a:solidFill>
                          <a:latin typeface="Times New Roman" panose="02020603050405020304" pitchFamily="18" charset="0"/>
                          <a:ea typeface="微軟正黑體" panose="020B0604030504040204" pitchFamily="34" charset="-120"/>
                          <a:cs typeface="Times New Roman" panose="02020603050405020304" pitchFamily="18" charset="0"/>
                        </a:rPr>
                        <a:t>3</a:t>
                      </a:r>
                      <a:endParaRPr lang="zh-HK" altLang="en-US" sz="2000" b="1" dirty="0">
                        <a:solidFill>
                          <a:srgbClr val="568566"/>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TW" sz="2000" b="1" dirty="0">
                          <a:solidFill>
                            <a:srgbClr val="568566"/>
                          </a:solidFill>
                          <a:latin typeface="Times New Roman" panose="02020603050405020304" pitchFamily="18" charset="0"/>
                          <a:ea typeface="微軟正黑體" panose="020B0604030504040204" pitchFamily="34" charset="-120"/>
                          <a:cs typeface="Times New Roman" panose="02020603050405020304" pitchFamily="18" charset="0"/>
                        </a:rPr>
                        <a:t>4</a:t>
                      </a:r>
                      <a:endParaRPr lang="zh-HK" altLang="en-US" sz="2000" b="1" dirty="0">
                        <a:solidFill>
                          <a:srgbClr val="568566"/>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TW" sz="2000" b="1" dirty="0">
                          <a:solidFill>
                            <a:srgbClr val="568566"/>
                          </a:solidFill>
                          <a:latin typeface="Times New Roman" panose="02020603050405020304" pitchFamily="18" charset="0"/>
                          <a:ea typeface="微軟正黑體" panose="020B0604030504040204" pitchFamily="34" charset="-120"/>
                          <a:cs typeface="Times New Roman" panose="02020603050405020304" pitchFamily="18" charset="0"/>
                        </a:rPr>
                        <a:t>5</a:t>
                      </a:r>
                      <a:endParaRPr lang="zh-HK" altLang="en-US" sz="2000" b="1" dirty="0">
                        <a:solidFill>
                          <a:srgbClr val="568566"/>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TW" sz="2000" b="1" dirty="0">
                          <a:solidFill>
                            <a:srgbClr val="568566"/>
                          </a:solidFill>
                          <a:latin typeface="Times New Roman" panose="02020603050405020304" pitchFamily="18" charset="0"/>
                          <a:ea typeface="微軟正黑體" panose="020B0604030504040204" pitchFamily="34" charset="-120"/>
                          <a:cs typeface="Times New Roman" panose="02020603050405020304" pitchFamily="18" charset="0"/>
                        </a:rPr>
                        <a:t>6</a:t>
                      </a:r>
                      <a:endParaRPr lang="zh-HK" altLang="en-US" sz="2000" b="1" dirty="0">
                        <a:solidFill>
                          <a:srgbClr val="568566"/>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TW" sz="2000" b="1" dirty="0">
                          <a:solidFill>
                            <a:srgbClr val="568566"/>
                          </a:solidFill>
                          <a:latin typeface="Times New Roman" panose="02020603050405020304" pitchFamily="18" charset="0"/>
                          <a:ea typeface="微軟正黑體" panose="020B0604030504040204" pitchFamily="34" charset="-120"/>
                          <a:cs typeface="Times New Roman" panose="02020603050405020304" pitchFamily="18" charset="0"/>
                        </a:rPr>
                        <a:t>7</a:t>
                      </a:r>
                      <a:endParaRPr lang="zh-HK" altLang="en-US" sz="2000" b="1" dirty="0">
                        <a:solidFill>
                          <a:srgbClr val="568566"/>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51258154"/>
                  </a:ext>
                </a:extLst>
              </a:tr>
              <a:tr h="672384">
                <a:tc gridSpan="3">
                  <a:txBody>
                    <a:bodyPr/>
                    <a:lstStyle/>
                    <a:p>
                      <a:pPr algn="r"/>
                      <a:r>
                        <a:rPr lang="en-US" altLang="zh-TW" b="1" dirty="0">
                          <a:solidFill>
                            <a:srgbClr val="568566"/>
                          </a:solidFill>
                          <a:latin typeface="Times New Roman" panose="02020603050405020304" pitchFamily="18" charset="0"/>
                          <a:ea typeface="微軟正黑體" panose="020B0604030504040204" pitchFamily="34" charset="-120"/>
                          <a:cs typeface="Times New Roman" panose="02020603050405020304" pitchFamily="18" charset="0"/>
                        </a:rPr>
                        <a:t>Date</a:t>
                      </a:r>
                      <a:endParaRPr lang="zh-HK" altLang="en-US" b="1" dirty="0">
                        <a:solidFill>
                          <a:srgbClr val="568566"/>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zh-HK" altLang="en-US"/>
                    </a:p>
                  </a:txBody>
                  <a:tcPr/>
                </a:tc>
                <a:tc hMerge="1">
                  <a:txBody>
                    <a:bodyPr/>
                    <a:lstStyle/>
                    <a:p>
                      <a:pPr algn="r"/>
                      <a:endParaRPr lang="zh-HK" altLang="en-US" dirty="0"/>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altLang="zh-HK" sz="1800" dirty="0">
                          <a:latin typeface="Times New Roman" panose="02020603050405020304" pitchFamily="18" charset="0"/>
                          <a:ea typeface="微軟正黑體" panose="020B0604030504040204" pitchFamily="34" charset="-120"/>
                          <a:cs typeface="Times New Roman" panose="02020603050405020304" pitchFamily="18" charset="0"/>
                        </a:rPr>
                        <a:t>04</a:t>
                      </a:r>
                    </a:p>
                    <a:p>
                      <a:pPr algn="r"/>
                      <a:r>
                        <a:rPr lang="en-US" altLang="zh-HK" sz="1800" dirty="0">
                          <a:latin typeface="Times New Roman" panose="02020603050405020304" pitchFamily="18" charset="0"/>
                          <a:ea typeface="微軟正黑體" panose="020B0604030504040204" pitchFamily="34" charset="-120"/>
                          <a:cs typeface="Times New Roman" panose="02020603050405020304" pitchFamily="18" charset="0"/>
                        </a:rPr>
                        <a:t>11</a:t>
                      </a:r>
                      <a:endParaRPr lang="zh-HK" altLang="en-US" sz="180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ap="flat" cmpd="sng" algn="ctr">
                      <a:solidFill>
                        <a:schemeClr val="tx1"/>
                      </a:solidFill>
                      <a:prstDash val="solid"/>
                      <a:round/>
                      <a:headEnd type="none" w="med" len="med"/>
                      <a:tailEnd type="none" w="med" len="med"/>
                    </a:lnBlToTr>
                    <a:solidFill>
                      <a:schemeClr val="bg1"/>
                    </a:solidFill>
                  </a:tcPr>
                </a:tc>
                <a:tc>
                  <a:txBody>
                    <a:bodyPr/>
                    <a:lstStyle/>
                    <a:p>
                      <a:pPr algn="l"/>
                      <a:r>
                        <a:rPr lang="en-US" altLang="zh-HK" sz="1800" dirty="0">
                          <a:latin typeface="Times New Roman" panose="02020603050405020304" pitchFamily="18" charset="0"/>
                          <a:ea typeface="微軟正黑體" panose="020B0604030504040204" pitchFamily="34" charset="-120"/>
                          <a:cs typeface="Times New Roman" panose="02020603050405020304" pitchFamily="18" charset="0"/>
                        </a:rPr>
                        <a:t>02</a:t>
                      </a:r>
                    </a:p>
                    <a:p>
                      <a:pPr algn="r"/>
                      <a:r>
                        <a:rPr lang="en-US" altLang="zh-HK" sz="1800" dirty="0">
                          <a:latin typeface="Times New Roman" panose="02020603050405020304" pitchFamily="18" charset="0"/>
                          <a:ea typeface="微軟正黑體" panose="020B0604030504040204" pitchFamily="34" charset="-120"/>
                          <a:cs typeface="Times New Roman" panose="02020603050405020304" pitchFamily="18" charset="0"/>
                        </a:rPr>
                        <a:t>12</a:t>
                      </a:r>
                      <a:endParaRPr lang="zh-HK" altLang="en-US" sz="180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ap="flat" cmpd="sng" algn="ctr">
                      <a:solidFill>
                        <a:schemeClr val="tx1"/>
                      </a:solidFill>
                      <a:prstDash val="solid"/>
                      <a:round/>
                      <a:headEnd type="none" w="med" len="med"/>
                      <a:tailEnd type="none" w="med" len="med"/>
                    </a:lnBlToTr>
                    <a:solidFill>
                      <a:schemeClr val="bg1"/>
                    </a:solidFill>
                  </a:tcPr>
                </a:tc>
                <a:tc>
                  <a:txBody>
                    <a:bodyPr/>
                    <a:lstStyle/>
                    <a:p>
                      <a:pPr algn="l"/>
                      <a:r>
                        <a:rPr lang="en-US" altLang="zh-HK" sz="1800" dirty="0">
                          <a:latin typeface="Times New Roman" panose="02020603050405020304" pitchFamily="18" charset="0"/>
                          <a:ea typeface="微軟正黑體" panose="020B0604030504040204" pitchFamily="34" charset="-120"/>
                          <a:cs typeface="Times New Roman" panose="02020603050405020304" pitchFamily="18" charset="0"/>
                        </a:rPr>
                        <a:t>12</a:t>
                      </a:r>
                    </a:p>
                    <a:p>
                      <a:pPr algn="r"/>
                      <a:r>
                        <a:rPr lang="en-US" altLang="zh-HK" sz="1800" dirty="0">
                          <a:latin typeface="Times New Roman" panose="02020603050405020304" pitchFamily="18" charset="0"/>
                          <a:ea typeface="微軟正黑體" panose="020B0604030504040204" pitchFamily="34" charset="-120"/>
                          <a:cs typeface="Times New Roman" panose="02020603050405020304" pitchFamily="18" charset="0"/>
                        </a:rPr>
                        <a:t>01</a:t>
                      </a:r>
                      <a:endParaRPr lang="zh-HK" altLang="en-US" sz="180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ap="flat" cmpd="sng" algn="ctr">
                      <a:solidFill>
                        <a:schemeClr val="tx1"/>
                      </a:solidFill>
                      <a:prstDash val="solid"/>
                      <a:round/>
                      <a:headEnd type="none" w="med" len="med"/>
                      <a:tailEnd type="none" w="med" len="med"/>
                    </a:lnBlToTr>
                    <a:solidFill>
                      <a:schemeClr val="bg1"/>
                    </a:solidFill>
                  </a:tcPr>
                </a:tc>
                <a:tc>
                  <a:txBody>
                    <a:bodyPr/>
                    <a:lstStyle/>
                    <a:p>
                      <a:pPr algn="l"/>
                      <a:r>
                        <a:rPr lang="en-US" altLang="zh-HK" sz="1800" dirty="0">
                          <a:latin typeface="Times New Roman" panose="02020603050405020304" pitchFamily="18" charset="0"/>
                          <a:ea typeface="微軟正黑體" panose="020B0604030504040204" pitchFamily="34" charset="-120"/>
                          <a:cs typeface="Times New Roman" panose="02020603050405020304" pitchFamily="18" charset="0"/>
                        </a:rPr>
                        <a:t>16</a:t>
                      </a:r>
                    </a:p>
                    <a:p>
                      <a:pPr algn="r"/>
                      <a:r>
                        <a:rPr lang="en-US" altLang="zh-HK" sz="1800" dirty="0">
                          <a:latin typeface="Times New Roman" panose="02020603050405020304" pitchFamily="18" charset="0"/>
                          <a:ea typeface="微軟正黑體" panose="020B0604030504040204" pitchFamily="34" charset="-120"/>
                          <a:cs typeface="Times New Roman" panose="02020603050405020304" pitchFamily="18" charset="0"/>
                        </a:rPr>
                        <a:t>02</a:t>
                      </a:r>
                      <a:endParaRPr lang="zh-HK" altLang="en-US" sz="180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ap="flat" cmpd="sng" algn="ctr">
                      <a:solidFill>
                        <a:schemeClr val="tx1"/>
                      </a:solidFill>
                      <a:prstDash val="solid"/>
                      <a:round/>
                      <a:headEnd type="none" w="med" len="med"/>
                      <a:tailEnd type="none" w="med" len="med"/>
                    </a:lnBlToTr>
                    <a:solidFill>
                      <a:schemeClr val="bg1"/>
                    </a:solidFill>
                  </a:tcPr>
                </a:tc>
                <a:tc>
                  <a:txBody>
                    <a:bodyPr/>
                    <a:lstStyle/>
                    <a:p>
                      <a:pPr algn="l"/>
                      <a:r>
                        <a:rPr lang="en-US" altLang="zh-HK" sz="1800" dirty="0">
                          <a:latin typeface="Times New Roman" panose="02020603050405020304" pitchFamily="18" charset="0"/>
                          <a:ea typeface="微軟正黑體" panose="020B0604030504040204" pitchFamily="34" charset="-120"/>
                          <a:cs typeface="Times New Roman" panose="02020603050405020304" pitchFamily="18" charset="0"/>
                        </a:rPr>
                        <a:t>02</a:t>
                      </a:r>
                    </a:p>
                    <a:p>
                      <a:pPr algn="r"/>
                      <a:r>
                        <a:rPr lang="en-US" altLang="zh-HK" sz="1800" dirty="0">
                          <a:latin typeface="Times New Roman" panose="02020603050405020304" pitchFamily="18" charset="0"/>
                          <a:ea typeface="微軟正黑體" panose="020B0604030504040204" pitchFamily="34" charset="-120"/>
                          <a:cs typeface="Times New Roman" panose="02020603050405020304" pitchFamily="18" charset="0"/>
                        </a:rPr>
                        <a:t>03</a:t>
                      </a:r>
                      <a:endParaRPr lang="zh-HK" altLang="en-US" sz="180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ap="flat" cmpd="sng" algn="ctr">
                      <a:solidFill>
                        <a:schemeClr val="tx1"/>
                      </a:solidFill>
                      <a:prstDash val="solid"/>
                      <a:round/>
                      <a:headEnd type="none" w="med" len="med"/>
                      <a:tailEnd type="none" w="med" len="med"/>
                    </a:lnBlToTr>
                    <a:solidFill>
                      <a:schemeClr val="bg1"/>
                    </a:solidFill>
                  </a:tcPr>
                </a:tc>
                <a:tc>
                  <a:txBody>
                    <a:bodyPr/>
                    <a:lstStyle/>
                    <a:p>
                      <a:pPr algn="l"/>
                      <a:r>
                        <a:rPr lang="en-US" altLang="zh-HK" sz="1800" dirty="0">
                          <a:latin typeface="Times New Roman" panose="02020603050405020304" pitchFamily="18" charset="0"/>
                          <a:ea typeface="微軟正黑體" panose="020B0604030504040204" pitchFamily="34" charset="-120"/>
                          <a:cs typeface="Times New Roman" panose="02020603050405020304" pitchFamily="18" charset="0"/>
                        </a:rPr>
                        <a:t>12</a:t>
                      </a:r>
                    </a:p>
                    <a:p>
                      <a:pPr algn="r"/>
                      <a:r>
                        <a:rPr lang="en-US" altLang="zh-HK" sz="1800" dirty="0">
                          <a:latin typeface="Times New Roman" panose="02020603050405020304" pitchFamily="18" charset="0"/>
                          <a:ea typeface="微軟正黑體" panose="020B0604030504040204" pitchFamily="34" charset="-120"/>
                          <a:cs typeface="Times New Roman" panose="02020603050405020304" pitchFamily="18" charset="0"/>
                        </a:rPr>
                        <a:t>04</a:t>
                      </a:r>
                      <a:endParaRPr lang="zh-HK" altLang="en-US" sz="180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ap="flat" cmpd="sng" algn="ctr">
                      <a:solidFill>
                        <a:schemeClr val="tx1"/>
                      </a:solidFill>
                      <a:prstDash val="solid"/>
                      <a:round/>
                      <a:headEnd type="none" w="med" len="med"/>
                      <a:tailEnd type="none" w="med" len="med"/>
                    </a:lnBlToTr>
                    <a:solidFill>
                      <a:schemeClr val="bg1"/>
                    </a:solidFill>
                  </a:tcPr>
                </a:tc>
                <a:tc>
                  <a:txBody>
                    <a:bodyPr/>
                    <a:lstStyle/>
                    <a:p>
                      <a:pPr algn="l"/>
                      <a:r>
                        <a:rPr lang="en-US" altLang="zh-HK" sz="1800" dirty="0">
                          <a:latin typeface="Times New Roman" panose="02020603050405020304" pitchFamily="18" charset="0"/>
                          <a:ea typeface="微軟正黑體" panose="020B0604030504040204" pitchFamily="34" charset="-120"/>
                          <a:cs typeface="Times New Roman" panose="02020603050405020304" pitchFamily="18" charset="0"/>
                        </a:rPr>
                        <a:t>05</a:t>
                      </a:r>
                    </a:p>
                    <a:p>
                      <a:pPr algn="r"/>
                      <a:r>
                        <a:rPr lang="en-US" altLang="zh-HK" sz="1800" dirty="0">
                          <a:latin typeface="Times New Roman" panose="02020603050405020304" pitchFamily="18" charset="0"/>
                          <a:ea typeface="微軟正黑體" panose="020B0604030504040204" pitchFamily="34" charset="-120"/>
                          <a:cs typeface="Times New Roman" panose="02020603050405020304" pitchFamily="18" charset="0"/>
                        </a:rPr>
                        <a:t>05</a:t>
                      </a:r>
                      <a:endParaRPr lang="zh-HK" altLang="en-US" sz="180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ap="flat" cmpd="sng" algn="ctr">
                      <a:solidFill>
                        <a:schemeClr val="tx1"/>
                      </a:solidFill>
                      <a:prstDash val="solid"/>
                      <a:round/>
                      <a:headEnd type="none" w="med" len="med"/>
                      <a:tailEnd type="none" w="med" len="med"/>
                    </a:lnBlToTr>
                    <a:solidFill>
                      <a:schemeClr val="bg1"/>
                    </a:solidFill>
                  </a:tcPr>
                </a:tc>
                <a:extLst>
                  <a:ext uri="{0D108BD9-81ED-4DB2-BD59-A6C34878D82A}">
                    <a16:rowId xmlns:a16="http://schemas.microsoft.com/office/drawing/2014/main" val="1128974514"/>
                  </a:ext>
                </a:extLst>
              </a:tr>
              <a:tr h="1108094">
                <a:tc rowSpan="2">
                  <a:txBody>
                    <a:bodyPr/>
                    <a:lstStyle/>
                    <a:p>
                      <a:pPr algn="ctr"/>
                      <a:r>
                        <a:rPr lang="en-US" altLang="zh-TW" b="1" dirty="0">
                          <a:latin typeface="Times New Roman" panose="02020603050405020304" pitchFamily="18" charset="0"/>
                          <a:ea typeface="微軟正黑體" panose="020B0604030504040204" pitchFamily="34" charset="-120"/>
                          <a:cs typeface="Times New Roman" panose="02020603050405020304" pitchFamily="18" charset="0"/>
                        </a:rPr>
                        <a:t>Energy Conservation</a:t>
                      </a:r>
                      <a:endParaRPr lang="zh-HK" altLang="en-US" b="1" dirty="0">
                        <a:latin typeface="Times New Roman" panose="02020603050405020304" pitchFamily="18" charset="0"/>
                        <a:ea typeface="微軟正黑體" panose="020B0604030504040204" pitchFamily="34" charset="-120"/>
                        <a:cs typeface="Times New Roman" panose="02020603050405020304" pitchFamily="18" charset="0"/>
                      </a:endParaRPr>
                    </a:p>
                  </a:txBody>
                  <a:tcPr vert="vert270"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rgbClr val="FFAA00"/>
                    </a:solidFill>
                  </a:tcPr>
                </a:tc>
                <a:tc>
                  <a:txBody>
                    <a:bodyPr/>
                    <a:lstStyle/>
                    <a:p>
                      <a:r>
                        <a:rPr lang="en-US" altLang="zh-TW" b="1" dirty="0">
                          <a:latin typeface="Times New Roman" panose="02020603050405020304" pitchFamily="18" charset="0"/>
                          <a:ea typeface="微軟正黑體" panose="020B0604030504040204" pitchFamily="34" charset="-120"/>
                          <a:cs typeface="Times New Roman" panose="02020603050405020304" pitchFamily="18" charset="0"/>
                        </a:rPr>
                        <a:t>E1.</a:t>
                      </a:r>
                      <a:endParaRPr lang="zh-TW" altLang="en-US"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rgbClr val="56856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altLang="zh-TW" b="0" dirty="0">
                          <a:latin typeface="Times New Roman" panose="02020603050405020304" pitchFamily="18" charset="0"/>
                          <a:ea typeface="微軟正黑體" panose="020B0604030504040204" pitchFamily="34" charset="-120"/>
                          <a:cs typeface="Times New Roman" panose="02020603050405020304" pitchFamily="18" charset="0"/>
                        </a:rPr>
                        <a:t>Make use of the natural daylight as far as practicable and only switch on the essential lights on sunny days.</a:t>
                      </a:r>
                      <a:endParaRPr lang="zh-TW" altLang="en-US" b="0" dirty="0">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HK" b="1" dirty="0">
                          <a:latin typeface="Times New Roman" panose="02020603050405020304" pitchFamily="18" charset="0"/>
                          <a:ea typeface="微軟正黑體" panose="020B0604030504040204" pitchFamily="34" charset="-120"/>
                          <a:cs typeface="Times New Roman" panose="02020603050405020304" pitchFamily="18" charset="0"/>
                        </a:rPr>
                        <a:t>/</a:t>
                      </a:r>
                      <a:endParaRPr lang="zh-HK" altLang="en-US"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HK" b="1" dirty="0">
                          <a:latin typeface="Times New Roman" panose="02020603050405020304" pitchFamily="18" charset="0"/>
                          <a:ea typeface="微軟正黑體" panose="020B0604030504040204" pitchFamily="34" charset="-120"/>
                          <a:cs typeface="Times New Roman" panose="02020603050405020304" pitchFamily="18" charset="0"/>
                        </a:rPr>
                        <a:t>/</a:t>
                      </a:r>
                      <a:endParaRPr lang="zh-HK" altLang="en-US"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HK" b="1" dirty="0">
                          <a:latin typeface="Times New Roman" panose="02020603050405020304" pitchFamily="18" charset="0"/>
                          <a:ea typeface="微軟正黑體" panose="020B0604030504040204" pitchFamily="34" charset="-120"/>
                          <a:cs typeface="Times New Roman" panose="02020603050405020304" pitchFamily="18" charset="0"/>
                        </a:rPr>
                        <a:t>N</a:t>
                      </a:r>
                      <a:endParaRPr lang="zh-HK" altLang="en-US"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HK" b="1" dirty="0">
                          <a:latin typeface="Times New Roman" panose="02020603050405020304" pitchFamily="18" charset="0"/>
                          <a:ea typeface="微軟正黑體" panose="020B0604030504040204" pitchFamily="34" charset="-120"/>
                          <a:cs typeface="Times New Roman" panose="02020603050405020304" pitchFamily="18" charset="0"/>
                        </a:rPr>
                        <a:t>Y</a:t>
                      </a:r>
                      <a:endParaRPr lang="zh-HK" altLang="en-US"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HK" sz="1800" b="1" i="0" u="none" strike="noStrike" kern="1200" cap="none" spc="0" normalizeH="0" baseline="0" noProof="0" dirty="0">
                          <a:ln>
                            <a:noFill/>
                          </a:ln>
                          <a:solidFill>
                            <a:prstClr val="black"/>
                          </a:solidFill>
                          <a:effectLst/>
                          <a:uLnTx/>
                          <a:uFillTx/>
                          <a:latin typeface="Times New Roman" panose="02020603050405020304" pitchFamily="18" charset="0"/>
                          <a:ea typeface="微軟正黑體" panose="020B0604030504040204" pitchFamily="34" charset="-120"/>
                          <a:cs typeface="Times New Roman" panose="02020603050405020304" pitchFamily="18" charset="0"/>
                        </a:rPr>
                        <a:t>Y</a:t>
                      </a:r>
                      <a:endParaRPr kumimoji="0" lang="zh-HK" altLang="en-US" sz="1800" b="1" i="0" u="none" strike="noStrike" kern="1200" cap="none" spc="0" normalizeH="0" baseline="0" noProof="0" dirty="0">
                        <a:ln>
                          <a:noFill/>
                        </a:ln>
                        <a:solidFill>
                          <a:prstClr val="black"/>
                        </a:solidFill>
                        <a:effectLst/>
                        <a:uLnTx/>
                        <a:uFillTx/>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HK" sz="1800" b="1" i="0" u="none" strike="noStrike" kern="1200" cap="none" spc="0" normalizeH="0" baseline="0" noProof="0" dirty="0">
                          <a:ln>
                            <a:noFill/>
                          </a:ln>
                          <a:solidFill>
                            <a:prstClr val="black"/>
                          </a:solidFill>
                          <a:effectLst/>
                          <a:uLnTx/>
                          <a:uFillTx/>
                          <a:latin typeface="Times New Roman" panose="02020603050405020304" pitchFamily="18" charset="0"/>
                          <a:ea typeface="微軟正黑體" panose="020B0604030504040204" pitchFamily="34" charset="-120"/>
                          <a:cs typeface="Times New Roman" panose="02020603050405020304" pitchFamily="18" charset="0"/>
                        </a:rPr>
                        <a:t>Y</a:t>
                      </a:r>
                      <a:endParaRPr kumimoji="0" lang="zh-HK" altLang="en-US" sz="1800" b="1" i="0" u="none" strike="noStrike" kern="1200" cap="none" spc="0" normalizeH="0" baseline="0" noProof="0" dirty="0">
                        <a:ln>
                          <a:noFill/>
                        </a:ln>
                        <a:solidFill>
                          <a:prstClr val="black"/>
                        </a:solidFill>
                        <a:effectLst/>
                        <a:uLnTx/>
                        <a:uFillTx/>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HK" sz="1800" b="1" i="0" u="none" strike="noStrike" kern="1200" cap="none" spc="0" normalizeH="0" baseline="0" noProof="0" dirty="0">
                          <a:ln>
                            <a:noFill/>
                          </a:ln>
                          <a:solidFill>
                            <a:prstClr val="black"/>
                          </a:solidFill>
                          <a:effectLst/>
                          <a:uLnTx/>
                          <a:uFillTx/>
                          <a:latin typeface="Times New Roman" panose="02020603050405020304" pitchFamily="18" charset="0"/>
                          <a:ea typeface="微軟正黑體" panose="020B0604030504040204" pitchFamily="34" charset="-120"/>
                          <a:cs typeface="Times New Roman" panose="02020603050405020304" pitchFamily="18" charset="0"/>
                        </a:rPr>
                        <a:t>Y</a:t>
                      </a:r>
                      <a:endParaRPr kumimoji="0" lang="zh-HK" altLang="en-US" sz="1800" b="1" i="0" u="none" strike="noStrike" kern="1200" cap="none" spc="0" normalizeH="0" baseline="0" noProof="0" dirty="0">
                        <a:ln>
                          <a:noFill/>
                        </a:ln>
                        <a:solidFill>
                          <a:prstClr val="black"/>
                        </a:solidFill>
                        <a:effectLst/>
                        <a:uLnTx/>
                        <a:uFillTx/>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66940050"/>
                  </a:ext>
                </a:extLst>
              </a:tr>
              <a:tr h="1440523">
                <a:tc vMerge="1">
                  <a:txBody>
                    <a:bodyPr/>
                    <a:lstStyle/>
                    <a:p>
                      <a:endParaRPr lang="zh-HK" altLang="en-US" dirty="0"/>
                    </a:p>
                  </a:txBody>
                  <a:tcPr vert="vert270">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altLang="zh-HK" b="1" dirty="0">
                          <a:latin typeface="Times New Roman" panose="02020603050405020304" pitchFamily="18" charset="0"/>
                          <a:ea typeface="微軟正黑體" panose="020B0604030504040204" pitchFamily="34" charset="-120"/>
                          <a:cs typeface="Times New Roman" panose="02020603050405020304" pitchFamily="18" charset="0"/>
                        </a:rPr>
                        <a:t>E2.</a:t>
                      </a:r>
                      <a:endParaRPr lang="zh-HK" altLang="en-US"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rgbClr val="56856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altLang="zh-TW" b="0" dirty="0">
                          <a:latin typeface="Times New Roman" panose="02020603050405020304" pitchFamily="18" charset="0"/>
                          <a:ea typeface="微軟正黑體" panose="020B0604030504040204" pitchFamily="34" charset="-120"/>
                          <a:cs typeface="Times New Roman" panose="02020603050405020304" pitchFamily="18" charset="0"/>
                        </a:rPr>
                        <a:t>Turn off lights, computers and other electrical equipment (e.g. classroom TV, projectors, air purifiers, fans, air conditioners, etc.) when not in use.</a:t>
                      </a:r>
                      <a:endParaRPr lang="zh-HK" altLang="en-US" b="0" dirty="0">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HK" b="1" dirty="0">
                          <a:latin typeface="Times New Roman" panose="02020603050405020304" pitchFamily="18" charset="0"/>
                          <a:ea typeface="微軟正黑體" panose="020B0604030504040204" pitchFamily="34" charset="-120"/>
                          <a:cs typeface="Times New Roman" panose="02020603050405020304" pitchFamily="18" charset="0"/>
                        </a:rPr>
                        <a:t>/</a:t>
                      </a:r>
                      <a:endParaRPr lang="zh-HK" altLang="en-US"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HK" b="1" dirty="0">
                          <a:latin typeface="Times New Roman" panose="02020603050405020304" pitchFamily="18" charset="0"/>
                          <a:ea typeface="微軟正黑體" panose="020B0604030504040204" pitchFamily="34" charset="-120"/>
                          <a:cs typeface="Times New Roman" panose="02020603050405020304" pitchFamily="18" charset="0"/>
                        </a:rPr>
                        <a:t>Y</a:t>
                      </a:r>
                      <a:endParaRPr lang="zh-HK" altLang="en-US"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HK" b="1" dirty="0">
                          <a:latin typeface="Times New Roman" panose="02020603050405020304" pitchFamily="18" charset="0"/>
                          <a:ea typeface="微軟正黑體" panose="020B0604030504040204" pitchFamily="34" charset="-120"/>
                          <a:cs typeface="Times New Roman" panose="02020603050405020304" pitchFamily="18" charset="0"/>
                        </a:rPr>
                        <a:t>Y</a:t>
                      </a:r>
                      <a:endParaRPr lang="zh-HK" altLang="en-US"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HK" b="1" dirty="0">
                          <a:latin typeface="Times New Roman" panose="02020603050405020304" pitchFamily="18" charset="0"/>
                          <a:ea typeface="微軟正黑體" panose="020B0604030504040204" pitchFamily="34" charset="-120"/>
                          <a:cs typeface="Times New Roman" panose="02020603050405020304" pitchFamily="18" charset="0"/>
                        </a:rPr>
                        <a:t>N</a:t>
                      </a:r>
                      <a:endParaRPr lang="zh-HK" altLang="en-US"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HK" sz="1800" b="1" i="0" u="none" strike="noStrike" kern="1200" cap="none" spc="0" normalizeH="0" baseline="0" noProof="0" dirty="0">
                          <a:ln>
                            <a:noFill/>
                          </a:ln>
                          <a:solidFill>
                            <a:prstClr val="black"/>
                          </a:solidFill>
                          <a:effectLst/>
                          <a:uLnTx/>
                          <a:uFillTx/>
                          <a:latin typeface="Times New Roman" panose="02020603050405020304" pitchFamily="18" charset="0"/>
                          <a:ea typeface="微軟正黑體" panose="020B0604030504040204" pitchFamily="34" charset="-120"/>
                          <a:cs typeface="Times New Roman" panose="02020603050405020304" pitchFamily="18" charset="0"/>
                        </a:rPr>
                        <a:t>Y</a:t>
                      </a:r>
                      <a:endParaRPr kumimoji="0" lang="zh-HK" altLang="en-US" sz="1800" b="1" i="0" u="none" strike="noStrike" kern="1200" cap="none" spc="0" normalizeH="0" baseline="0" noProof="0" dirty="0">
                        <a:ln>
                          <a:noFill/>
                        </a:ln>
                        <a:solidFill>
                          <a:prstClr val="black"/>
                        </a:solidFill>
                        <a:effectLst/>
                        <a:uLnTx/>
                        <a:uFillTx/>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HK" sz="1800" b="1" i="0" u="none" strike="noStrike" kern="1200" cap="none" spc="0" normalizeH="0" baseline="0" noProof="0" dirty="0">
                          <a:ln>
                            <a:noFill/>
                          </a:ln>
                          <a:solidFill>
                            <a:prstClr val="black"/>
                          </a:solidFill>
                          <a:effectLst/>
                          <a:uLnTx/>
                          <a:uFillTx/>
                          <a:latin typeface="Times New Roman" panose="02020603050405020304" pitchFamily="18" charset="0"/>
                          <a:ea typeface="微軟正黑體" panose="020B0604030504040204" pitchFamily="34" charset="-120"/>
                          <a:cs typeface="Times New Roman" panose="02020603050405020304" pitchFamily="18" charset="0"/>
                        </a:rPr>
                        <a:t>Y</a:t>
                      </a:r>
                      <a:endParaRPr kumimoji="0" lang="zh-HK" altLang="en-US" sz="1800" b="1" i="0" u="none" strike="noStrike" kern="1200" cap="none" spc="0" normalizeH="0" baseline="0" noProof="0" dirty="0">
                        <a:ln>
                          <a:noFill/>
                        </a:ln>
                        <a:solidFill>
                          <a:prstClr val="black"/>
                        </a:solidFill>
                        <a:effectLst/>
                        <a:uLnTx/>
                        <a:uFillTx/>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HK" sz="1800" b="1" i="0" u="none" strike="noStrike" kern="1200" cap="none" spc="0" normalizeH="0" baseline="0" noProof="0" dirty="0">
                          <a:ln>
                            <a:noFill/>
                          </a:ln>
                          <a:solidFill>
                            <a:prstClr val="black"/>
                          </a:solidFill>
                          <a:effectLst/>
                          <a:uLnTx/>
                          <a:uFillTx/>
                          <a:latin typeface="Times New Roman" panose="02020603050405020304" pitchFamily="18" charset="0"/>
                          <a:ea typeface="微軟正黑體" panose="020B0604030504040204" pitchFamily="34" charset="-120"/>
                          <a:cs typeface="Times New Roman" panose="02020603050405020304" pitchFamily="18" charset="0"/>
                        </a:rPr>
                        <a:t>Y</a:t>
                      </a:r>
                      <a:endParaRPr kumimoji="0" lang="zh-HK" altLang="en-US" sz="1800" b="1" i="0" u="none" strike="noStrike" kern="1200" cap="none" spc="0" normalizeH="0" baseline="0" noProof="0" dirty="0">
                        <a:ln>
                          <a:noFill/>
                        </a:ln>
                        <a:solidFill>
                          <a:prstClr val="black"/>
                        </a:solidFill>
                        <a:effectLst/>
                        <a:uLnTx/>
                        <a:uFillTx/>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rgbClr val="568566"/>
                      </a:solidFill>
                      <a:prstDash val="solid"/>
                      <a:round/>
                      <a:headEnd type="none" w="med" len="med"/>
                      <a:tailEnd type="none" w="med" len="med"/>
                    </a:lnL>
                    <a:lnR w="12700" cap="flat" cmpd="sng" algn="ctr">
                      <a:solidFill>
                        <a:srgbClr val="568566"/>
                      </a:solidFill>
                      <a:prstDash val="solid"/>
                      <a:round/>
                      <a:headEnd type="none" w="med" len="med"/>
                      <a:tailEnd type="none" w="med" len="med"/>
                    </a:lnR>
                    <a:lnT w="12700" cap="flat" cmpd="sng" algn="ctr">
                      <a:solidFill>
                        <a:srgbClr val="568566"/>
                      </a:solidFill>
                      <a:prstDash val="solid"/>
                      <a:round/>
                      <a:headEnd type="none" w="med" len="med"/>
                      <a:tailEnd type="none" w="med" len="med"/>
                    </a:lnT>
                    <a:lnB w="12700" cap="flat" cmpd="sng" algn="ctr">
                      <a:solidFill>
                        <a:srgbClr val="56856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60248918"/>
                  </a:ext>
                </a:extLst>
              </a:tr>
            </a:tbl>
          </a:graphicData>
        </a:graphic>
      </p:graphicFrame>
      <p:grpSp>
        <p:nvGrpSpPr>
          <p:cNvPr id="3" name="群組 2">
            <a:extLst>
              <a:ext uri="{FF2B5EF4-FFF2-40B4-BE49-F238E27FC236}">
                <a16:creationId xmlns:a16="http://schemas.microsoft.com/office/drawing/2014/main" id="{B6B2A8B4-8ADE-B411-5DBD-9CADCCF9508B}"/>
              </a:ext>
            </a:extLst>
          </p:cNvPr>
          <p:cNvGrpSpPr/>
          <p:nvPr/>
        </p:nvGrpSpPr>
        <p:grpSpPr>
          <a:xfrm>
            <a:off x="448852" y="5147859"/>
            <a:ext cx="2346855" cy="1718646"/>
            <a:chOff x="448852" y="5147859"/>
            <a:chExt cx="2346855" cy="1718646"/>
          </a:xfrm>
        </p:grpSpPr>
        <p:pic>
          <p:nvPicPr>
            <p:cNvPr id="4" name="圖片 3">
              <a:extLst>
                <a:ext uri="{FF2B5EF4-FFF2-40B4-BE49-F238E27FC236}">
                  <a16:creationId xmlns:a16="http://schemas.microsoft.com/office/drawing/2014/main" id="{0D56E4E7-99EC-BE27-119F-E54A7F6747D5}"/>
                </a:ext>
              </a:extLst>
            </p:cNvPr>
            <p:cNvPicPr>
              <a:picLocks noChangeAspect="1"/>
            </p:cNvPicPr>
            <p:nvPr/>
          </p:nvPicPr>
          <p:blipFill>
            <a:blip r:embed="rId3"/>
            <a:stretch>
              <a:fillRect/>
            </a:stretch>
          </p:blipFill>
          <p:spPr>
            <a:xfrm rot="20780841">
              <a:off x="448852" y="5218393"/>
              <a:ext cx="1076301" cy="1565528"/>
            </a:xfrm>
            <a:prstGeom prst="rect">
              <a:avLst/>
            </a:prstGeom>
          </p:spPr>
        </p:pic>
        <p:pic>
          <p:nvPicPr>
            <p:cNvPr id="5" name="圖片 4">
              <a:extLst>
                <a:ext uri="{FF2B5EF4-FFF2-40B4-BE49-F238E27FC236}">
                  <a16:creationId xmlns:a16="http://schemas.microsoft.com/office/drawing/2014/main" id="{F0900F28-E119-8939-C8E7-E9B8716E8F3E}"/>
                </a:ext>
              </a:extLst>
            </p:cNvPr>
            <p:cNvPicPr>
              <a:picLocks noChangeAspect="1"/>
            </p:cNvPicPr>
            <p:nvPr/>
          </p:nvPicPr>
          <p:blipFill>
            <a:blip r:embed="rId4"/>
            <a:stretch>
              <a:fillRect/>
            </a:stretch>
          </p:blipFill>
          <p:spPr>
            <a:xfrm rot="1261668">
              <a:off x="1566571" y="5147859"/>
              <a:ext cx="1229136" cy="1718646"/>
            </a:xfrm>
            <a:prstGeom prst="rect">
              <a:avLst/>
            </a:prstGeom>
          </p:spPr>
        </p:pic>
      </p:grpSp>
    </p:spTree>
    <p:extLst>
      <p:ext uri="{BB962C8B-B14F-4D97-AF65-F5344CB8AC3E}">
        <p14:creationId xmlns:p14="http://schemas.microsoft.com/office/powerpoint/2010/main" val="1109289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圖片 14">
            <a:extLst>
              <a:ext uri="{FF2B5EF4-FFF2-40B4-BE49-F238E27FC236}">
                <a16:creationId xmlns:a16="http://schemas.microsoft.com/office/drawing/2014/main" id="{A94F94E8-2F5A-2F59-B5CA-A39698C974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458989">
            <a:off x="9757378" y="2008147"/>
            <a:ext cx="2086405" cy="2947633"/>
          </a:xfrm>
          <a:prstGeom prst="rect">
            <a:avLst/>
          </a:prstGeom>
        </p:spPr>
      </p:pic>
      <p:sp>
        <p:nvSpPr>
          <p:cNvPr id="2" name="標題 1">
            <a:extLst>
              <a:ext uri="{FF2B5EF4-FFF2-40B4-BE49-F238E27FC236}">
                <a16:creationId xmlns:a16="http://schemas.microsoft.com/office/drawing/2014/main" id="{2C3A4E07-BE6D-B5BD-6ECB-23C0CF8FD22C}"/>
              </a:ext>
            </a:extLst>
          </p:cNvPr>
          <p:cNvSpPr>
            <a:spLocks noGrp="1"/>
          </p:cNvSpPr>
          <p:nvPr>
            <p:ph type="title"/>
          </p:nvPr>
        </p:nvSpPr>
        <p:spPr/>
        <p:txBody>
          <a:bodyPr/>
          <a:lstStyle/>
          <a:p>
            <a:r>
              <a:rPr lang="en-US" altLang="zh-HK" b="1" dirty="0"/>
              <a:t>Environmental Checklists</a:t>
            </a:r>
            <a:endParaRPr lang="zh-HK" altLang="en-US" b="1" dirty="0"/>
          </a:p>
        </p:txBody>
      </p:sp>
      <p:sp>
        <p:nvSpPr>
          <p:cNvPr id="3" name="內容版面配置區 2">
            <a:extLst>
              <a:ext uri="{FF2B5EF4-FFF2-40B4-BE49-F238E27FC236}">
                <a16:creationId xmlns:a16="http://schemas.microsoft.com/office/drawing/2014/main" id="{AD37A280-6530-4A94-76D8-69CBE858CF98}"/>
              </a:ext>
            </a:extLst>
          </p:cNvPr>
          <p:cNvSpPr>
            <a:spLocks noGrp="1"/>
          </p:cNvSpPr>
          <p:nvPr>
            <p:ph idx="1"/>
          </p:nvPr>
        </p:nvSpPr>
        <p:spPr>
          <a:xfrm>
            <a:off x="731520" y="1556148"/>
            <a:ext cx="6833052" cy="3331332"/>
          </a:xfrm>
        </p:spPr>
        <p:txBody>
          <a:bodyPr>
            <a:normAutofit/>
          </a:bodyPr>
          <a:lstStyle/>
          <a:p>
            <a:r>
              <a:rPr lang="en-US" altLang="zh-HK" sz="2400" dirty="0"/>
              <a:t>For reference only</a:t>
            </a:r>
          </a:p>
          <a:p>
            <a:r>
              <a:rPr lang="en-US" altLang="zh-HK" sz="2400" dirty="0"/>
              <a:t>The environmental checklists can be revised according to the school setting by adding, modifying or deleting non-applicable items</a:t>
            </a:r>
          </a:p>
          <a:p>
            <a:r>
              <a:rPr lang="en-US" altLang="zh-HK" sz="2400" dirty="0"/>
              <a:t>Editable versions in Microsoft Word and PDF formats can be downloaded here</a:t>
            </a:r>
            <a:endParaRPr lang="zh-HK" altLang="en-US" sz="2400" dirty="0"/>
          </a:p>
        </p:txBody>
      </p:sp>
      <p:pic>
        <p:nvPicPr>
          <p:cNvPr id="10" name="Picture 6">
            <a:extLst>
              <a:ext uri="{FF2B5EF4-FFF2-40B4-BE49-F238E27FC236}">
                <a16:creationId xmlns:a16="http://schemas.microsoft.com/office/drawing/2014/main" id="{B871B518-BC41-6679-AF66-AB50BB399F50}"/>
              </a:ext>
            </a:extLst>
          </p:cNvPr>
          <p:cNvPicPr>
            <a:picLocks noChangeAspect="1"/>
          </p:cNvPicPr>
          <p:nvPr/>
        </p:nvPicPr>
        <p:blipFill>
          <a:blip r:embed="rId4"/>
          <a:stretch>
            <a:fillRect/>
          </a:stretch>
        </p:blipFill>
        <p:spPr>
          <a:xfrm rot="21277151">
            <a:off x="7722639" y="301183"/>
            <a:ext cx="1993093" cy="2833423"/>
          </a:xfrm>
          <a:prstGeom prst="rect">
            <a:avLst/>
          </a:prstGeom>
        </p:spPr>
      </p:pic>
      <p:grpSp>
        <p:nvGrpSpPr>
          <p:cNvPr id="25" name="群組 24">
            <a:extLst>
              <a:ext uri="{FF2B5EF4-FFF2-40B4-BE49-F238E27FC236}">
                <a16:creationId xmlns:a16="http://schemas.microsoft.com/office/drawing/2014/main" id="{E676C4C0-F1F6-53A1-DD89-AFEA81800BB3}"/>
              </a:ext>
            </a:extLst>
          </p:cNvPr>
          <p:cNvGrpSpPr/>
          <p:nvPr/>
        </p:nvGrpSpPr>
        <p:grpSpPr>
          <a:xfrm>
            <a:off x="3672322" y="4352330"/>
            <a:ext cx="2298865" cy="2280128"/>
            <a:chOff x="3672322" y="4352330"/>
            <a:chExt cx="2298865" cy="2280128"/>
          </a:xfrm>
        </p:grpSpPr>
        <p:sp>
          <p:nvSpPr>
            <p:cNvPr id="14" name="內容版面配置區 2">
              <a:extLst>
                <a:ext uri="{FF2B5EF4-FFF2-40B4-BE49-F238E27FC236}">
                  <a16:creationId xmlns:a16="http://schemas.microsoft.com/office/drawing/2014/main" id="{DF8ED242-80F4-E1C0-63AE-675AC65172CC}"/>
                </a:ext>
              </a:extLst>
            </p:cNvPr>
            <p:cNvSpPr txBox="1">
              <a:spLocks/>
            </p:cNvSpPr>
            <p:nvPr/>
          </p:nvSpPr>
          <p:spPr>
            <a:xfrm>
              <a:off x="3672322" y="4352330"/>
              <a:ext cx="2298865" cy="2280128"/>
            </a:xfrm>
            <a:prstGeom prst="roundRect">
              <a:avLst/>
            </a:prstGeom>
            <a:solidFill>
              <a:srgbClr val="FAFFE1"/>
            </a:solidFill>
          </p:spPr>
          <p:txBody>
            <a:bodyPr vert="horz" lIns="91440" tIns="45720" rIns="91440" bIns="45720" rtlCol="0">
              <a:norm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altLang="zh-TW" sz="1400" b="1" dirty="0"/>
            </a:p>
          </p:txBody>
        </p:sp>
        <p:pic>
          <p:nvPicPr>
            <p:cNvPr id="24" name="圖片 23">
              <a:extLst>
                <a:ext uri="{FF2B5EF4-FFF2-40B4-BE49-F238E27FC236}">
                  <a16:creationId xmlns:a16="http://schemas.microsoft.com/office/drawing/2014/main" id="{06EC4FA1-4A8E-8944-543A-E982B682A1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23971" y="4488791"/>
              <a:ext cx="2003449" cy="2003449"/>
            </a:xfrm>
            <a:prstGeom prst="rect">
              <a:avLst/>
            </a:prstGeom>
          </p:spPr>
        </p:pic>
      </p:grpSp>
      <p:grpSp>
        <p:nvGrpSpPr>
          <p:cNvPr id="6" name="群組 5">
            <a:extLst>
              <a:ext uri="{FF2B5EF4-FFF2-40B4-BE49-F238E27FC236}">
                <a16:creationId xmlns:a16="http://schemas.microsoft.com/office/drawing/2014/main" id="{356D222E-4B83-AD1C-F5B8-4990700BE212}"/>
              </a:ext>
            </a:extLst>
          </p:cNvPr>
          <p:cNvGrpSpPr/>
          <p:nvPr/>
        </p:nvGrpSpPr>
        <p:grpSpPr>
          <a:xfrm>
            <a:off x="448852" y="5147859"/>
            <a:ext cx="2346855" cy="1718646"/>
            <a:chOff x="448852" y="5147859"/>
            <a:chExt cx="2346855" cy="1718646"/>
          </a:xfrm>
        </p:grpSpPr>
        <p:pic>
          <p:nvPicPr>
            <p:cNvPr id="7" name="圖片 6">
              <a:extLst>
                <a:ext uri="{FF2B5EF4-FFF2-40B4-BE49-F238E27FC236}">
                  <a16:creationId xmlns:a16="http://schemas.microsoft.com/office/drawing/2014/main" id="{E2ACDA66-3520-9F51-389B-2B9003CA16DE}"/>
                </a:ext>
              </a:extLst>
            </p:cNvPr>
            <p:cNvPicPr>
              <a:picLocks noChangeAspect="1"/>
            </p:cNvPicPr>
            <p:nvPr/>
          </p:nvPicPr>
          <p:blipFill>
            <a:blip r:embed="rId6"/>
            <a:stretch>
              <a:fillRect/>
            </a:stretch>
          </p:blipFill>
          <p:spPr>
            <a:xfrm rot="20780841">
              <a:off x="448852" y="5218393"/>
              <a:ext cx="1076301" cy="1565528"/>
            </a:xfrm>
            <a:prstGeom prst="rect">
              <a:avLst/>
            </a:prstGeom>
          </p:spPr>
        </p:pic>
        <p:pic>
          <p:nvPicPr>
            <p:cNvPr id="8" name="圖片 7">
              <a:extLst>
                <a:ext uri="{FF2B5EF4-FFF2-40B4-BE49-F238E27FC236}">
                  <a16:creationId xmlns:a16="http://schemas.microsoft.com/office/drawing/2014/main" id="{6B350FD3-D78D-FF3F-E911-266FD4014A35}"/>
                </a:ext>
              </a:extLst>
            </p:cNvPr>
            <p:cNvPicPr>
              <a:picLocks noChangeAspect="1"/>
            </p:cNvPicPr>
            <p:nvPr/>
          </p:nvPicPr>
          <p:blipFill>
            <a:blip r:embed="rId7"/>
            <a:stretch>
              <a:fillRect/>
            </a:stretch>
          </p:blipFill>
          <p:spPr>
            <a:xfrm rot="1261668">
              <a:off x="1566571" y="5147859"/>
              <a:ext cx="1229136" cy="1718646"/>
            </a:xfrm>
            <a:prstGeom prst="rect">
              <a:avLst/>
            </a:prstGeom>
          </p:spPr>
        </p:pic>
      </p:grpSp>
      <p:pic>
        <p:nvPicPr>
          <p:cNvPr id="11" name="Picture 12">
            <a:extLst>
              <a:ext uri="{FF2B5EF4-FFF2-40B4-BE49-F238E27FC236}">
                <a16:creationId xmlns:a16="http://schemas.microsoft.com/office/drawing/2014/main" id="{2DAB255B-A72D-572B-2D71-23131C272D96}"/>
              </a:ext>
            </a:extLst>
          </p:cNvPr>
          <p:cNvPicPr>
            <a:picLocks noChangeAspect="1"/>
          </p:cNvPicPr>
          <p:nvPr/>
        </p:nvPicPr>
        <p:blipFill>
          <a:blip r:embed="rId8"/>
          <a:stretch>
            <a:fillRect/>
          </a:stretch>
        </p:blipFill>
        <p:spPr>
          <a:xfrm rot="21176275">
            <a:off x="7877047" y="3617217"/>
            <a:ext cx="1919810" cy="2734693"/>
          </a:xfrm>
          <a:prstGeom prst="rect">
            <a:avLst/>
          </a:prstGeom>
        </p:spPr>
      </p:pic>
    </p:spTree>
    <p:extLst>
      <p:ext uri="{BB962C8B-B14F-4D97-AF65-F5344CB8AC3E}">
        <p14:creationId xmlns:p14="http://schemas.microsoft.com/office/powerpoint/2010/main" val="26217260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7">
            <a:extLst>
              <a:ext uri="{FF2B5EF4-FFF2-40B4-BE49-F238E27FC236}">
                <a16:creationId xmlns:a16="http://schemas.microsoft.com/office/drawing/2014/main" id="{ED62B79E-01A5-7462-0895-FF8AB3D3F653}"/>
              </a:ext>
            </a:extLst>
          </p:cNvPr>
          <p:cNvGraphicFramePr>
            <a:graphicFrameLocks noGrp="1"/>
          </p:cNvGraphicFramePr>
          <p:nvPr>
            <p:ph idx="1"/>
            <p:extLst>
              <p:ext uri="{D42A27DB-BD31-4B8C-83A1-F6EECF244321}">
                <p14:modId xmlns:p14="http://schemas.microsoft.com/office/powerpoint/2010/main" val="711981141"/>
              </p:ext>
            </p:extLst>
          </p:nvPr>
        </p:nvGraphicFramePr>
        <p:xfrm>
          <a:off x="210632" y="1493520"/>
          <a:ext cx="11371344" cy="3596640"/>
        </p:xfrm>
        <a:graphic>
          <a:graphicData uri="http://schemas.openxmlformats.org/drawingml/2006/table">
            <a:tbl>
              <a:tblPr firstRow="1" bandRow="1">
                <a:tableStyleId>{5940675A-B579-460E-94D1-54222C63F5DA}</a:tableStyleId>
              </a:tblPr>
              <a:tblGrid>
                <a:gridCol w="510720">
                  <a:extLst>
                    <a:ext uri="{9D8B030D-6E8A-4147-A177-3AD203B41FA5}">
                      <a16:colId xmlns:a16="http://schemas.microsoft.com/office/drawing/2014/main" val="650940177"/>
                    </a:ext>
                  </a:extLst>
                </a:gridCol>
                <a:gridCol w="6149711">
                  <a:extLst>
                    <a:ext uri="{9D8B030D-6E8A-4147-A177-3AD203B41FA5}">
                      <a16:colId xmlns:a16="http://schemas.microsoft.com/office/drawing/2014/main" val="1027800388"/>
                    </a:ext>
                  </a:extLst>
                </a:gridCol>
                <a:gridCol w="4710913">
                  <a:extLst>
                    <a:ext uri="{9D8B030D-6E8A-4147-A177-3AD203B41FA5}">
                      <a16:colId xmlns:a16="http://schemas.microsoft.com/office/drawing/2014/main" val="3929358775"/>
                    </a:ext>
                  </a:extLst>
                </a:gridCol>
              </a:tblGrid>
              <a:tr h="364385">
                <a:tc gridSpan="2">
                  <a:txBody>
                    <a:bodyPr/>
                    <a:lstStyle/>
                    <a:p>
                      <a:pPr algn="ctr"/>
                      <a:r>
                        <a:rPr lang="en-HK" altLang="zh-TW" sz="2000" b="1" dirty="0">
                          <a:latin typeface="Times New Roman" panose="02020603050405020304" pitchFamily="18" charset="0"/>
                          <a:ea typeface="微軟正黑體" panose="020B0604030504040204" pitchFamily="34" charset="-120"/>
                          <a:cs typeface="Times New Roman" panose="02020603050405020304" pitchFamily="18" charset="0"/>
                        </a:rPr>
                        <a:t>Best Practice</a:t>
                      </a:r>
                      <a:endParaRPr lang="en-HK" sz="20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solidFill>
                      <a:srgbClr val="FFC247"/>
                    </a:solidFill>
                  </a:tcPr>
                </a:tc>
                <a:tc hMerge="1">
                  <a:txBody>
                    <a:bodyPr/>
                    <a:lstStyle/>
                    <a:p>
                      <a:endParaRPr dirty="0"/>
                    </a:p>
                  </a:txBody>
                  <a:tcPr>
                    <a:solidFill>
                      <a:srgbClr val="FFC247"/>
                    </a:solidFill>
                  </a:tcPr>
                </a:tc>
                <a:tc>
                  <a:txBody>
                    <a:bodyPr/>
                    <a:lstStyle/>
                    <a:p>
                      <a:pPr algn="ctr"/>
                      <a:r>
                        <a:rPr lang="en-HK" altLang="zh-TW" sz="2000" b="1" dirty="0">
                          <a:latin typeface="Times New Roman" panose="02020603050405020304" pitchFamily="18" charset="0"/>
                          <a:ea typeface="微軟正黑體" panose="020B0604030504040204" pitchFamily="34" charset="-120"/>
                          <a:cs typeface="Times New Roman" panose="02020603050405020304" pitchFamily="18" charset="0"/>
                        </a:rPr>
                        <a:t>Checking Method (Example)</a:t>
                      </a:r>
                      <a:endParaRPr lang="en-HK" sz="20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solidFill>
                      <a:srgbClr val="FFC247"/>
                    </a:solidFill>
                  </a:tcPr>
                </a:tc>
                <a:extLst>
                  <a:ext uri="{0D108BD9-81ED-4DB2-BD59-A6C34878D82A}">
                    <a16:rowId xmlns:a16="http://schemas.microsoft.com/office/drawing/2014/main" val="2742464930"/>
                  </a:ext>
                </a:extLst>
              </a:tr>
              <a:tr h="1597688">
                <a:tc>
                  <a:txBody>
                    <a:bodyPr/>
                    <a:lstStyle/>
                    <a:p>
                      <a:pPr marL="0" indent="0">
                        <a:buFont typeface="Arial" panose="020B0604020202020204" pitchFamily="34" charset="0"/>
                        <a:buNone/>
                      </a:pPr>
                      <a:r>
                        <a:rPr lang="en-US" altLang="zh-TW" sz="1800" i="0" dirty="0">
                          <a:latin typeface="Times New Roman" panose="02020603050405020304" pitchFamily="18" charset="0"/>
                          <a:ea typeface="微軟正黑體" panose="020B0604030504040204" pitchFamily="34" charset="-120"/>
                          <a:cs typeface="Times New Roman" panose="02020603050405020304" pitchFamily="18" charset="0"/>
                        </a:rPr>
                        <a:t>E1.</a:t>
                      </a:r>
                      <a:endParaRPr lang="en-HK" sz="1800" i="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R w="12700" cap="flat" cmpd="sng" algn="ctr">
                      <a:noFill/>
                      <a:prstDash val="solid"/>
                      <a:round/>
                      <a:headEnd type="none" w="med" len="med"/>
                      <a:tailEnd type="none" w="med" len="med"/>
                    </a:lnR>
                    <a:solidFill>
                      <a:srgbClr val="FFEAC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Make use of the natural daylight as far as practicable and only switch on the </a:t>
                      </a:r>
                      <a:r>
                        <a:rPr lang="en-US" altLang="zh-TW" b="0" dirty="0">
                          <a:latin typeface="Times New Roman" panose="02020603050405020304" pitchFamily="18" charset="0"/>
                          <a:ea typeface="微軟正黑體" panose="020B0604030504040204" pitchFamily="34" charset="-120"/>
                          <a:cs typeface="Times New Roman" panose="02020603050405020304" pitchFamily="18" charset="0"/>
                        </a:rPr>
                        <a:t>essential</a:t>
                      </a: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 lights on sunny days.</a:t>
                      </a:r>
                    </a:p>
                    <a:p>
                      <a:endParaRPr lang="en-HK" altLang="zh-TW" sz="1800" kern="120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endParaRPr>
                    </a:p>
                    <a:p>
                      <a:r>
                        <a:rPr lang="en-HK" altLang="zh-TW" sz="1800" i="1" dirty="0">
                          <a:latin typeface="Times New Roman" panose="02020603050405020304" pitchFamily="18" charset="0"/>
                          <a:ea typeface="微軟正黑體" panose="020B0604030504040204" pitchFamily="34" charset="-120"/>
                          <a:cs typeface="Times New Roman" panose="02020603050405020304" pitchFamily="18" charset="0"/>
                        </a:rPr>
                        <a:t>Tips:</a:t>
                      </a:r>
                    </a:p>
                    <a:p>
                      <a:pPr marL="285750" indent="-285750">
                        <a:buFont typeface="Arial" panose="020B0604020202020204" pitchFamily="34" charset="0"/>
                        <a:buChar char="•"/>
                      </a:pPr>
                      <a:r>
                        <a:rPr lang="en-HK" sz="1800" b="0" i="1" u="none" strike="noStrike" kern="1200" dirty="0">
                          <a:solidFill>
                            <a:schemeClr val="dk1"/>
                          </a:solidFill>
                          <a:effectLst/>
                          <a:latin typeface="Times New Roman" panose="02020603050405020304" pitchFamily="18" charset="0"/>
                          <a:ea typeface="+mn-ea"/>
                          <a:cs typeface="Times New Roman" panose="02020603050405020304" pitchFamily="18" charset="0"/>
                        </a:rPr>
                        <a:t>Divide the classroom lighting system into regular use and supplementary lights, and place labels on the switches to indicate the lighting arrangement for sunny and cloudy days.</a:t>
                      </a:r>
                      <a:endParaRPr lang="en-HK" sz="1800" i="1" dirty="0">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noFill/>
                      <a:prstDash val="solid"/>
                      <a:round/>
                      <a:headEnd type="none" w="med" len="med"/>
                      <a:tailEnd type="none" w="med" len="med"/>
                    </a:lnL>
                    <a:solidFill>
                      <a:srgbClr val="FFEAC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dirty="0">
                          <a:latin typeface="Times New Roman" panose="02020603050405020304" pitchFamily="18" charset="0"/>
                          <a:cs typeface="Times New Roman" panose="02020603050405020304" pitchFamily="18" charset="0"/>
                        </a:rPr>
                        <a:t>When there is sufficient daylight, check if natural daylight is being utilised and only </a:t>
                      </a:r>
                      <a:r>
                        <a:rPr lang="en-US" altLang="zh-TW" b="0" dirty="0">
                          <a:latin typeface="Times New Roman" panose="02020603050405020304" pitchFamily="18" charset="0"/>
                          <a:ea typeface="微軟正黑體" panose="020B0604030504040204" pitchFamily="34" charset="-120"/>
                          <a:cs typeface="Times New Roman" panose="02020603050405020304" pitchFamily="18" charset="0"/>
                        </a:rPr>
                        <a:t>essential</a:t>
                      </a:r>
                      <a:r>
                        <a:rPr lang="en-HK" dirty="0">
                          <a:latin typeface="Times New Roman" panose="02020603050405020304" pitchFamily="18" charset="0"/>
                          <a:cs typeface="Times New Roman" panose="02020603050405020304" pitchFamily="18" charset="0"/>
                        </a:rPr>
                        <a:t> lights have been turned on.</a:t>
                      </a:r>
                    </a:p>
                  </a:txBody>
                  <a:tcPr>
                    <a:solidFill>
                      <a:srgbClr val="FFEAC1"/>
                    </a:solidFill>
                  </a:tcPr>
                </a:tc>
                <a:extLst>
                  <a:ext uri="{0D108BD9-81ED-4DB2-BD59-A6C34878D82A}">
                    <a16:rowId xmlns:a16="http://schemas.microsoft.com/office/drawing/2014/main" val="122290304"/>
                  </a:ext>
                </a:extLst>
              </a:tr>
              <a:tr h="811110">
                <a:tc>
                  <a:txBody>
                    <a:bodyPr/>
                    <a:lstStyle/>
                    <a:p>
                      <a:r>
                        <a:rPr lang="en-HK" sz="1800" dirty="0">
                          <a:latin typeface="Times New Roman" panose="02020603050405020304" pitchFamily="18" charset="0"/>
                          <a:ea typeface="微軟正黑體" panose="020B0604030504040204" pitchFamily="34" charset="-120"/>
                          <a:cs typeface="Times New Roman" panose="02020603050405020304" pitchFamily="18" charset="0"/>
                        </a:rPr>
                        <a:t>E2.</a:t>
                      </a:r>
                    </a:p>
                  </a:txBody>
                  <a:tcPr>
                    <a:lnR w="12700" cap="flat" cmpd="sng" algn="ctr">
                      <a:no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HK" dirty="0">
                          <a:latin typeface="Times New Roman" panose="02020603050405020304" pitchFamily="18" charset="0"/>
                          <a:cs typeface="Times New Roman" panose="02020603050405020304" pitchFamily="18" charset="0"/>
                        </a:rPr>
                        <a:t>Turn off lights, computers and other electrical equipment (e.g. classroom TV, projectors, air purifiers, fans, air conditioners, etc.) when not in use.</a:t>
                      </a:r>
                    </a:p>
                    <a:p>
                      <a:endParaRPr lang="en-HK" sz="180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noFill/>
                      <a:prstDash val="solid"/>
                      <a:round/>
                      <a:headEnd type="none" w="med" len="med"/>
                      <a:tailEnd type="none" w="med" len="med"/>
                    </a:ln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When the classroom/special room is unoccupied, check if the electrical equipment have been turned off.</a:t>
                      </a:r>
                    </a:p>
                  </a:txBody>
                  <a:tcPr/>
                </a:tc>
                <a:extLst>
                  <a:ext uri="{0D108BD9-81ED-4DB2-BD59-A6C34878D82A}">
                    <a16:rowId xmlns:a16="http://schemas.microsoft.com/office/drawing/2014/main" val="3018532850"/>
                  </a:ext>
                </a:extLst>
              </a:tr>
            </a:tbl>
          </a:graphicData>
        </a:graphic>
      </p:graphicFrame>
      <p:grpSp>
        <p:nvGrpSpPr>
          <p:cNvPr id="8" name="群組 7">
            <a:extLst>
              <a:ext uri="{FF2B5EF4-FFF2-40B4-BE49-F238E27FC236}">
                <a16:creationId xmlns:a16="http://schemas.microsoft.com/office/drawing/2014/main" id="{A11344DC-E5CB-C6E6-9952-0D1DC623C871}"/>
              </a:ext>
            </a:extLst>
          </p:cNvPr>
          <p:cNvGrpSpPr/>
          <p:nvPr/>
        </p:nvGrpSpPr>
        <p:grpSpPr>
          <a:xfrm>
            <a:off x="210632" y="132966"/>
            <a:ext cx="5595298" cy="1048411"/>
            <a:chOff x="337332" y="289719"/>
            <a:chExt cx="5595298" cy="1048411"/>
          </a:xfrm>
        </p:grpSpPr>
        <p:sp>
          <p:nvSpPr>
            <p:cNvPr id="9" name="矩形: 圓角 8">
              <a:extLst>
                <a:ext uri="{FF2B5EF4-FFF2-40B4-BE49-F238E27FC236}">
                  <a16:creationId xmlns:a16="http://schemas.microsoft.com/office/drawing/2014/main" id="{1E52A087-85BF-B206-6CD4-B7F674818664}"/>
                </a:ext>
              </a:extLst>
            </p:cNvPr>
            <p:cNvSpPr/>
            <p:nvPr/>
          </p:nvSpPr>
          <p:spPr>
            <a:xfrm>
              <a:off x="337332" y="290592"/>
              <a:ext cx="5595298" cy="1047538"/>
            </a:xfrm>
            <a:prstGeom prst="roundRect">
              <a:avLst>
                <a:gd name="adj" fmla="val 50000"/>
              </a:avLst>
            </a:prstGeom>
            <a:solidFill>
              <a:srgbClr val="FF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10" name="文字方塊 9">
              <a:extLst>
                <a:ext uri="{FF2B5EF4-FFF2-40B4-BE49-F238E27FC236}">
                  <a16:creationId xmlns:a16="http://schemas.microsoft.com/office/drawing/2014/main" id="{89439744-2834-FB2A-B094-41F2FAE810FA}"/>
                </a:ext>
              </a:extLst>
            </p:cNvPr>
            <p:cNvSpPr txBox="1"/>
            <p:nvPr/>
          </p:nvSpPr>
          <p:spPr>
            <a:xfrm>
              <a:off x="521131" y="453416"/>
              <a:ext cx="4378123" cy="646331"/>
            </a:xfrm>
            <a:prstGeom prst="rect">
              <a:avLst/>
            </a:prstGeom>
            <a:noFill/>
          </p:spPr>
          <p:txBody>
            <a:bodyPr wrap="none" rtlCol="0">
              <a:spAutoFit/>
            </a:bodyPr>
            <a:lstStyle/>
            <a:p>
              <a:pPr algn="ctr"/>
              <a:r>
                <a:rPr lang="en-US" altLang="zh-HK"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Energy Conservation</a:t>
              </a:r>
              <a:endParaRPr lang="zh-HK" altLang="en-US"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endParaRPr>
            </a:p>
          </p:txBody>
        </p:sp>
        <p:pic>
          <p:nvPicPr>
            <p:cNvPr id="11" name="圖片 10">
              <a:extLst>
                <a:ext uri="{FF2B5EF4-FFF2-40B4-BE49-F238E27FC236}">
                  <a16:creationId xmlns:a16="http://schemas.microsoft.com/office/drawing/2014/main" id="{A1D0093C-E9F3-A947-636A-6024212FAA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2258" y="289719"/>
              <a:ext cx="1040372" cy="1040372"/>
            </a:xfrm>
            <a:prstGeom prst="rect">
              <a:avLst/>
            </a:prstGeom>
          </p:spPr>
        </p:pic>
      </p:grpSp>
      <p:pic>
        <p:nvPicPr>
          <p:cNvPr id="2" name="圖片 1">
            <a:extLst>
              <a:ext uri="{FF2B5EF4-FFF2-40B4-BE49-F238E27FC236}">
                <a16:creationId xmlns:a16="http://schemas.microsoft.com/office/drawing/2014/main" id="{5840E3B0-453B-119F-577C-2167630D7448}"/>
              </a:ext>
            </a:extLst>
          </p:cNvPr>
          <p:cNvPicPr>
            <a:picLocks noChangeAspect="1"/>
          </p:cNvPicPr>
          <p:nvPr/>
        </p:nvPicPr>
        <p:blipFill>
          <a:blip r:embed="rId3"/>
          <a:stretch>
            <a:fillRect/>
          </a:stretch>
        </p:blipFill>
        <p:spPr>
          <a:xfrm>
            <a:off x="9963857" y="5253491"/>
            <a:ext cx="1255885" cy="1450974"/>
          </a:xfrm>
          <a:prstGeom prst="rect">
            <a:avLst/>
          </a:prstGeom>
        </p:spPr>
      </p:pic>
    </p:spTree>
    <p:extLst>
      <p:ext uri="{BB962C8B-B14F-4D97-AF65-F5344CB8AC3E}">
        <p14:creationId xmlns:p14="http://schemas.microsoft.com/office/powerpoint/2010/main" val="12376544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7">
            <a:extLst>
              <a:ext uri="{FF2B5EF4-FFF2-40B4-BE49-F238E27FC236}">
                <a16:creationId xmlns:a16="http://schemas.microsoft.com/office/drawing/2014/main" id="{8AC8E105-4E7A-9725-A71E-2BD8E3FF1EB4}"/>
              </a:ext>
            </a:extLst>
          </p:cNvPr>
          <p:cNvGraphicFramePr>
            <a:graphicFrameLocks/>
          </p:cNvGraphicFramePr>
          <p:nvPr>
            <p:extLst>
              <p:ext uri="{D42A27DB-BD31-4B8C-83A1-F6EECF244321}">
                <p14:modId xmlns:p14="http://schemas.microsoft.com/office/powerpoint/2010/main" val="1532609960"/>
              </p:ext>
            </p:extLst>
          </p:nvPr>
        </p:nvGraphicFramePr>
        <p:xfrm>
          <a:off x="506022" y="1596394"/>
          <a:ext cx="11179955" cy="4328160"/>
        </p:xfrm>
        <a:graphic>
          <a:graphicData uri="http://schemas.openxmlformats.org/drawingml/2006/table">
            <a:tbl>
              <a:tblPr firstRow="1" bandRow="1">
                <a:tableStyleId>{5940675A-B579-460E-94D1-54222C63F5DA}</a:tableStyleId>
              </a:tblPr>
              <a:tblGrid>
                <a:gridCol w="502124">
                  <a:extLst>
                    <a:ext uri="{9D8B030D-6E8A-4147-A177-3AD203B41FA5}">
                      <a16:colId xmlns:a16="http://schemas.microsoft.com/office/drawing/2014/main" val="650940177"/>
                    </a:ext>
                  </a:extLst>
                </a:gridCol>
                <a:gridCol w="4714422">
                  <a:extLst>
                    <a:ext uri="{9D8B030D-6E8A-4147-A177-3AD203B41FA5}">
                      <a16:colId xmlns:a16="http://schemas.microsoft.com/office/drawing/2014/main" val="1027800388"/>
                    </a:ext>
                  </a:extLst>
                </a:gridCol>
                <a:gridCol w="5963409">
                  <a:extLst>
                    <a:ext uri="{9D8B030D-6E8A-4147-A177-3AD203B41FA5}">
                      <a16:colId xmlns:a16="http://schemas.microsoft.com/office/drawing/2014/main" val="3929358775"/>
                    </a:ext>
                  </a:extLst>
                </a:gridCol>
              </a:tblGrid>
              <a:tr h="364385">
                <a:tc gridSpan="2">
                  <a:txBody>
                    <a:bodyPr/>
                    <a:lstStyle/>
                    <a:p>
                      <a:pPr algn="ctr"/>
                      <a:r>
                        <a:rPr lang="en-HK" altLang="zh-TW" sz="2000" b="1" dirty="0">
                          <a:latin typeface="Times New Roman" panose="02020603050405020304" pitchFamily="18" charset="0"/>
                          <a:ea typeface="微軟正黑體" panose="020B0604030504040204" pitchFamily="34" charset="-120"/>
                          <a:cs typeface="Times New Roman" panose="02020603050405020304" pitchFamily="18" charset="0"/>
                        </a:rPr>
                        <a:t>Best Practice</a:t>
                      </a:r>
                      <a:endParaRPr lang="en-HK" sz="20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solidFill>
                      <a:srgbClr val="FFC247"/>
                    </a:solidFill>
                  </a:tcPr>
                </a:tc>
                <a:tc hMerge="1">
                  <a:txBody>
                    <a:bodyPr/>
                    <a:lstStyle/>
                    <a:p>
                      <a:endParaRPr dirty="0"/>
                    </a:p>
                  </a:txBody>
                  <a:tcPr>
                    <a:solidFill>
                      <a:srgbClr val="FFC247"/>
                    </a:solidFill>
                  </a:tcPr>
                </a:tc>
                <a:tc>
                  <a:txBody>
                    <a:bodyPr/>
                    <a:lstStyle/>
                    <a:p>
                      <a:pPr algn="ctr"/>
                      <a:r>
                        <a:rPr lang="en-HK" altLang="zh-TW" sz="2000" b="1" dirty="0">
                          <a:latin typeface="Times New Roman" panose="02020603050405020304" pitchFamily="18" charset="0"/>
                          <a:ea typeface="微軟正黑體" panose="020B0604030504040204" pitchFamily="34" charset="-120"/>
                          <a:cs typeface="Times New Roman" panose="02020603050405020304" pitchFamily="18" charset="0"/>
                        </a:rPr>
                        <a:t>Checking Method (Example)</a:t>
                      </a:r>
                      <a:endParaRPr lang="en-HK" sz="20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solidFill>
                      <a:srgbClr val="FFC247"/>
                    </a:solidFill>
                  </a:tcPr>
                </a:tc>
                <a:extLst>
                  <a:ext uri="{0D108BD9-81ED-4DB2-BD59-A6C34878D82A}">
                    <a16:rowId xmlns:a16="http://schemas.microsoft.com/office/drawing/2014/main" val="2742464930"/>
                  </a:ext>
                </a:extLst>
              </a:tr>
              <a:tr h="1095694">
                <a:tc>
                  <a:txBody>
                    <a:bodyPr/>
                    <a:lstStyle/>
                    <a:p>
                      <a:pPr marL="0" indent="0">
                        <a:buFont typeface="Arial" panose="020B0604020202020204" pitchFamily="34" charset="0"/>
                        <a:buNone/>
                      </a:pPr>
                      <a:r>
                        <a:rPr lang="en-US" altLang="zh-TW" sz="1800" i="0" dirty="0">
                          <a:latin typeface="Times New Roman" panose="02020603050405020304" pitchFamily="18" charset="0"/>
                          <a:ea typeface="微軟正黑體" panose="020B0604030504040204" pitchFamily="34" charset="-120"/>
                          <a:cs typeface="Times New Roman" panose="02020603050405020304" pitchFamily="18" charset="0"/>
                        </a:rPr>
                        <a:t>E3.</a:t>
                      </a:r>
                      <a:endParaRPr lang="en-HK" sz="1800" i="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R w="12700" cap="flat" cmpd="sng" algn="ctr">
                      <a:noFill/>
                      <a:prstDash val="solid"/>
                      <a:round/>
                      <a:headEnd type="none" w="med" len="med"/>
                      <a:tailEnd type="none" w="med" len="med"/>
                    </a:lnR>
                    <a:solidFill>
                      <a:srgbClr val="FFEAC1"/>
                    </a:solidFill>
                  </a:tcPr>
                </a:tc>
                <a:tc>
                  <a:txBody>
                    <a:bodyPr/>
                    <a:lstStyle/>
                    <a:p>
                      <a:r>
                        <a:rPr lang="en-HK" sz="1800" dirty="0">
                          <a:latin typeface="Times New Roman" panose="02020603050405020304" pitchFamily="18" charset="0"/>
                          <a:cs typeface="Times New Roman" panose="02020603050405020304" pitchFamily="18" charset="0"/>
                        </a:rPr>
                        <a:t>Adopt natural ventilation (i.e. open windows and doors) and use fans to improve air flow when the outdoor temperature is below 25°C and the outdoor air quality is good.</a:t>
                      </a:r>
                      <a:endParaRPr lang="en-HK" altLang="zh-TW" sz="1800" kern="1200" dirty="0">
                        <a:solidFill>
                          <a:schemeClr val="dk1"/>
                        </a:solidFill>
                        <a:effectLst/>
                        <a:latin typeface="Times New Roman" panose="02020603050405020304" pitchFamily="18" charset="0"/>
                        <a:ea typeface="+mn-ea"/>
                        <a:cs typeface="Times New Roman" panose="02020603050405020304" pitchFamily="18" charset="0"/>
                      </a:endParaRPr>
                    </a:p>
                    <a:p>
                      <a:endParaRPr lang="en-HK" altLang="zh-TW" sz="1800" kern="120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endParaRPr>
                    </a:p>
                    <a:p>
                      <a:r>
                        <a:rPr lang="en-HK" altLang="zh-TW" sz="1800" i="1" dirty="0">
                          <a:latin typeface="Times New Roman" panose="02020603050405020304" pitchFamily="18" charset="0"/>
                          <a:ea typeface="微軟正黑體" panose="020B0604030504040204" pitchFamily="34" charset="-120"/>
                          <a:cs typeface="Times New Roman" panose="02020603050405020304" pitchFamily="18" charset="0"/>
                        </a:rPr>
                        <a:t>Tips:</a:t>
                      </a:r>
                    </a:p>
                    <a:p>
                      <a:pPr marL="285750" lvl="0" indent="-285750">
                        <a:buFont typeface="Arial" panose="020B0604020202020204" pitchFamily="34" charset="0"/>
                        <a:buChar char="•"/>
                      </a:pPr>
                      <a:r>
                        <a:rPr lang="en-HK" sz="1800" b="0" i="1" u="none" strike="noStrike" kern="1200" dirty="0">
                          <a:solidFill>
                            <a:schemeClr val="dk1"/>
                          </a:solidFill>
                          <a:effectLst/>
                          <a:latin typeface="Times New Roman" panose="02020603050405020304" pitchFamily="18" charset="0"/>
                          <a:ea typeface="+mn-ea"/>
                          <a:cs typeface="Times New Roman" panose="02020603050405020304" pitchFamily="18" charset="0"/>
                        </a:rPr>
                        <a:t>Install a thermometer in the school's covered playground for easy checking of outdoor temperature.</a:t>
                      </a:r>
                    </a:p>
                    <a:p>
                      <a:pPr marL="285750" lvl="0" indent="-285750">
                        <a:buFont typeface="Arial" panose="020B0604020202020204" pitchFamily="34" charset="0"/>
                        <a:buChar char="•"/>
                      </a:pPr>
                      <a:r>
                        <a:rPr lang="en-HK" sz="1800" b="0" i="1" u="none" strike="noStrike" kern="1200" dirty="0">
                          <a:solidFill>
                            <a:schemeClr val="dk1"/>
                          </a:solidFill>
                          <a:effectLst/>
                          <a:latin typeface="Times New Roman" panose="02020603050405020304" pitchFamily="18" charset="0"/>
                          <a:ea typeface="+mn-ea"/>
                          <a:cs typeface="Times New Roman" panose="02020603050405020304" pitchFamily="18" charset="0"/>
                        </a:rPr>
                        <a:t>Place the thermometer away from direct sunlight and rain.</a:t>
                      </a:r>
                    </a:p>
                  </a:txBody>
                  <a:tcPr>
                    <a:lnL w="12700" cap="flat" cmpd="sng" algn="ctr">
                      <a:noFill/>
                      <a:prstDash val="solid"/>
                      <a:round/>
                      <a:headEnd type="none" w="med" len="med"/>
                      <a:tailEnd type="none" w="med" len="med"/>
                    </a:lnL>
                    <a:solidFill>
                      <a:srgbClr val="FFEAC1"/>
                    </a:solidFill>
                  </a:tcPr>
                </a:tc>
                <a:tc>
                  <a:txBody>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Check the Hong Kong Observatory (HKO)'s forecast for maximum temperature and the Environmental Protection Department (EPD)'s Air Quality Health Index (AQHI) in the morning based on the school's location.</a:t>
                      </a:r>
                    </a:p>
                    <a:p>
                      <a:pPr marL="285750" indent="-285750" algn="just">
                        <a:buFont typeface="Arial" panose="020B0604020202020204" pitchFamily="34" charset="0"/>
                        <a:buChar char="•"/>
                      </a:pPr>
                      <a:endParaRPr lang="en-HK" altLang="zh-TW" sz="1800" dirty="0">
                        <a:latin typeface="Times New Roman" panose="02020603050405020304" pitchFamily="18" charset="0"/>
                        <a:ea typeface="微軟正黑體" panose="020B0604030504040204" pitchFamily="34" charset="-120"/>
                        <a:cs typeface="Times New Roman" panose="02020603050405020304" pitchFamily="18" charset="0"/>
                      </a:endParaRPr>
                    </a:p>
                    <a:p>
                      <a:pPr marL="285750" indent="-285750">
                        <a:buFont typeface="Arial" panose="020B0604020202020204" pitchFamily="34" charset="0"/>
                        <a:buChar char="•"/>
                      </a:pPr>
                      <a:endParaRPr lang="en-HK" altLang="zh-TW" sz="1800" dirty="0">
                        <a:latin typeface="Times New Roman" panose="02020603050405020304" pitchFamily="18" charset="0"/>
                        <a:ea typeface="微軟正黑體" panose="020B0604030504040204" pitchFamily="34" charset="-120"/>
                        <a:cs typeface="Times New Roman" panose="02020603050405020304" pitchFamily="18" charset="0"/>
                      </a:endParaRPr>
                    </a:p>
                    <a:p>
                      <a:pPr marL="285750" indent="-285750">
                        <a:buFont typeface="Arial" panose="020B0604020202020204" pitchFamily="34" charset="0"/>
                        <a:buChar char="•"/>
                      </a:pPr>
                      <a:endParaRPr lang="en-HK" altLang="zh-TW" sz="1800" dirty="0">
                        <a:latin typeface="Times New Roman" panose="02020603050405020304" pitchFamily="18" charset="0"/>
                        <a:ea typeface="微軟正黑體" panose="020B0604030504040204" pitchFamily="34" charset="-120"/>
                        <a:cs typeface="Times New Roman" panose="02020603050405020304" pitchFamily="18" charset="0"/>
                      </a:endParaRPr>
                    </a:p>
                    <a:p>
                      <a:pPr marL="285750" indent="-285750">
                        <a:buFont typeface="Arial" panose="020B0604020202020204" pitchFamily="34" charset="0"/>
                        <a:buChar char="•"/>
                      </a:pPr>
                      <a:endParaRPr lang="en-HK" altLang="zh-TW" sz="1800" dirty="0">
                        <a:latin typeface="Times New Roman" panose="02020603050405020304" pitchFamily="18" charset="0"/>
                        <a:ea typeface="微軟正黑體" panose="020B0604030504040204" pitchFamily="34" charset="-120"/>
                        <a:cs typeface="Times New Roman" panose="02020603050405020304" pitchFamily="18" charset="0"/>
                      </a:endParaRPr>
                    </a:p>
                    <a:p>
                      <a:pPr marL="285750" indent="-285750">
                        <a:buFont typeface="Arial" panose="020B0604020202020204" pitchFamily="34" charset="0"/>
                        <a:buChar char="•"/>
                      </a:pPr>
                      <a:endParaRPr lang="en-HK" altLang="zh-TW" sz="1800" dirty="0">
                        <a:latin typeface="Times New Roman" panose="02020603050405020304" pitchFamily="18" charset="0"/>
                        <a:ea typeface="微軟正黑體" panose="020B0604030504040204" pitchFamily="34" charset="-120"/>
                        <a:cs typeface="Times New Roman" panose="02020603050405020304" pitchFamily="18" charset="0"/>
                      </a:endParaRPr>
                    </a:p>
                    <a:p>
                      <a:pPr marL="0" indent="0">
                        <a:buFont typeface="Arial" panose="020B0604020202020204" pitchFamily="34" charset="0"/>
                        <a:buNone/>
                      </a:pPr>
                      <a:endParaRPr lang="en-HK" altLang="zh-TW" sz="1800" dirty="0">
                        <a:latin typeface="Times New Roman" panose="02020603050405020304" pitchFamily="18" charset="0"/>
                        <a:ea typeface="微軟正黑體" panose="020B0604030504040204" pitchFamily="34" charset="-120"/>
                        <a:cs typeface="Times New Roman" panose="02020603050405020304" pitchFamily="18" charset="0"/>
                      </a:endParaRPr>
                    </a:p>
                    <a:p>
                      <a:pPr marL="285750" indent="-285750">
                        <a:buFont typeface="Arial" panose="020B0604020202020204" pitchFamily="34" charset="0"/>
                        <a:buChar cha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If the maximum temperature of the forecast or school's outdoor thermometer is below 25°C and the AQHI is low, observe whether natural ventilation is adopted and/or fans are used.</a:t>
                      </a:r>
                    </a:p>
                  </a:txBody>
                  <a:tcPr>
                    <a:solidFill>
                      <a:srgbClr val="FFEAC1"/>
                    </a:solidFill>
                  </a:tcPr>
                </a:tc>
                <a:extLst>
                  <a:ext uri="{0D108BD9-81ED-4DB2-BD59-A6C34878D82A}">
                    <a16:rowId xmlns:a16="http://schemas.microsoft.com/office/drawing/2014/main" val="122290304"/>
                  </a:ext>
                </a:extLst>
              </a:tr>
            </a:tbl>
          </a:graphicData>
        </a:graphic>
      </p:graphicFrame>
      <p:grpSp>
        <p:nvGrpSpPr>
          <p:cNvPr id="40" name="群組 39">
            <a:extLst>
              <a:ext uri="{FF2B5EF4-FFF2-40B4-BE49-F238E27FC236}">
                <a16:creationId xmlns:a16="http://schemas.microsoft.com/office/drawing/2014/main" id="{EEF6D695-C463-E40E-97E3-CEB634610CD5}"/>
              </a:ext>
            </a:extLst>
          </p:cNvPr>
          <p:cNvGrpSpPr/>
          <p:nvPr/>
        </p:nvGrpSpPr>
        <p:grpSpPr>
          <a:xfrm>
            <a:off x="210631" y="132966"/>
            <a:ext cx="7397976" cy="1048411"/>
            <a:chOff x="210631" y="132966"/>
            <a:chExt cx="7397976" cy="1048411"/>
          </a:xfrm>
        </p:grpSpPr>
        <p:sp>
          <p:nvSpPr>
            <p:cNvPr id="37" name="矩形: 圓角 36">
              <a:extLst>
                <a:ext uri="{FF2B5EF4-FFF2-40B4-BE49-F238E27FC236}">
                  <a16:creationId xmlns:a16="http://schemas.microsoft.com/office/drawing/2014/main" id="{0A6CC79D-796D-25D6-D23F-67A0801D2A88}"/>
                </a:ext>
              </a:extLst>
            </p:cNvPr>
            <p:cNvSpPr/>
            <p:nvPr/>
          </p:nvSpPr>
          <p:spPr>
            <a:xfrm>
              <a:off x="210631" y="133839"/>
              <a:ext cx="7397976" cy="1047538"/>
            </a:xfrm>
            <a:prstGeom prst="roundRect">
              <a:avLst>
                <a:gd name="adj" fmla="val 50000"/>
              </a:avLst>
            </a:prstGeom>
            <a:solidFill>
              <a:srgbClr val="FF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38" name="文字方塊 37">
              <a:extLst>
                <a:ext uri="{FF2B5EF4-FFF2-40B4-BE49-F238E27FC236}">
                  <a16:creationId xmlns:a16="http://schemas.microsoft.com/office/drawing/2014/main" id="{999F190C-122B-8CFE-F63B-DB6B20FF4140}"/>
                </a:ext>
              </a:extLst>
            </p:cNvPr>
            <p:cNvSpPr txBox="1"/>
            <p:nvPr/>
          </p:nvSpPr>
          <p:spPr>
            <a:xfrm>
              <a:off x="519915" y="296663"/>
              <a:ext cx="5929828" cy="646331"/>
            </a:xfrm>
            <a:prstGeom prst="rect">
              <a:avLst/>
            </a:prstGeom>
            <a:noFill/>
          </p:spPr>
          <p:txBody>
            <a:bodyPr wrap="none" rtlCol="0">
              <a:spAutoFit/>
            </a:bodyPr>
            <a:lstStyle/>
            <a:p>
              <a:pPr algn="ctr"/>
              <a:r>
                <a:rPr lang="en-US" altLang="zh-HK"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Energy Conservation (Cont</a:t>
              </a:r>
              <a:r>
                <a:rPr lang="en-US" altLang="zh-HK" sz="3600" b="1"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a:t>
              </a:r>
              <a:r>
                <a:rPr lang="en-US" altLang="zh-HK"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a:t>
              </a:r>
              <a:endParaRPr lang="zh-HK" altLang="en-US"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endParaRPr>
            </a:p>
          </p:txBody>
        </p:sp>
        <p:pic>
          <p:nvPicPr>
            <p:cNvPr id="39" name="圖片 38">
              <a:extLst>
                <a:ext uri="{FF2B5EF4-FFF2-40B4-BE49-F238E27FC236}">
                  <a16:creationId xmlns:a16="http://schemas.microsoft.com/office/drawing/2014/main" id="{FCE3BE49-3005-880F-5493-5AE07C10B1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8235" y="132966"/>
              <a:ext cx="1040372" cy="1040372"/>
            </a:xfrm>
            <a:prstGeom prst="rect">
              <a:avLst/>
            </a:prstGeom>
          </p:spPr>
        </p:pic>
      </p:grpSp>
      <p:grpSp>
        <p:nvGrpSpPr>
          <p:cNvPr id="45" name="群組 44">
            <a:extLst>
              <a:ext uri="{FF2B5EF4-FFF2-40B4-BE49-F238E27FC236}">
                <a16:creationId xmlns:a16="http://schemas.microsoft.com/office/drawing/2014/main" id="{2CA45E7D-1455-B848-0C04-DB1F8862F671}"/>
              </a:ext>
            </a:extLst>
          </p:cNvPr>
          <p:cNvGrpSpPr/>
          <p:nvPr/>
        </p:nvGrpSpPr>
        <p:grpSpPr>
          <a:xfrm>
            <a:off x="6360304" y="3152352"/>
            <a:ext cx="4494509" cy="1535683"/>
            <a:chOff x="6360304" y="2915459"/>
            <a:chExt cx="4494509" cy="1535683"/>
          </a:xfrm>
        </p:grpSpPr>
        <p:sp>
          <p:nvSpPr>
            <p:cNvPr id="31" name="矩形 30">
              <a:extLst>
                <a:ext uri="{FF2B5EF4-FFF2-40B4-BE49-F238E27FC236}">
                  <a16:creationId xmlns:a16="http://schemas.microsoft.com/office/drawing/2014/main" id="{EEC19D33-24EC-259A-0D97-8401C55E5B9C}"/>
                </a:ext>
              </a:extLst>
            </p:cNvPr>
            <p:cNvSpPr/>
            <p:nvPr/>
          </p:nvSpPr>
          <p:spPr>
            <a:xfrm>
              <a:off x="6360304" y="2915459"/>
              <a:ext cx="4494509" cy="1522620"/>
            </a:xfrm>
            <a:prstGeom prst="rect">
              <a:avLst/>
            </a:prstGeom>
            <a:solidFill>
              <a:srgbClr val="E5FF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7" name="文字方塊 6">
              <a:extLst>
                <a:ext uri="{FF2B5EF4-FFF2-40B4-BE49-F238E27FC236}">
                  <a16:creationId xmlns:a16="http://schemas.microsoft.com/office/drawing/2014/main" id="{3D79DC1D-CDE9-AD79-9421-693C03C659AA}"/>
                </a:ext>
              </a:extLst>
            </p:cNvPr>
            <p:cNvSpPr txBox="1"/>
            <p:nvPr/>
          </p:nvSpPr>
          <p:spPr>
            <a:xfrm>
              <a:off x="6538916" y="4081810"/>
              <a:ext cx="2496068" cy="369332"/>
            </a:xfrm>
            <a:prstGeom prst="rect">
              <a:avLst/>
            </a:prstGeom>
            <a:noFill/>
            <a:ln>
              <a:noFill/>
            </a:ln>
          </p:spPr>
          <p:txBody>
            <a:bodyPr wrap="none" rtlCol="0">
              <a:spAutoFit/>
            </a:bodyPr>
            <a:lstStyle/>
            <a:p>
              <a:r>
                <a:rPr lang="en-HK" altLang="zh-TW" dirty="0">
                  <a:latin typeface="Times New Roman" panose="02020603050405020304" pitchFamily="18" charset="0"/>
                  <a:cs typeface="Times New Roman" panose="02020603050405020304" pitchFamily="18" charset="0"/>
                </a:rPr>
                <a:t>HKO’s Weather Forecast</a:t>
              </a:r>
              <a:endParaRPr lang="zh-HK" altLang="en-US" dirty="0">
                <a:latin typeface="Times New Roman" panose="02020603050405020304" pitchFamily="18" charset="0"/>
                <a:cs typeface="Times New Roman" panose="02020603050405020304" pitchFamily="18" charset="0"/>
              </a:endParaRPr>
            </a:p>
          </p:txBody>
        </p:sp>
        <p:sp>
          <p:nvSpPr>
            <p:cNvPr id="26" name="文字方塊 25">
              <a:extLst>
                <a:ext uri="{FF2B5EF4-FFF2-40B4-BE49-F238E27FC236}">
                  <a16:creationId xmlns:a16="http://schemas.microsoft.com/office/drawing/2014/main" id="{928BF974-BBC3-CD45-E3D1-F4AB3569D4E9}"/>
                </a:ext>
              </a:extLst>
            </p:cNvPr>
            <p:cNvSpPr txBox="1"/>
            <p:nvPr/>
          </p:nvSpPr>
          <p:spPr>
            <a:xfrm>
              <a:off x="9279286" y="4081810"/>
              <a:ext cx="1396664" cy="369332"/>
            </a:xfrm>
            <a:prstGeom prst="rect">
              <a:avLst/>
            </a:prstGeom>
            <a:noFill/>
            <a:ln>
              <a:noFill/>
            </a:ln>
          </p:spPr>
          <p:txBody>
            <a:bodyPr wrap="none" rtlCol="0">
              <a:spAutoFit/>
            </a:bodyPr>
            <a:lstStyle/>
            <a:p>
              <a:r>
                <a:rPr lang="en-HK" altLang="zh-TW" dirty="0">
                  <a:latin typeface="Times New Roman" panose="02020603050405020304" pitchFamily="18" charset="0"/>
                  <a:cs typeface="Times New Roman" panose="02020603050405020304" pitchFamily="18" charset="0"/>
                </a:rPr>
                <a:t>EPD’s AQHI</a:t>
              </a:r>
              <a:endParaRPr lang="zh-TW" altLang="en-US" dirty="0">
                <a:latin typeface="Times New Roman" panose="02020603050405020304" pitchFamily="18" charset="0"/>
                <a:cs typeface="Times New Roman" panose="02020603050405020304" pitchFamily="18" charset="0"/>
              </a:endParaRPr>
            </a:p>
          </p:txBody>
        </p:sp>
        <p:pic>
          <p:nvPicPr>
            <p:cNvPr id="42" name="圖片 41">
              <a:extLst>
                <a:ext uri="{FF2B5EF4-FFF2-40B4-BE49-F238E27FC236}">
                  <a16:creationId xmlns:a16="http://schemas.microsoft.com/office/drawing/2014/main" id="{4C7DA57B-685D-94AF-A0C2-560B5C7253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7345" y="2952987"/>
              <a:ext cx="1159210" cy="1159210"/>
            </a:xfrm>
            <a:prstGeom prst="rect">
              <a:avLst/>
            </a:prstGeom>
          </p:spPr>
        </p:pic>
        <p:pic>
          <p:nvPicPr>
            <p:cNvPr id="44" name="圖片 43">
              <a:extLst>
                <a:ext uri="{FF2B5EF4-FFF2-40B4-BE49-F238E27FC236}">
                  <a16:creationId xmlns:a16="http://schemas.microsoft.com/office/drawing/2014/main" id="{8DC7D8CB-5645-4226-91F3-2F383116C8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98013" y="2952987"/>
              <a:ext cx="1159210" cy="1159210"/>
            </a:xfrm>
            <a:prstGeom prst="rect">
              <a:avLst/>
            </a:prstGeom>
          </p:spPr>
        </p:pic>
      </p:grpSp>
      <p:pic>
        <p:nvPicPr>
          <p:cNvPr id="3" name="圖片 2">
            <a:extLst>
              <a:ext uri="{FF2B5EF4-FFF2-40B4-BE49-F238E27FC236}">
                <a16:creationId xmlns:a16="http://schemas.microsoft.com/office/drawing/2014/main" id="{F0EF9EF6-C12F-F3B6-0FCD-83077EBD0A3F}"/>
              </a:ext>
            </a:extLst>
          </p:cNvPr>
          <p:cNvPicPr>
            <a:picLocks noChangeAspect="1"/>
          </p:cNvPicPr>
          <p:nvPr/>
        </p:nvPicPr>
        <p:blipFill>
          <a:blip r:embed="rId6"/>
          <a:stretch>
            <a:fillRect/>
          </a:stretch>
        </p:blipFill>
        <p:spPr>
          <a:xfrm>
            <a:off x="9977618" y="92928"/>
            <a:ext cx="1255885" cy="1450974"/>
          </a:xfrm>
          <a:prstGeom prst="rect">
            <a:avLst/>
          </a:prstGeom>
        </p:spPr>
      </p:pic>
    </p:spTree>
    <p:extLst>
      <p:ext uri="{BB962C8B-B14F-4D97-AF65-F5344CB8AC3E}">
        <p14:creationId xmlns:p14="http://schemas.microsoft.com/office/powerpoint/2010/main" val="40361837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7">
            <a:extLst>
              <a:ext uri="{FF2B5EF4-FFF2-40B4-BE49-F238E27FC236}">
                <a16:creationId xmlns:a16="http://schemas.microsoft.com/office/drawing/2014/main" id="{8AC8E105-4E7A-9725-A71E-2BD8E3FF1EB4}"/>
              </a:ext>
            </a:extLst>
          </p:cNvPr>
          <p:cNvGraphicFramePr>
            <a:graphicFrameLocks/>
          </p:cNvGraphicFramePr>
          <p:nvPr>
            <p:extLst>
              <p:ext uri="{D42A27DB-BD31-4B8C-83A1-F6EECF244321}">
                <p14:modId xmlns:p14="http://schemas.microsoft.com/office/powerpoint/2010/main" val="2434939615"/>
              </p:ext>
            </p:extLst>
          </p:nvPr>
        </p:nvGraphicFramePr>
        <p:xfrm>
          <a:off x="470331" y="1569069"/>
          <a:ext cx="11179955" cy="4053840"/>
        </p:xfrm>
        <a:graphic>
          <a:graphicData uri="http://schemas.openxmlformats.org/drawingml/2006/table">
            <a:tbl>
              <a:tblPr firstRow="1" bandRow="1">
                <a:tableStyleId>{5940675A-B579-460E-94D1-54222C63F5DA}</a:tableStyleId>
              </a:tblPr>
              <a:tblGrid>
                <a:gridCol w="502124">
                  <a:extLst>
                    <a:ext uri="{9D8B030D-6E8A-4147-A177-3AD203B41FA5}">
                      <a16:colId xmlns:a16="http://schemas.microsoft.com/office/drawing/2014/main" val="650940177"/>
                    </a:ext>
                  </a:extLst>
                </a:gridCol>
                <a:gridCol w="4714422">
                  <a:extLst>
                    <a:ext uri="{9D8B030D-6E8A-4147-A177-3AD203B41FA5}">
                      <a16:colId xmlns:a16="http://schemas.microsoft.com/office/drawing/2014/main" val="1027800388"/>
                    </a:ext>
                  </a:extLst>
                </a:gridCol>
                <a:gridCol w="5963409">
                  <a:extLst>
                    <a:ext uri="{9D8B030D-6E8A-4147-A177-3AD203B41FA5}">
                      <a16:colId xmlns:a16="http://schemas.microsoft.com/office/drawing/2014/main" val="3929358775"/>
                    </a:ext>
                  </a:extLst>
                </a:gridCol>
              </a:tblGrid>
              <a:tr h="364385">
                <a:tc gridSpan="2">
                  <a:txBody>
                    <a:bodyPr/>
                    <a:lstStyle/>
                    <a:p>
                      <a:pPr algn="ctr"/>
                      <a:r>
                        <a:rPr lang="en-HK" altLang="zh-TW" sz="2000" b="1" dirty="0">
                          <a:latin typeface="Times New Roman" panose="02020603050405020304" pitchFamily="18" charset="0"/>
                          <a:ea typeface="微軟正黑體" panose="020B0604030504040204" pitchFamily="34" charset="-120"/>
                          <a:cs typeface="Times New Roman" panose="02020603050405020304" pitchFamily="18" charset="0"/>
                        </a:rPr>
                        <a:t>Best Practice</a:t>
                      </a:r>
                      <a:endParaRPr lang="en-HK" sz="20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solidFill>
                      <a:srgbClr val="FFC247"/>
                    </a:solidFill>
                  </a:tcPr>
                </a:tc>
                <a:tc hMerge="1">
                  <a:txBody>
                    <a:bodyPr/>
                    <a:lstStyle/>
                    <a:p>
                      <a:endParaRPr dirty="0"/>
                    </a:p>
                  </a:txBody>
                  <a:tcPr>
                    <a:solidFill>
                      <a:srgbClr val="FFC247"/>
                    </a:solidFill>
                  </a:tcPr>
                </a:tc>
                <a:tc>
                  <a:txBody>
                    <a:bodyPr/>
                    <a:lstStyle/>
                    <a:p>
                      <a:pPr algn="ctr"/>
                      <a:r>
                        <a:rPr lang="en-HK" altLang="zh-TW" sz="2000" b="1" dirty="0">
                          <a:latin typeface="Times New Roman" panose="02020603050405020304" pitchFamily="18" charset="0"/>
                          <a:ea typeface="微軟正黑體" panose="020B0604030504040204" pitchFamily="34" charset="-120"/>
                          <a:cs typeface="Times New Roman" panose="02020603050405020304" pitchFamily="18" charset="0"/>
                        </a:rPr>
                        <a:t>Checking Method (Example)</a:t>
                      </a:r>
                      <a:endParaRPr lang="en-HK" sz="20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solidFill>
                      <a:srgbClr val="FFC247"/>
                    </a:solidFill>
                  </a:tcPr>
                </a:tc>
                <a:extLst>
                  <a:ext uri="{0D108BD9-81ED-4DB2-BD59-A6C34878D82A}">
                    <a16:rowId xmlns:a16="http://schemas.microsoft.com/office/drawing/2014/main" val="2742464930"/>
                  </a:ext>
                </a:extLst>
              </a:tr>
              <a:tr h="1095694">
                <a:tc>
                  <a:txBody>
                    <a:bodyPr/>
                    <a:lstStyle/>
                    <a:p>
                      <a:pPr marL="0" indent="0">
                        <a:buFont typeface="Arial" panose="020B0604020202020204" pitchFamily="34" charset="0"/>
                        <a:buNone/>
                      </a:pPr>
                      <a:r>
                        <a:rPr lang="en-US" altLang="zh-TW" sz="1800" i="0" dirty="0">
                          <a:latin typeface="Times New Roman" panose="02020603050405020304" pitchFamily="18" charset="0"/>
                          <a:ea typeface="微軟正黑體" panose="020B0604030504040204" pitchFamily="34" charset="-120"/>
                          <a:cs typeface="Times New Roman" panose="02020603050405020304" pitchFamily="18" charset="0"/>
                        </a:rPr>
                        <a:t>E4.</a:t>
                      </a:r>
                      <a:endParaRPr lang="en-HK" sz="1800" i="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R w="12700" cap="flat" cmpd="sng" algn="ctr">
                      <a:noFill/>
                      <a:prstDash val="solid"/>
                      <a:round/>
                      <a:headEnd type="none" w="med" len="med"/>
                      <a:tailEnd type="none" w="med" len="med"/>
                    </a:lnR>
                    <a:solidFill>
                      <a:srgbClr val="FFEAC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HK" altLang="zh-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Maintain the temperature of air conditioners in your classroom within the temperature range set under the school policy.</a:t>
                      </a:r>
                    </a:p>
                    <a:p>
                      <a:endParaRPr lang="en-HK" altLang="zh-TW" sz="1800" i="1" dirty="0">
                        <a:latin typeface="Times New Roman" panose="02020603050405020304" pitchFamily="18" charset="0"/>
                        <a:ea typeface="微軟正黑體" panose="020B0604030504040204" pitchFamily="34" charset="-120"/>
                        <a:cs typeface="Times New Roman" panose="02020603050405020304" pitchFamily="18" charset="0"/>
                      </a:endParaRPr>
                    </a:p>
                    <a:p>
                      <a:r>
                        <a:rPr lang="en-HK" altLang="zh-TW" sz="1800" i="1" dirty="0">
                          <a:latin typeface="Times New Roman" panose="02020603050405020304" pitchFamily="18" charset="0"/>
                          <a:ea typeface="微軟正黑體" panose="020B0604030504040204" pitchFamily="34" charset="-120"/>
                          <a:cs typeface="Times New Roman" panose="02020603050405020304" pitchFamily="18" charset="0"/>
                        </a:rPr>
                        <a:t>Tips:</a:t>
                      </a:r>
                    </a:p>
                    <a:p>
                      <a:pPr marL="285750" lvl="0" indent="-285750">
                        <a:buFont typeface="Arial" panose="020B0604020202020204" pitchFamily="34" charset="0"/>
                        <a:buChar char="•"/>
                      </a:pPr>
                      <a:r>
                        <a:rPr lang="en-HK" altLang="zh-HK" sz="1800" b="0" i="1" u="none" strike="noStrike" kern="1200" dirty="0">
                          <a:solidFill>
                            <a:schemeClr val="dk1"/>
                          </a:solidFill>
                          <a:effectLst/>
                          <a:latin typeface="Times New Roman" panose="02020603050405020304" pitchFamily="18" charset="0"/>
                          <a:ea typeface="+mn-ea"/>
                          <a:cs typeface="Times New Roman" panose="02020603050405020304" pitchFamily="18" charset="0"/>
                        </a:rPr>
                        <a:t>Install a thermometer in the classroom for easy checking of indoor temperature.</a:t>
                      </a:r>
                    </a:p>
                    <a:p>
                      <a:pPr marL="285750" lvl="0" indent="-285750">
                        <a:buFont typeface="Arial" panose="020B0604020202020204" pitchFamily="34" charset="0"/>
                        <a:buChar char="•"/>
                      </a:pPr>
                      <a:r>
                        <a:rPr lang="en-HK" altLang="zh-HK" sz="1800" b="0" i="1" u="none" strike="noStrike" kern="1200" dirty="0">
                          <a:solidFill>
                            <a:schemeClr val="dk1"/>
                          </a:solidFill>
                          <a:effectLst/>
                          <a:latin typeface="Times New Roman" panose="02020603050405020304" pitchFamily="18" charset="0"/>
                          <a:ea typeface="+mn-ea"/>
                          <a:cs typeface="Times New Roman" panose="02020603050405020304" pitchFamily="18" charset="0"/>
                        </a:rPr>
                        <a:t>Set and maintain the average indoor temperature between 24°C and 26°C.</a:t>
                      </a:r>
                    </a:p>
                    <a:p>
                      <a:pPr marL="285750" lvl="0" indent="-285750">
                        <a:buFont typeface="Arial" panose="020B0604020202020204" pitchFamily="34" charset="0"/>
                        <a:buChar char="•"/>
                      </a:pPr>
                      <a:r>
                        <a:rPr lang="en-HK" altLang="zh-HK" sz="1800" b="0" i="1" u="none" strike="noStrike" kern="1200" dirty="0">
                          <a:solidFill>
                            <a:schemeClr val="dk1"/>
                          </a:solidFill>
                          <a:effectLst/>
                          <a:latin typeface="Times New Roman" panose="02020603050405020304" pitchFamily="18" charset="0"/>
                          <a:ea typeface="+mn-ea"/>
                          <a:cs typeface="Times New Roman" panose="02020603050405020304" pitchFamily="18" charset="0"/>
                        </a:rPr>
                        <a:t>If additional cooling is needed, for example, after Physical Education classes, use fans to enhance air circulation instead of lowering the air conditioning temperature.</a:t>
                      </a:r>
                    </a:p>
                  </a:txBody>
                  <a:tcPr>
                    <a:lnL w="12700" cap="flat" cmpd="sng" algn="ctr">
                      <a:noFill/>
                      <a:prstDash val="solid"/>
                      <a:round/>
                      <a:headEnd type="none" w="med" len="med"/>
                      <a:tailEnd type="none" w="med" len="med"/>
                    </a:lnL>
                    <a:solidFill>
                      <a:srgbClr val="FFEAC1"/>
                    </a:solidFill>
                  </a:tcPr>
                </a:tc>
                <a:tc>
                  <a:txBody>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HK" sz="1800" dirty="0">
                          <a:latin typeface="Times New Roman" panose="02020603050405020304" pitchFamily="18" charset="0"/>
                          <a:cs typeface="Times New Roman" panose="02020603050405020304" pitchFamily="18" charset="0"/>
                        </a:rPr>
                        <a:t>Read the temperature displayed on the classroom thermometer and check if the temperature of the air conditioners in the classroom is maintained within the range set by the school policy.</a:t>
                      </a:r>
                      <a:endParaRPr lang="en-HK" altLang="zh-HK" sz="1800" dirty="0">
                        <a:latin typeface="Times New Roman" panose="02020603050405020304" pitchFamily="18" charset="0"/>
                        <a:ea typeface="微軟正黑體" panose="020B0604030504040204" pitchFamily="34" charset="-120"/>
                        <a:cs typeface="Times New Roman" panose="02020603050405020304" pitchFamily="18" charset="0"/>
                      </a:endParaRPr>
                    </a:p>
                  </a:txBody>
                  <a:tcPr>
                    <a:solidFill>
                      <a:srgbClr val="FFEAC1"/>
                    </a:solidFill>
                  </a:tcPr>
                </a:tc>
                <a:extLst>
                  <a:ext uri="{0D108BD9-81ED-4DB2-BD59-A6C34878D82A}">
                    <a16:rowId xmlns:a16="http://schemas.microsoft.com/office/drawing/2014/main" val="122290304"/>
                  </a:ext>
                </a:extLst>
              </a:tr>
            </a:tbl>
          </a:graphicData>
        </a:graphic>
      </p:graphicFrame>
      <p:grpSp>
        <p:nvGrpSpPr>
          <p:cNvPr id="40" name="群組 39">
            <a:extLst>
              <a:ext uri="{FF2B5EF4-FFF2-40B4-BE49-F238E27FC236}">
                <a16:creationId xmlns:a16="http://schemas.microsoft.com/office/drawing/2014/main" id="{EEF6D695-C463-E40E-97E3-CEB634610CD5}"/>
              </a:ext>
            </a:extLst>
          </p:cNvPr>
          <p:cNvGrpSpPr/>
          <p:nvPr/>
        </p:nvGrpSpPr>
        <p:grpSpPr>
          <a:xfrm>
            <a:off x="210631" y="132966"/>
            <a:ext cx="7397976" cy="1048411"/>
            <a:chOff x="210631" y="132966"/>
            <a:chExt cx="7397976" cy="1048411"/>
          </a:xfrm>
        </p:grpSpPr>
        <p:sp>
          <p:nvSpPr>
            <p:cNvPr id="37" name="矩形: 圓角 36">
              <a:extLst>
                <a:ext uri="{FF2B5EF4-FFF2-40B4-BE49-F238E27FC236}">
                  <a16:creationId xmlns:a16="http://schemas.microsoft.com/office/drawing/2014/main" id="{0A6CC79D-796D-25D6-D23F-67A0801D2A88}"/>
                </a:ext>
              </a:extLst>
            </p:cNvPr>
            <p:cNvSpPr/>
            <p:nvPr/>
          </p:nvSpPr>
          <p:spPr>
            <a:xfrm>
              <a:off x="210631" y="133839"/>
              <a:ext cx="7397976" cy="1047538"/>
            </a:xfrm>
            <a:prstGeom prst="roundRect">
              <a:avLst>
                <a:gd name="adj" fmla="val 50000"/>
              </a:avLst>
            </a:prstGeom>
            <a:solidFill>
              <a:srgbClr val="FF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38" name="文字方塊 37">
              <a:extLst>
                <a:ext uri="{FF2B5EF4-FFF2-40B4-BE49-F238E27FC236}">
                  <a16:creationId xmlns:a16="http://schemas.microsoft.com/office/drawing/2014/main" id="{999F190C-122B-8CFE-F63B-DB6B20FF4140}"/>
                </a:ext>
              </a:extLst>
            </p:cNvPr>
            <p:cNvSpPr txBox="1"/>
            <p:nvPr/>
          </p:nvSpPr>
          <p:spPr>
            <a:xfrm>
              <a:off x="519915" y="296663"/>
              <a:ext cx="5929828" cy="646331"/>
            </a:xfrm>
            <a:prstGeom prst="rect">
              <a:avLst/>
            </a:prstGeom>
            <a:noFill/>
          </p:spPr>
          <p:txBody>
            <a:bodyPr wrap="none" rtlCol="0">
              <a:spAutoFit/>
            </a:bodyPr>
            <a:lstStyle/>
            <a:p>
              <a:pPr algn="ctr"/>
              <a:r>
                <a:rPr lang="en-US" altLang="zh-HK"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Energy Conservation (Cont.)</a:t>
              </a:r>
              <a:endParaRPr lang="zh-HK" altLang="en-US"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endParaRPr>
            </a:p>
          </p:txBody>
        </p:sp>
        <p:pic>
          <p:nvPicPr>
            <p:cNvPr id="39" name="圖片 38">
              <a:extLst>
                <a:ext uri="{FF2B5EF4-FFF2-40B4-BE49-F238E27FC236}">
                  <a16:creationId xmlns:a16="http://schemas.microsoft.com/office/drawing/2014/main" id="{FCE3BE49-3005-880F-5493-5AE07C10B1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8235" y="132966"/>
              <a:ext cx="1040372" cy="1040372"/>
            </a:xfrm>
            <a:prstGeom prst="rect">
              <a:avLst/>
            </a:prstGeom>
          </p:spPr>
        </p:pic>
      </p:grpSp>
      <p:pic>
        <p:nvPicPr>
          <p:cNvPr id="3" name="圖片 2">
            <a:extLst>
              <a:ext uri="{FF2B5EF4-FFF2-40B4-BE49-F238E27FC236}">
                <a16:creationId xmlns:a16="http://schemas.microsoft.com/office/drawing/2014/main" id="{A007C0A2-7F24-A6B2-315F-C90841C495C1}"/>
              </a:ext>
            </a:extLst>
          </p:cNvPr>
          <p:cNvPicPr>
            <a:picLocks noChangeAspect="1"/>
          </p:cNvPicPr>
          <p:nvPr/>
        </p:nvPicPr>
        <p:blipFill>
          <a:blip r:embed="rId4"/>
          <a:stretch>
            <a:fillRect/>
          </a:stretch>
        </p:blipFill>
        <p:spPr>
          <a:xfrm>
            <a:off x="9977618" y="92928"/>
            <a:ext cx="1255885" cy="1450974"/>
          </a:xfrm>
          <a:prstGeom prst="rect">
            <a:avLst/>
          </a:prstGeom>
        </p:spPr>
      </p:pic>
    </p:spTree>
    <p:extLst>
      <p:ext uri="{BB962C8B-B14F-4D97-AF65-F5344CB8AC3E}">
        <p14:creationId xmlns:p14="http://schemas.microsoft.com/office/powerpoint/2010/main" val="34066640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圖片 13">
            <a:extLst>
              <a:ext uri="{FF2B5EF4-FFF2-40B4-BE49-F238E27FC236}">
                <a16:creationId xmlns:a16="http://schemas.microsoft.com/office/drawing/2014/main" id="{4C984193-F6F6-C2A5-9152-1AE5EC31B7C6}"/>
              </a:ext>
            </a:extLst>
          </p:cNvPr>
          <p:cNvPicPr>
            <a:picLocks noChangeAspect="1"/>
          </p:cNvPicPr>
          <p:nvPr/>
        </p:nvPicPr>
        <p:blipFill>
          <a:blip r:embed="rId3"/>
          <a:stretch>
            <a:fillRect/>
          </a:stretch>
        </p:blipFill>
        <p:spPr>
          <a:xfrm>
            <a:off x="10252485" y="59140"/>
            <a:ext cx="1046062" cy="1501888"/>
          </a:xfrm>
          <a:prstGeom prst="rect">
            <a:avLst/>
          </a:prstGeom>
        </p:spPr>
      </p:pic>
      <p:graphicFrame>
        <p:nvGraphicFramePr>
          <p:cNvPr id="7" name="Content Placeholder 7">
            <a:extLst>
              <a:ext uri="{FF2B5EF4-FFF2-40B4-BE49-F238E27FC236}">
                <a16:creationId xmlns:a16="http://schemas.microsoft.com/office/drawing/2014/main" id="{169A25D6-3885-CD45-A765-898A782D481B}"/>
              </a:ext>
            </a:extLst>
          </p:cNvPr>
          <p:cNvGraphicFramePr>
            <a:graphicFrameLocks noGrp="1"/>
          </p:cNvGraphicFramePr>
          <p:nvPr>
            <p:ph idx="1"/>
            <p:extLst>
              <p:ext uri="{D42A27DB-BD31-4B8C-83A1-F6EECF244321}">
                <p14:modId xmlns:p14="http://schemas.microsoft.com/office/powerpoint/2010/main" val="112426870"/>
              </p:ext>
            </p:extLst>
          </p:nvPr>
        </p:nvGraphicFramePr>
        <p:xfrm>
          <a:off x="432868" y="1561028"/>
          <a:ext cx="11371344" cy="5151120"/>
        </p:xfrm>
        <a:graphic>
          <a:graphicData uri="http://schemas.openxmlformats.org/drawingml/2006/table">
            <a:tbl>
              <a:tblPr firstRow="1" bandRow="1">
                <a:tableStyleId>{5940675A-B579-460E-94D1-54222C63F5DA}</a:tableStyleId>
              </a:tblPr>
              <a:tblGrid>
                <a:gridCol w="605021">
                  <a:extLst>
                    <a:ext uri="{9D8B030D-6E8A-4147-A177-3AD203B41FA5}">
                      <a16:colId xmlns:a16="http://schemas.microsoft.com/office/drawing/2014/main" val="650940177"/>
                    </a:ext>
                  </a:extLst>
                </a:gridCol>
                <a:gridCol w="5397909">
                  <a:extLst>
                    <a:ext uri="{9D8B030D-6E8A-4147-A177-3AD203B41FA5}">
                      <a16:colId xmlns:a16="http://schemas.microsoft.com/office/drawing/2014/main" val="1027800388"/>
                    </a:ext>
                  </a:extLst>
                </a:gridCol>
                <a:gridCol w="5368414">
                  <a:extLst>
                    <a:ext uri="{9D8B030D-6E8A-4147-A177-3AD203B41FA5}">
                      <a16:colId xmlns:a16="http://schemas.microsoft.com/office/drawing/2014/main" val="3929358775"/>
                    </a:ext>
                  </a:extLst>
                </a:gridCol>
              </a:tblGrid>
              <a:tr h="364385">
                <a:tc gridSpan="2">
                  <a:txBody>
                    <a:bodyPr/>
                    <a:lstStyle/>
                    <a:p>
                      <a:pPr algn="ctr"/>
                      <a:r>
                        <a:rPr lang="en-HK" sz="2000" b="1" dirty="0">
                          <a:latin typeface="Times New Roman" panose="02020603050405020304" pitchFamily="18" charset="0"/>
                          <a:ea typeface="微軟正黑體" panose="020B0604030504040204" pitchFamily="34" charset="-120"/>
                          <a:cs typeface="Times New Roman" panose="02020603050405020304" pitchFamily="18" charset="0"/>
                        </a:rPr>
                        <a:t>Best</a:t>
                      </a:r>
                      <a:r>
                        <a:rPr lang="zh-TW" altLang="en-US" sz="2000" b="1" dirty="0">
                          <a:latin typeface="Times New Roman" panose="02020603050405020304" pitchFamily="18" charset="0"/>
                          <a:ea typeface="微軟正黑體" panose="020B0604030504040204" pitchFamily="34" charset="-120"/>
                          <a:cs typeface="Times New Roman" panose="02020603050405020304" pitchFamily="18" charset="0"/>
                        </a:rPr>
                        <a:t> </a:t>
                      </a:r>
                      <a:r>
                        <a:rPr lang="en-HK" altLang="zh-TW" sz="2000" b="1" dirty="0">
                          <a:latin typeface="Times New Roman" panose="02020603050405020304" pitchFamily="18" charset="0"/>
                          <a:ea typeface="微軟正黑體" panose="020B0604030504040204" pitchFamily="34" charset="-120"/>
                          <a:cs typeface="Times New Roman" panose="02020603050405020304" pitchFamily="18" charset="0"/>
                        </a:rPr>
                        <a:t>Practice</a:t>
                      </a:r>
                      <a:endParaRPr lang="en-HK" sz="20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solidFill>
                      <a:srgbClr val="628BA2"/>
                    </a:solidFill>
                  </a:tcPr>
                </a:tc>
                <a:tc hMerge="1">
                  <a:txBody>
                    <a:bodyPr/>
                    <a:lstStyle/>
                    <a:p>
                      <a:endParaRPr dirty="0"/>
                    </a:p>
                  </a:txBody>
                  <a:tcPr>
                    <a:solidFill>
                      <a:srgbClr val="FFC247"/>
                    </a:solidFill>
                  </a:tcPr>
                </a:tc>
                <a:tc>
                  <a:txBody>
                    <a:bodyPr/>
                    <a:lstStyle/>
                    <a:p>
                      <a:pPr algn="ctr"/>
                      <a:r>
                        <a:rPr lang="en-HK" altLang="zh-TW" sz="2000" b="1" dirty="0">
                          <a:latin typeface="Times New Roman" panose="02020603050405020304" pitchFamily="18" charset="0"/>
                          <a:ea typeface="微軟正黑體" panose="020B0604030504040204" pitchFamily="34" charset="-120"/>
                          <a:cs typeface="Times New Roman" panose="02020603050405020304" pitchFamily="18" charset="0"/>
                        </a:rPr>
                        <a:t>Checking Method (Example)</a:t>
                      </a:r>
                      <a:endParaRPr lang="en-HK" sz="20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solidFill>
                      <a:srgbClr val="628BA2"/>
                    </a:solidFill>
                  </a:tcPr>
                </a:tc>
                <a:extLst>
                  <a:ext uri="{0D108BD9-81ED-4DB2-BD59-A6C34878D82A}">
                    <a16:rowId xmlns:a16="http://schemas.microsoft.com/office/drawing/2014/main" val="2742464930"/>
                  </a:ext>
                </a:extLst>
              </a:tr>
              <a:tr h="1334620">
                <a:tc>
                  <a:txBody>
                    <a:bodyPr/>
                    <a:lstStyle/>
                    <a:p>
                      <a:pPr marL="0" indent="0">
                        <a:buFont typeface="Arial" panose="020B0604020202020204" pitchFamily="34" charset="0"/>
                        <a:buNone/>
                      </a:pPr>
                      <a:r>
                        <a:rPr lang="en-US" altLang="zh-TW" sz="1800" i="0" dirty="0">
                          <a:latin typeface="Times New Roman" panose="02020603050405020304" pitchFamily="18" charset="0"/>
                          <a:ea typeface="微軟正黑體" panose="020B0604030504040204" pitchFamily="34" charset="-120"/>
                          <a:cs typeface="Times New Roman" panose="02020603050405020304" pitchFamily="18" charset="0"/>
                        </a:rPr>
                        <a:t>W1.</a:t>
                      </a:r>
                      <a:endParaRPr lang="en-HK" sz="1800" i="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R w="12700" cap="flat" cmpd="sng" algn="ctr">
                      <a:noFill/>
                      <a:prstDash val="solid"/>
                      <a:round/>
                      <a:headEnd type="none" w="med" len="med"/>
                      <a:tailEnd type="none" w="med" len="med"/>
                    </a:lnR>
                    <a:solidFill>
                      <a:srgbClr val="CFDCE3"/>
                    </a:solidFill>
                  </a:tcPr>
                </a:tc>
                <a:tc>
                  <a:txBody>
                    <a:bodyPr/>
                    <a:lstStyle/>
                    <a:p>
                      <a:r>
                        <a:rPr lang="en-HK" dirty="0">
                          <a:latin typeface="Times New Roman" panose="02020603050405020304" pitchFamily="18" charset="0"/>
                          <a:cs typeface="Times New Roman" panose="02020603050405020304" pitchFamily="18" charset="0"/>
                        </a:rPr>
                        <a:t>Turn off drinking fountain after use.</a:t>
                      </a:r>
                      <a:endParaRPr lang="en-HK" altLang="zh-TW" i="0" dirty="0">
                        <a:latin typeface="Times New Roman" panose="02020603050405020304" pitchFamily="18" charset="0"/>
                        <a:cs typeface="Times New Roman" panose="02020603050405020304" pitchFamily="18" charset="0"/>
                      </a:endParaRPr>
                    </a:p>
                    <a:p>
                      <a:pPr algn="just"/>
                      <a:endParaRPr lang="en-HK" altLang="zh-TW" i="0" dirty="0">
                        <a:latin typeface="Times New Roman" panose="02020603050405020304" pitchFamily="18" charset="0"/>
                        <a:ea typeface="微軟正黑體" panose="020B0604030504040204" pitchFamily="34" charset="-120"/>
                        <a:cs typeface="Times New Roman" panose="02020603050405020304" pitchFamily="18" charset="0"/>
                      </a:endParaRPr>
                    </a:p>
                    <a:p>
                      <a:pPr algn="just"/>
                      <a:r>
                        <a:rPr lang="en-HK" altLang="zh-TW" i="1" dirty="0">
                          <a:latin typeface="Times New Roman" panose="02020603050405020304" pitchFamily="18" charset="0"/>
                          <a:ea typeface="微軟正黑體" panose="020B0604030504040204" pitchFamily="34" charset="-120"/>
                          <a:cs typeface="Times New Roman" panose="02020603050405020304" pitchFamily="18" charset="0"/>
                        </a:rPr>
                        <a:t>Tips: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i="1" dirty="0">
                          <a:latin typeface="Times New Roman" panose="02020603050405020304" pitchFamily="18" charset="0"/>
                          <a:cs typeface="Times New Roman" panose="02020603050405020304" pitchFamily="18" charset="0"/>
                        </a:rPr>
                        <a:t>If the school has installed smart water dispensers, this item can be omitted.</a:t>
                      </a:r>
                    </a:p>
                  </a:txBody>
                  <a:tcPr>
                    <a:lnL w="12700" cap="flat" cmpd="sng" algn="ctr">
                      <a:noFill/>
                      <a:prstDash val="solid"/>
                      <a:round/>
                      <a:headEnd type="none" w="med" len="med"/>
                      <a:tailEnd type="none" w="med" len="med"/>
                    </a:lnL>
                    <a:solidFill>
                      <a:srgbClr val="CFDCE3"/>
                    </a:solidFill>
                  </a:tcPr>
                </a:tc>
                <a:tc>
                  <a:txBody>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dirty="0">
                          <a:latin typeface="Times New Roman" panose="02020603050405020304" pitchFamily="18" charset="0"/>
                          <a:cs typeface="Times New Roman" panose="02020603050405020304" pitchFamily="18" charset="0"/>
                        </a:rPr>
                        <a:t>Observe classmates' behaviour for 10 minutes during recess/lunch break.</a:t>
                      </a:r>
                      <a:endParaRPr lang="en-HK" dirty="0">
                        <a:latin typeface="Times New Roman" panose="02020603050405020304" pitchFamily="18" charset="0"/>
                        <a:ea typeface="微軟正黑體" panose="020B0604030504040204" pitchFamily="34" charset="-120"/>
                        <a:cs typeface="Times New Roman" panose="02020603050405020304" pitchFamily="18" charset="0"/>
                      </a:endParaRPr>
                    </a:p>
                  </a:txBody>
                  <a:tcPr>
                    <a:solidFill>
                      <a:srgbClr val="CFDCE3"/>
                    </a:solidFill>
                  </a:tcPr>
                </a:tc>
                <a:extLst>
                  <a:ext uri="{0D108BD9-81ED-4DB2-BD59-A6C34878D82A}">
                    <a16:rowId xmlns:a16="http://schemas.microsoft.com/office/drawing/2014/main" val="122290304"/>
                  </a:ext>
                </a:extLst>
              </a:tr>
              <a:tr h="880919">
                <a:tc>
                  <a:txBody>
                    <a:bodyPr/>
                    <a:lstStyle/>
                    <a:p>
                      <a:r>
                        <a:rPr lang="en-HK" sz="1800" dirty="0">
                          <a:latin typeface="Times New Roman" panose="02020603050405020304" pitchFamily="18" charset="0"/>
                          <a:ea typeface="微軟正黑體" panose="020B0604030504040204" pitchFamily="34" charset="-120"/>
                          <a:cs typeface="Times New Roman" panose="02020603050405020304" pitchFamily="18" charset="0"/>
                        </a:rPr>
                        <a:t>W2.</a:t>
                      </a:r>
                    </a:p>
                  </a:txBody>
                  <a:tcPr>
                    <a:lnR w="12700" cap="flat" cmpd="sng" algn="ctr">
                      <a:noFill/>
                      <a:prstDash val="solid"/>
                      <a:round/>
                      <a:headEnd type="none" w="med" len="med"/>
                      <a:tailEnd type="none" w="med" len="med"/>
                    </a:lnR>
                  </a:tcPr>
                </a:tc>
                <a:tc>
                  <a:txBody>
                    <a:bodyPr/>
                    <a:lstStyle/>
                    <a:p>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When soaping hands and after using the tap,</a:t>
                      </a:r>
                    </a:p>
                    <a:p>
                      <a:pPr marL="285750" lvl="0" indent="-285750">
                        <a:buFont typeface="Arial" panose="020B0604020202020204" pitchFamily="34" charset="0"/>
                        <a:buChar cha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turn off the water tap; or</a:t>
                      </a:r>
                    </a:p>
                    <a:p>
                      <a:pPr marL="285750" lvl="0" indent="-285750">
                        <a:buFont typeface="Arial" panose="020B0604020202020204" pitchFamily="34" charset="0"/>
                        <a:buChar cha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move hands away from the tap sensor (only applicable to schools with infrared automatic sensing water taps installed).</a:t>
                      </a:r>
                    </a:p>
                  </a:txBody>
                  <a:tcPr>
                    <a:lnL w="12700" cap="flat" cmpd="sng" algn="ctr">
                      <a:noFill/>
                      <a:prstDash val="solid"/>
                      <a:round/>
                      <a:headEnd type="none" w="med" len="med"/>
                      <a:tailEnd type="none" w="med" len="med"/>
                    </a:lnL>
                  </a:tcPr>
                </a:tc>
                <a:tc>
                  <a:txBody>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dirty="0">
                          <a:latin typeface="Times New Roman" panose="02020603050405020304" pitchFamily="18" charset="0"/>
                          <a:cs typeface="Times New Roman" panose="02020603050405020304" pitchFamily="18" charset="0"/>
                        </a:rPr>
                        <a:t>Observe classmates' behaviour for 10 minutes during recess/lunch break.</a:t>
                      </a:r>
                      <a:endParaRPr lang="en-HK" altLang="zh-HK" dirty="0">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3018532850"/>
                  </a:ext>
                </a:extLst>
              </a:tr>
              <a:tr h="811110">
                <a:tc>
                  <a:txBody>
                    <a:bodyPr/>
                    <a:lstStyle/>
                    <a:p>
                      <a:r>
                        <a:rPr lang="en-HK" sz="1800" dirty="0">
                          <a:latin typeface="Times New Roman" panose="02020603050405020304" pitchFamily="18" charset="0"/>
                          <a:ea typeface="微軟正黑體" panose="020B0604030504040204" pitchFamily="34" charset="-120"/>
                          <a:cs typeface="Times New Roman" panose="02020603050405020304" pitchFamily="18" charset="0"/>
                        </a:rPr>
                        <a:t>W3.</a:t>
                      </a:r>
                    </a:p>
                  </a:txBody>
                  <a:tcPr>
                    <a:lnR w="12700" cap="flat" cmpd="sng" algn="ctr">
                      <a:noFill/>
                      <a:prstDash val="solid"/>
                      <a:round/>
                      <a:headEnd type="none" w="med" len="med"/>
                      <a:tailEnd type="none" w="med" len="med"/>
                    </a:lnR>
                    <a:solidFill>
                      <a:srgbClr val="CFDCE3"/>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Check the water taps, water fountains and/or toilets regularly and report any leakages immediately, if any.</a:t>
                      </a:r>
                    </a:p>
                    <a:p>
                      <a:pPr algn="just"/>
                      <a:endParaRPr lang="en-HK" sz="180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noFill/>
                      <a:prstDash val="solid"/>
                      <a:round/>
                      <a:headEnd type="none" w="med" len="med"/>
                      <a:tailEnd type="none" w="med" len="med"/>
                    </a:lnL>
                    <a:solidFill>
                      <a:srgbClr val="CFDCE3"/>
                    </a:solidFill>
                  </a:tcPr>
                </a:tc>
                <a:tc>
                  <a:txBody>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Check the condition of water taps, water dispensers and other equipment regularly.</a:t>
                      </a:r>
                    </a:p>
                  </a:txBody>
                  <a:tcPr>
                    <a:solidFill>
                      <a:srgbClr val="CFDCE3"/>
                    </a:solidFill>
                  </a:tcPr>
                </a:tc>
                <a:extLst>
                  <a:ext uri="{0D108BD9-81ED-4DB2-BD59-A6C34878D82A}">
                    <a16:rowId xmlns:a16="http://schemas.microsoft.com/office/drawing/2014/main" val="962569295"/>
                  </a:ext>
                </a:extLst>
              </a:tr>
              <a:tr h="811110">
                <a:tc>
                  <a:txBody>
                    <a:bodyPr/>
                    <a:lstStyle/>
                    <a:p>
                      <a:r>
                        <a:rPr lang="en-HK" sz="1800" dirty="0">
                          <a:latin typeface="Times New Roman" panose="02020603050405020304" pitchFamily="18" charset="0"/>
                          <a:ea typeface="微軟正黑體" panose="020B0604030504040204" pitchFamily="34" charset="-120"/>
                          <a:cs typeface="Times New Roman" panose="02020603050405020304" pitchFamily="18" charset="0"/>
                        </a:rPr>
                        <a:t>W4.</a:t>
                      </a:r>
                    </a:p>
                  </a:txBody>
                  <a:tcPr>
                    <a:lnR w="12700" cap="flat" cmpd="sng" algn="ctr">
                      <a:noFill/>
                      <a:prstDash val="solid"/>
                      <a:round/>
                      <a:headEnd type="none" w="med" len="med"/>
                      <a:tailEnd type="none" w="med" len="med"/>
                    </a:lnR>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Do not overwater the plants (applicable to schools that have plotted plants in the classrooms or along the corridors).</a:t>
                      </a:r>
                    </a:p>
                  </a:txBody>
                  <a:tcPr>
                    <a:lnL w="12700" cap="flat" cmpd="sng" algn="ctr">
                      <a:noFill/>
                      <a:prstDash val="solid"/>
                      <a:round/>
                      <a:headEnd type="none" w="med" len="med"/>
                      <a:tailEnd type="none" w="med" len="med"/>
                    </a:lnL>
                  </a:tcPr>
                </a:tc>
                <a:tc>
                  <a:txBody>
                    <a:bodyPr/>
                    <a:lstStyle/>
                    <a:p>
                      <a:pPr marL="285750" indent="-285750" algn="just">
                        <a:buFont typeface="Arial" panose="020B0604020202020204" pitchFamily="34" charset="0"/>
                        <a:buChar cha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Monitor classmates' plant watering habits and check for excessive water accumulation at the bottom of potted plants.</a:t>
                      </a:r>
                      <a:endParaRPr lang="en-HK" dirty="0">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3750108832"/>
                  </a:ext>
                </a:extLst>
              </a:tr>
            </a:tbl>
          </a:graphicData>
        </a:graphic>
      </p:graphicFrame>
      <p:sp>
        <p:nvSpPr>
          <p:cNvPr id="6" name="TextBox 5">
            <a:extLst>
              <a:ext uri="{FF2B5EF4-FFF2-40B4-BE49-F238E27FC236}">
                <a16:creationId xmlns:a16="http://schemas.microsoft.com/office/drawing/2014/main" id="{022850CF-6502-28E7-A609-6CF593F251A9}"/>
              </a:ext>
            </a:extLst>
          </p:cNvPr>
          <p:cNvSpPr txBox="1"/>
          <p:nvPr/>
        </p:nvSpPr>
        <p:spPr>
          <a:xfrm>
            <a:off x="652662" y="697617"/>
            <a:ext cx="4212865" cy="553998"/>
          </a:xfrm>
          <a:prstGeom prst="rect">
            <a:avLst/>
          </a:prstGeom>
          <a:noFill/>
        </p:spPr>
        <p:txBody>
          <a:bodyPr wrap="square" rtlCol="0">
            <a:spAutoFit/>
          </a:bodyPr>
          <a:lstStyle/>
          <a:p>
            <a:r>
              <a:rPr lang="en-HK" sz="3000" dirty="0">
                <a:solidFill>
                  <a:schemeClr val="bg1"/>
                </a:solidFill>
                <a:ea typeface="Calibri" panose="020F0502020204030204" pitchFamily="34" charset="0"/>
                <a:cs typeface="Calibri" panose="020F0502020204030204" pitchFamily="34" charset="0"/>
              </a:rPr>
              <a:t>Water Conservation</a:t>
            </a:r>
          </a:p>
        </p:txBody>
      </p:sp>
      <p:grpSp>
        <p:nvGrpSpPr>
          <p:cNvPr id="2" name="群組 1">
            <a:extLst>
              <a:ext uri="{FF2B5EF4-FFF2-40B4-BE49-F238E27FC236}">
                <a16:creationId xmlns:a16="http://schemas.microsoft.com/office/drawing/2014/main" id="{42979D49-25F7-52CC-F906-C7FE930F3B1D}"/>
              </a:ext>
            </a:extLst>
          </p:cNvPr>
          <p:cNvGrpSpPr/>
          <p:nvPr/>
        </p:nvGrpSpPr>
        <p:grpSpPr>
          <a:xfrm>
            <a:off x="285080" y="145852"/>
            <a:ext cx="5457671" cy="1047538"/>
            <a:chOff x="432868" y="440720"/>
            <a:chExt cx="5457671" cy="1047538"/>
          </a:xfrm>
        </p:grpSpPr>
        <p:sp>
          <p:nvSpPr>
            <p:cNvPr id="5" name="矩形: 圓角 4">
              <a:extLst>
                <a:ext uri="{FF2B5EF4-FFF2-40B4-BE49-F238E27FC236}">
                  <a16:creationId xmlns:a16="http://schemas.microsoft.com/office/drawing/2014/main" id="{A4E3EDB1-4A1A-1CDB-84D6-14167E3B50FC}"/>
                </a:ext>
              </a:extLst>
            </p:cNvPr>
            <p:cNvSpPr/>
            <p:nvPr/>
          </p:nvSpPr>
          <p:spPr>
            <a:xfrm>
              <a:off x="432868" y="440720"/>
              <a:ext cx="5457671" cy="1047538"/>
            </a:xfrm>
            <a:prstGeom prst="roundRect">
              <a:avLst>
                <a:gd name="adj" fmla="val 50000"/>
              </a:avLst>
            </a:prstGeom>
            <a:solidFill>
              <a:srgbClr val="124F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8" name="文字方塊 7">
              <a:extLst>
                <a:ext uri="{FF2B5EF4-FFF2-40B4-BE49-F238E27FC236}">
                  <a16:creationId xmlns:a16="http://schemas.microsoft.com/office/drawing/2014/main" id="{091FBF80-1490-CE72-6B75-0EA5A0C65F50}"/>
                </a:ext>
              </a:extLst>
            </p:cNvPr>
            <p:cNvSpPr txBox="1"/>
            <p:nvPr/>
          </p:nvSpPr>
          <p:spPr>
            <a:xfrm>
              <a:off x="644953" y="603544"/>
              <a:ext cx="4164793" cy="646331"/>
            </a:xfrm>
            <a:prstGeom prst="rect">
              <a:avLst/>
            </a:prstGeom>
            <a:noFill/>
          </p:spPr>
          <p:txBody>
            <a:bodyPr wrap="none" rtlCol="0">
              <a:spAutoFit/>
            </a:bodyPr>
            <a:lstStyle/>
            <a:p>
              <a:pPr algn="ctr"/>
              <a:r>
                <a:rPr lang="en-US" altLang="zh-HK"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Water Conservation</a:t>
              </a:r>
              <a:endParaRPr lang="zh-HK" altLang="en-US"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endParaRPr>
            </a:p>
          </p:txBody>
        </p:sp>
        <p:pic>
          <p:nvPicPr>
            <p:cNvPr id="9" name="圖片 8">
              <a:extLst>
                <a:ext uri="{FF2B5EF4-FFF2-40B4-BE49-F238E27FC236}">
                  <a16:creationId xmlns:a16="http://schemas.microsoft.com/office/drawing/2014/main" id="{6C32A439-E7E5-6A50-DEBB-3CD09012E0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44477" y="440720"/>
              <a:ext cx="1046062" cy="1046062"/>
            </a:xfrm>
            <a:prstGeom prst="rect">
              <a:avLst/>
            </a:prstGeom>
          </p:spPr>
        </p:pic>
      </p:grpSp>
    </p:spTree>
    <p:extLst>
      <p:ext uri="{BB962C8B-B14F-4D97-AF65-F5344CB8AC3E}">
        <p14:creationId xmlns:p14="http://schemas.microsoft.com/office/powerpoint/2010/main" val="41079869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3C755040-8EB6-D23F-3DD3-E945E38FA565}"/>
              </a:ext>
            </a:extLst>
          </p:cNvPr>
          <p:cNvPicPr>
            <a:picLocks noChangeAspect="1"/>
          </p:cNvPicPr>
          <p:nvPr/>
        </p:nvPicPr>
        <p:blipFill>
          <a:blip r:embed="rId2"/>
          <a:stretch>
            <a:fillRect/>
          </a:stretch>
        </p:blipFill>
        <p:spPr>
          <a:xfrm>
            <a:off x="10382062" y="139350"/>
            <a:ext cx="1042506" cy="1292464"/>
          </a:xfrm>
          <a:prstGeom prst="rect">
            <a:avLst/>
          </a:prstGeom>
        </p:spPr>
      </p:pic>
      <p:graphicFrame>
        <p:nvGraphicFramePr>
          <p:cNvPr id="7" name="Content Placeholder 7">
            <a:extLst>
              <a:ext uri="{FF2B5EF4-FFF2-40B4-BE49-F238E27FC236}">
                <a16:creationId xmlns:a16="http://schemas.microsoft.com/office/drawing/2014/main" id="{C7BD528A-D61D-5ACE-04AD-B5A67C9DCC1A}"/>
              </a:ext>
            </a:extLst>
          </p:cNvPr>
          <p:cNvGraphicFramePr>
            <a:graphicFrameLocks noGrp="1"/>
          </p:cNvGraphicFramePr>
          <p:nvPr>
            <p:ph idx="1"/>
            <p:extLst>
              <p:ext uri="{D42A27DB-BD31-4B8C-83A1-F6EECF244321}">
                <p14:modId xmlns:p14="http://schemas.microsoft.com/office/powerpoint/2010/main" val="707670654"/>
              </p:ext>
            </p:extLst>
          </p:nvPr>
        </p:nvGraphicFramePr>
        <p:xfrm>
          <a:off x="492456" y="1444514"/>
          <a:ext cx="11207088" cy="5242560"/>
        </p:xfrm>
        <a:graphic>
          <a:graphicData uri="http://schemas.openxmlformats.org/drawingml/2006/table">
            <a:tbl>
              <a:tblPr firstRow="1" bandRow="1">
                <a:tableStyleId>{5940675A-B579-460E-94D1-54222C63F5DA}</a:tableStyleId>
              </a:tblPr>
              <a:tblGrid>
                <a:gridCol w="601084">
                  <a:extLst>
                    <a:ext uri="{9D8B030D-6E8A-4147-A177-3AD203B41FA5}">
                      <a16:colId xmlns:a16="http://schemas.microsoft.com/office/drawing/2014/main" val="650940177"/>
                    </a:ext>
                  </a:extLst>
                </a:gridCol>
                <a:gridCol w="5747946">
                  <a:extLst>
                    <a:ext uri="{9D8B030D-6E8A-4147-A177-3AD203B41FA5}">
                      <a16:colId xmlns:a16="http://schemas.microsoft.com/office/drawing/2014/main" val="1027800388"/>
                    </a:ext>
                  </a:extLst>
                </a:gridCol>
                <a:gridCol w="4858058">
                  <a:extLst>
                    <a:ext uri="{9D8B030D-6E8A-4147-A177-3AD203B41FA5}">
                      <a16:colId xmlns:a16="http://schemas.microsoft.com/office/drawing/2014/main" val="3929358775"/>
                    </a:ext>
                  </a:extLst>
                </a:gridCol>
              </a:tblGrid>
              <a:tr h="364385">
                <a:tc gridSpan="2">
                  <a:txBody>
                    <a:bodyPr/>
                    <a:lstStyle/>
                    <a:p>
                      <a:pPr algn="ctr"/>
                      <a:r>
                        <a:rPr lang="en-HK" altLang="zh-TW" sz="2000" b="1" dirty="0">
                          <a:latin typeface="Times New Roman" panose="02020603050405020304" pitchFamily="18" charset="0"/>
                          <a:ea typeface="微軟正黑體" panose="020B0604030504040204" pitchFamily="34" charset="-120"/>
                          <a:cs typeface="Times New Roman" panose="02020603050405020304" pitchFamily="18" charset="0"/>
                        </a:rPr>
                        <a:t>Best Practice</a:t>
                      </a:r>
                      <a:endParaRPr lang="en-HK" sz="20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solidFill>
                      <a:srgbClr val="EDAAA5"/>
                    </a:solidFill>
                  </a:tcPr>
                </a:tc>
                <a:tc hMerge="1">
                  <a:txBody>
                    <a:bodyPr/>
                    <a:lstStyle/>
                    <a:p>
                      <a:endParaRPr dirty="0"/>
                    </a:p>
                  </a:txBody>
                  <a:tcPr>
                    <a:solidFill>
                      <a:srgbClr val="FFC247"/>
                    </a:solidFill>
                  </a:tcPr>
                </a:tc>
                <a:tc>
                  <a:txBody>
                    <a:bodyPr/>
                    <a:lstStyle/>
                    <a:p>
                      <a:pPr algn="ctr"/>
                      <a:r>
                        <a:rPr lang="en-HK" altLang="zh-TW" sz="2000" b="1" dirty="0">
                          <a:latin typeface="Times New Roman" panose="02020603050405020304" pitchFamily="18" charset="0"/>
                          <a:ea typeface="微軟正黑體" panose="020B0604030504040204" pitchFamily="34" charset="-120"/>
                          <a:cs typeface="Times New Roman" panose="02020603050405020304" pitchFamily="18" charset="0"/>
                        </a:rPr>
                        <a:t>Checking Method (Example)</a:t>
                      </a:r>
                      <a:endParaRPr lang="en-HK" sz="20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solidFill>
                      <a:srgbClr val="EDAAA5"/>
                    </a:solidFill>
                  </a:tcPr>
                </a:tc>
                <a:extLst>
                  <a:ext uri="{0D108BD9-81ED-4DB2-BD59-A6C34878D82A}">
                    <a16:rowId xmlns:a16="http://schemas.microsoft.com/office/drawing/2014/main" val="2742464930"/>
                  </a:ext>
                </a:extLst>
              </a:tr>
              <a:tr h="1597688">
                <a:tc>
                  <a:txBody>
                    <a:bodyPr/>
                    <a:lstStyle/>
                    <a:p>
                      <a:pPr marL="0" indent="0">
                        <a:buFont typeface="Arial" panose="020B0604020202020204" pitchFamily="34" charset="0"/>
                        <a:buNone/>
                      </a:pPr>
                      <a:r>
                        <a:rPr lang="en-US" altLang="zh-TW" sz="1800" i="0" dirty="0">
                          <a:latin typeface="Times New Roman" panose="02020603050405020304" pitchFamily="18" charset="0"/>
                          <a:ea typeface="微軟正黑體" panose="020B0604030504040204" pitchFamily="34" charset="-120"/>
                          <a:cs typeface="Times New Roman" panose="02020603050405020304" pitchFamily="18" charset="0"/>
                        </a:rPr>
                        <a:t>R1.</a:t>
                      </a:r>
                      <a:endParaRPr lang="en-HK" sz="1800" i="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solidFill>
                      <a:srgbClr val="F6D5D2"/>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HK" sz="1800" b="0" dirty="0">
                          <a:latin typeface="Times New Roman" panose="02020603050405020304" pitchFamily="18" charset="0"/>
                          <a:cs typeface="Times New Roman" panose="02020603050405020304" pitchFamily="18" charset="0"/>
                        </a:rPr>
                        <a:t>No significant amount of leftover is generated.</a:t>
                      </a:r>
                      <a:endParaRPr lang="en-HK" altLang="zh-TW" sz="1800" b="0" i="0" dirty="0">
                        <a:latin typeface="Times New Roman" panose="02020603050405020304" pitchFamily="18" charset="0"/>
                        <a:cs typeface="Times New Roman" panose="02020603050405020304" pitchFamily="18" charset="0"/>
                      </a:endParaRPr>
                    </a:p>
                    <a:p>
                      <a:pPr algn="just"/>
                      <a:endParaRPr lang="en-HK" altLang="zh-TW" sz="1800" i="0" dirty="0">
                        <a:latin typeface="Times New Roman" panose="02020603050405020304" pitchFamily="18" charset="0"/>
                        <a:ea typeface="微軟正黑體" panose="020B0604030504040204" pitchFamily="34" charset="-120"/>
                        <a:cs typeface="Times New Roman" panose="02020603050405020304" pitchFamily="18" charset="0"/>
                      </a:endParaRPr>
                    </a:p>
                    <a:p>
                      <a:pPr algn="just"/>
                      <a:r>
                        <a:rPr lang="en-HK" altLang="zh-TW" sz="1800" i="1" dirty="0">
                          <a:latin typeface="Times New Roman" panose="02020603050405020304" pitchFamily="18" charset="0"/>
                          <a:ea typeface="微軟正黑體" panose="020B0604030504040204" pitchFamily="34" charset="-120"/>
                          <a:cs typeface="Times New Roman" panose="02020603050405020304" pitchFamily="18" charset="0"/>
                        </a:rPr>
                        <a:t>Tips</a:t>
                      </a:r>
                      <a:r>
                        <a:rPr lang="en-US" altLang="zh-TW" sz="1800" i="1" dirty="0">
                          <a:latin typeface="Times New Roman" panose="02020603050405020304" pitchFamily="18" charset="0"/>
                          <a:ea typeface="微軟正黑體" panose="020B0604030504040204" pitchFamily="34" charset="-120"/>
                          <a:cs typeface="Times New Roman" panose="02020603050405020304" pitchFamily="18" charset="0"/>
                        </a:rPr>
                        <a:t>:</a:t>
                      </a:r>
                      <a:endParaRPr lang="en-HK" altLang="zh-TW" sz="1800" i="1" dirty="0">
                        <a:latin typeface="Times New Roman" panose="02020603050405020304" pitchFamily="18" charset="0"/>
                        <a:ea typeface="微軟正黑體" panose="020B0604030504040204" pitchFamily="34" charset="-120"/>
                        <a:cs typeface="Times New Roman" panose="02020603050405020304" pitchFamily="18" charset="0"/>
                      </a:endParaRPr>
                    </a:p>
                    <a:p>
                      <a:pPr marL="285750" indent="-285750">
                        <a:buFont typeface="Arial" panose="020B0604020202020204" pitchFamily="34" charset="0"/>
                        <a:buChar char="•"/>
                      </a:pPr>
                      <a:r>
                        <a:rPr lang="en-HK" sz="1800" b="0" i="1" u="none" strike="noStrike" kern="1200" dirty="0">
                          <a:solidFill>
                            <a:schemeClr val="dk1"/>
                          </a:solidFill>
                          <a:effectLst/>
                          <a:latin typeface="Times New Roman" panose="02020603050405020304" pitchFamily="18" charset="0"/>
                          <a:ea typeface="+mn-ea"/>
                          <a:cs typeface="Times New Roman" panose="02020603050405020304" pitchFamily="18" charset="0"/>
                        </a:rPr>
                        <a:t>Leftovers refer to discarded edible food, including food wasted due to picky eating.</a:t>
                      </a:r>
                    </a:p>
                    <a:p>
                      <a:pPr marL="285750" lvl="0" indent="-285750">
                        <a:buFont typeface="Arial" panose="020B0604020202020204" pitchFamily="34" charset="0"/>
                        <a:buChar char="•"/>
                      </a:pPr>
                      <a:r>
                        <a:rPr lang="en-HK" sz="1800" b="0" i="1" u="none" strike="noStrike" kern="1200" dirty="0">
                          <a:solidFill>
                            <a:schemeClr val="dk1"/>
                          </a:solidFill>
                          <a:effectLst/>
                          <a:latin typeface="Times New Roman" panose="02020603050405020304" pitchFamily="18" charset="0"/>
                          <a:ea typeface="+mn-ea"/>
                          <a:cs typeface="Times New Roman" panose="02020603050405020304" pitchFamily="18" charset="0"/>
                        </a:rPr>
                        <a:t>Schools are recommended to implement on-site meal portioning to allow flexible control over the amount of food served to students.</a:t>
                      </a:r>
                    </a:p>
                  </a:txBody>
                  <a:tcPr>
                    <a:lnL w="12700" cap="flat" cmpd="sng" algn="ctr">
                      <a:noFill/>
                      <a:prstDash val="solid"/>
                      <a:round/>
                      <a:headEnd type="none" w="med" len="med"/>
                      <a:tailEnd type="none" w="med" len="med"/>
                    </a:lnL>
                    <a:solidFill>
                      <a:srgbClr val="F6D5D2"/>
                    </a:solidFill>
                  </a:tcPr>
                </a:tc>
                <a:tc>
                  <a:txBody>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During lunch break, randomly check 5 classmates’ lunchboxes. If 4 of them have no leftovers, the target is considered achieved.</a:t>
                      </a:r>
                    </a:p>
                  </a:txBody>
                  <a:tcPr>
                    <a:solidFill>
                      <a:srgbClr val="F6D5D2"/>
                    </a:solidFill>
                  </a:tcPr>
                </a:tc>
                <a:extLst>
                  <a:ext uri="{0D108BD9-81ED-4DB2-BD59-A6C34878D82A}">
                    <a16:rowId xmlns:a16="http://schemas.microsoft.com/office/drawing/2014/main" val="122290304"/>
                  </a:ext>
                </a:extLst>
              </a:tr>
              <a:tr h="811110">
                <a:tc>
                  <a:txBody>
                    <a:bodyPr/>
                    <a:lstStyle/>
                    <a:p>
                      <a:r>
                        <a:rPr lang="en-HK" sz="1800" dirty="0">
                          <a:latin typeface="Times New Roman" panose="02020603050405020304" pitchFamily="18" charset="0"/>
                          <a:ea typeface="微軟正黑體" panose="020B0604030504040204" pitchFamily="34" charset="-120"/>
                          <a:cs typeface="Times New Roman" panose="02020603050405020304" pitchFamily="18" charset="0"/>
                        </a:rPr>
                        <a:t>R2.</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just"/>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Separate food waste from lunchboxes, cutlery and/or containers to facilitate food waste recycling, if any.</a:t>
                      </a:r>
                      <a:endParaRPr lang="en-HK" altLang="zh-TW" sz="1800" dirty="0">
                        <a:latin typeface="Times New Roman" panose="02020603050405020304" pitchFamily="18" charset="0"/>
                        <a:ea typeface="微軟正黑體" panose="020B0604030504040204" pitchFamily="34" charset="-120"/>
                        <a:cs typeface="Times New Roman" panose="02020603050405020304" pitchFamily="18" charset="0"/>
                      </a:endParaRPr>
                    </a:p>
                    <a:p>
                      <a:pPr algn="just"/>
                      <a:endParaRPr lang="en-HK" altLang="zh-HK" sz="1800" dirty="0">
                        <a:latin typeface="Times New Roman" panose="02020603050405020304" pitchFamily="18" charset="0"/>
                        <a:ea typeface="微軟正黑體" panose="020B0604030504040204" pitchFamily="34" charset="-120"/>
                        <a:cs typeface="Times New Roman" panose="02020603050405020304" pitchFamily="18" charset="0"/>
                      </a:endParaRPr>
                    </a:p>
                    <a:p>
                      <a:pPr algn="just"/>
                      <a:r>
                        <a:rPr lang="en-HK" altLang="zh-TW" sz="1800" i="1" dirty="0">
                          <a:latin typeface="Times New Roman" panose="02020603050405020304" pitchFamily="18" charset="0"/>
                          <a:ea typeface="微軟正黑體" panose="020B0604030504040204" pitchFamily="34" charset="-120"/>
                          <a:cs typeface="Times New Roman" panose="02020603050405020304" pitchFamily="18" charset="0"/>
                        </a:rPr>
                        <a:t>Tips:</a:t>
                      </a:r>
                    </a:p>
                    <a:p>
                      <a:pPr marL="285750" indent="-285750">
                        <a:buFont typeface="Arial" panose="020B0604020202020204" pitchFamily="34" charset="0"/>
                        <a:buChar char="•"/>
                      </a:pPr>
                      <a:r>
                        <a:rPr lang="en-HK" sz="1800" b="0" i="1" u="none" strike="noStrike" kern="1200" dirty="0">
                          <a:solidFill>
                            <a:schemeClr val="dk1"/>
                          </a:solidFill>
                          <a:effectLst/>
                          <a:latin typeface="Times New Roman" panose="02020603050405020304" pitchFamily="18" charset="0"/>
                          <a:ea typeface="+mn-ea"/>
                          <a:cs typeface="Times New Roman" panose="02020603050405020304" pitchFamily="18" charset="0"/>
                        </a:rPr>
                        <a:t>Food waste refers to uneaten or inedible materials that are discarded, including bones and peels.</a:t>
                      </a:r>
                    </a:p>
                    <a:p>
                      <a:pPr marL="285750" lvl="0" indent="-285750">
                        <a:buFont typeface="Arial" panose="020B0604020202020204" pitchFamily="34" charset="0"/>
                        <a:buChar char="•"/>
                      </a:pPr>
                      <a:r>
                        <a:rPr lang="en-HK" sz="1800" b="0" i="1" u="none" strike="noStrike" kern="1200" dirty="0">
                          <a:solidFill>
                            <a:schemeClr val="dk1"/>
                          </a:solidFill>
                          <a:effectLst/>
                          <a:latin typeface="Times New Roman" panose="02020603050405020304" pitchFamily="18" charset="0"/>
                          <a:ea typeface="+mn-ea"/>
                          <a:cs typeface="Times New Roman" panose="02020603050405020304" pitchFamily="18" charset="0"/>
                        </a:rPr>
                        <a:t>Schools are recommended to set up food waste collection bins and install composters to convert food waste into compost for campus gardening.</a:t>
                      </a:r>
                    </a:p>
                  </a:txBody>
                  <a:tcPr>
                    <a:lnL w="12700" cap="flat" cmpd="sng" algn="ctr">
                      <a:noFill/>
                      <a:prstDash val="solid"/>
                      <a:round/>
                      <a:headEnd type="none" w="med" len="med"/>
                      <a:tailEnd type="none" w="med" len="med"/>
                    </a:lnL>
                  </a:tcPr>
                </a:tc>
                <a:tc>
                  <a:txBody>
                    <a:bodyPr/>
                    <a:lstStyle/>
                    <a:p>
                      <a:pPr marL="285750" indent="-285750" algn="just">
                        <a:buFont typeface="Arial" panose="020B0604020202020204" pitchFamily="34" charset="0"/>
                        <a:buChar cha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Observe classmates' behaviour in food waste separation and recycling for 10 minutes during lunch break.</a:t>
                      </a:r>
                    </a:p>
                  </a:txBody>
                  <a:tcPr/>
                </a:tc>
                <a:extLst>
                  <a:ext uri="{0D108BD9-81ED-4DB2-BD59-A6C34878D82A}">
                    <a16:rowId xmlns:a16="http://schemas.microsoft.com/office/drawing/2014/main" val="3018532850"/>
                  </a:ext>
                </a:extLst>
              </a:tr>
            </a:tbl>
          </a:graphicData>
        </a:graphic>
      </p:graphicFrame>
      <p:grpSp>
        <p:nvGrpSpPr>
          <p:cNvPr id="2" name="群組 1">
            <a:extLst>
              <a:ext uri="{FF2B5EF4-FFF2-40B4-BE49-F238E27FC236}">
                <a16:creationId xmlns:a16="http://schemas.microsoft.com/office/drawing/2014/main" id="{4D3F4C60-AA63-7D13-3270-D56863CDFE4E}"/>
              </a:ext>
            </a:extLst>
          </p:cNvPr>
          <p:cNvGrpSpPr/>
          <p:nvPr/>
        </p:nvGrpSpPr>
        <p:grpSpPr>
          <a:xfrm>
            <a:off x="202813" y="253650"/>
            <a:ext cx="9592908" cy="1047538"/>
            <a:chOff x="266313" y="260042"/>
            <a:chExt cx="9592908" cy="1047538"/>
          </a:xfrm>
        </p:grpSpPr>
        <p:sp>
          <p:nvSpPr>
            <p:cNvPr id="4" name="矩形: 圓角 3">
              <a:extLst>
                <a:ext uri="{FF2B5EF4-FFF2-40B4-BE49-F238E27FC236}">
                  <a16:creationId xmlns:a16="http://schemas.microsoft.com/office/drawing/2014/main" id="{BE9B5DC5-3F74-1526-7BA5-1E6FE3063C87}"/>
                </a:ext>
              </a:extLst>
            </p:cNvPr>
            <p:cNvSpPr/>
            <p:nvPr/>
          </p:nvSpPr>
          <p:spPr>
            <a:xfrm>
              <a:off x="266313" y="260042"/>
              <a:ext cx="9592908" cy="1047538"/>
            </a:xfrm>
            <a:prstGeom prst="roundRect">
              <a:avLst>
                <a:gd name="adj" fmla="val 50000"/>
              </a:avLst>
            </a:prstGeom>
            <a:solidFill>
              <a:srgbClr val="412B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6" name="文字方塊 5">
              <a:extLst>
                <a:ext uri="{FF2B5EF4-FFF2-40B4-BE49-F238E27FC236}">
                  <a16:creationId xmlns:a16="http://schemas.microsoft.com/office/drawing/2014/main" id="{125591D8-EEE7-3DC0-2B6D-FC83ABB8B2DB}"/>
                </a:ext>
              </a:extLst>
            </p:cNvPr>
            <p:cNvSpPr txBox="1"/>
            <p:nvPr/>
          </p:nvSpPr>
          <p:spPr>
            <a:xfrm>
              <a:off x="433882" y="443486"/>
              <a:ext cx="8420703" cy="615553"/>
            </a:xfrm>
            <a:prstGeom prst="rect">
              <a:avLst/>
            </a:prstGeom>
            <a:noFill/>
          </p:spPr>
          <p:txBody>
            <a:bodyPr wrap="none" rtlCol="0">
              <a:spAutoFit/>
            </a:bodyPr>
            <a:lstStyle/>
            <a:p>
              <a:pPr algn="ctr"/>
              <a:r>
                <a:rPr lang="en-US" altLang="zh-TW" sz="34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Waste Avoidance &amp; Reduction (Food Waste)</a:t>
              </a:r>
              <a:endParaRPr lang="zh-TW" altLang="en-US" sz="34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endParaRPr>
            </a:p>
          </p:txBody>
        </p:sp>
        <p:pic>
          <p:nvPicPr>
            <p:cNvPr id="10" name="圖片 9">
              <a:extLst>
                <a:ext uri="{FF2B5EF4-FFF2-40B4-BE49-F238E27FC236}">
                  <a16:creationId xmlns:a16="http://schemas.microsoft.com/office/drawing/2014/main" id="{EF9B23A2-9985-F84F-84D1-C041E6F29F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3159" y="260043"/>
              <a:ext cx="1046062" cy="1047537"/>
            </a:xfrm>
            <a:prstGeom prst="rect">
              <a:avLst/>
            </a:prstGeom>
          </p:spPr>
        </p:pic>
      </p:grpSp>
    </p:spTree>
    <p:extLst>
      <p:ext uri="{BB962C8B-B14F-4D97-AF65-F5344CB8AC3E}">
        <p14:creationId xmlns:p14="http://schemas.microsoft.com/office/powerpoint/2010/main" val="36465132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7">
            <a:extLst>
              <a:ext uri="{FF2B5EF4-FFF2-40B4-BE49-F238E27FC236}">
                <a16:creationId xmlns:a16="http://schemas.microsoft.com/office/drawing/2014/main" id="{C7BD528A-D61D-5ACE-04AD-B5A67C9DCC1A}"/>
              </a:ext>
            </a:extLst>
          </p:cNvPr>
          <p:cNvGraphicFramePr>
            <a:graphicFrameLocks noGrp="1"/>
          </p:cNvGraphicFramePr>
          <p:nvPr>
            <p:ph idx="1"/>
            <p:extLst>
              <p:ext uri="{D42A27DB-BD31-4B8C-83A1-F6EECF244321}">
                <p14:modId xmlns:p14="http://schemas.microsoft.com/office/powerpoint/2010/main" val="2430364506"/>
              </p:ext>
            </p:extLst>
          </p:nvPr>
        </p:nvGraphicFramePr>
        <p:xfrm>
          <a:off x="556127" y="1584214"/>
          <a:ext cx="11300841" cy="4785360"/>
        </p:xfrm>
        <a:graphic>
          <a:graphicData uri="http://schemas.openxmlformats.org/drawingml/2006/table">
            <a:tbl>
              <a:tblPr firstRow="1" bandRow="1">
                <a:tableStyleId>{5940675A-B579-460E-94D1-54222C63F5DA}</a:tableStyleId>
              </a:tblPr>
              <a:tblGrid>
                <a:gridCol w="606113">
                  <a:extLst>
                    <a:ext uri="{9D8B030D-6E8A-4147-A177-3AD203B41FA5}">
                      <a16:colId xmlns:a16="http://schemas.microsoft.com/office/drawing/2014/main" val="650940177"/>
                    </a:ext>
                  </a:extLst>
                </a:gridCol>
                <a:gridCol w="5278901">
                  <a:extLst>
                    <a:ext uri="{9D8B030D-6E8A-4147-A177-3AD203B41FA5}">
                      <a16:colId xmlns:a16="http://schemas.microsoft.com/office/drawing/2014/main" val="1027800388"/>
                    </a:ext>
                  </a:extLst>
                </a:gridCol>
                <a:gridCol w="5415827">
                  <a:extLst>
                    <a:ext uri="{9D8B030D-6E8A-4147-A177-3AD203B41FA5}">
                      <a16:colId xmlns:a16="http://schemas.microsoft.com/office/drawing/2014/main" val="3929358775"/>
                    </a:ext>
                  </a:extLst>
                </a:gridCol>
              </a:tblGrid>
              <a:tr h="364385">
                <a:tc gridSpan="2">
                  <a:txBody>
                    <a:bodyPr/>
                    <a:lstStyle/>
                    <a:p>
                      <a:pPr algn="ctr"/>
                      <a:r>
                        <a:rPr lang="en-HK" altLang="zh-TW" sz="2000" b="1" dirty="0">
                          <a:latin typeface="Times New Roman" panose="02020603050405020304" pitchFamily="18" charset="0"/>
                          <a:ea typeface="微軟正黑體" panose="020B0604030504040204" pitchFamily="34" charset="-120"/>
                          <a:cs typeface="Times New Roman" panose="02020603050405020304" pitchFamily="18" charset="0"/>
                        </a:rPr>
                        <a:t>Best Practice</a:t>
                      </a:r>
                      <a:endParaRPr lang="en-HK" sz="20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solidFill>
                      <a:srgbClr val="8395C7"/>
                    </a:solidFill>
                  </a:tcPr>
                </a:tc>
                <a:tc hMerge="1">
                  <a:txBody>
                    <a:bodyPr/>
                    <a:lstStyle/>
                    <a:p>
                      <a:endParaRPr dirty="0"/>
                    </a:p>
                  </a:txBody>
                  <a:tcPr>
                    <a:solidFill>
                      <a:srgbClr val="FFC247"/>
                    </a:solidFill>
                  </a:tcPr>
                </a:tc>
                <a:tc>
                  <a:txBody>
                    <a:bodyPr/>
                    <a:lstStyle/>
                    <a:p>
                      <a:pPr algn="ctr"/>
                      <a:r>
                        <a:rPr lang="en-HK" altLang="zh-TW" sz="2000" b="1" dirty="0">
                          <a:latin typeface="Times New Roman" panose="02020603050405020304" pitchFamily="18" charset="0"/>
                          <a:ea typeface="微軟正黑體" panose="020B0604030504040204" pitchFamily="34" charset="-120"/>
                          <a:cs typeface="Times New Roman" panose="02020603050405020304" pitchFamily="18" charset="0"/>
                        </a:rPr>
                        <a:t>Checking Method (Example)</a:t>
                      </a:r>
                      <a:endParaRPr lang="en-HK" sz="20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solidFill>
                      <a:srgbClr val="8395C7"/>
                    </a:solidFill>
                  </a:tcPr>
                </a:tc>
                <a:extLst>
                  <a:ext uri="{0D108BD9-81ED-4DB2-BD59-A6C34878D82A}">
                    <a16:rowId xmlns:a16="http://schemas.microsoft.com/office/drawing/2014/main" val="2742464930"/>
                  </a:ext>
                </a:extLst>
              </a:tr>
              <a:tr h="1029820">
                <a:tc>
                  <a:txBody>
                    <a:bodyPr/>
                    <a:lstStyle/>
                    <a:p>
                      <a:pPr marL="0" indent="0">
                        <a:buFont typeface="Arial" panose="020B0604020202020204" pitchFamily="34" charset="0"/>
                        <a:buNone/>
                      </a:pPr>
                      <a:r>
                        <a:rPr lang="en-US" altLang="zh-TW" sz="1800" i="0" dirty="0">
                          <a:latin typeface="Times New Roman" panose="02020603050405020304" pitchFamily="18" charset="0"/>
                          <a:ea typeface="微軟正黑體" panose="020B0604030504040204" pitchFamily="34" charset="-120"/>
                          <a:cs typeface="Times New Roman" panose="02020603050405020304" pitchFamily="18" charset="0"/>
                        </a:rPr>
                        <a:t>R3.</a:t>
                      </a:r>
                      <a:endParaRPr lang="en-HK" sz="1800" i="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solidFill>
                      <a:srgbClr val="CCD2E6"/>
                    </a:solidFill>
                  </a:tcPr>
                </a:tc>
                <a:tc>
                  <a:txBody>
                    <a:bodyPr/>
                    <a:lstStyle/>
                    <a:p>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Use handkerchiefs/towels instead of paper towels.</a:t>
                      </a:r>
                      <a:endParaRPr lang="en-HK" i="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noFill/>
                      <a:prstDash val="solid"/>
                      <a:round/>
                      <a:headEnd type="none" w="med" len="med"/>
                      <a:tailEnd type="none" w="med" len="med"/>
                    </a:lnL>
                    <a:solidFill>
                      <a:srgbClr val="CCD2E6"/>
                    </a:solidFill>
                  </a:tcPr>
                </a:tc>
                <a:tc>
                  <a:txBody>
                    <a:bodyPr/>
                    <a:lstStyle/>
                    <a:p>
                      <a:pPr marL="285750" lvl="0" indent="-285750">
                        <a:buFont typeface="Arial" panose="020B0604020202020204" pitchFamily="34" charset="0"/>
                        <a:buChar cha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Observe classmates' behaviour for 10 minutes during recess/lunch break.</a:t>
                      </a:r>
                    </a:p>
                    <a:p>
                      <a:pPr marL="285750" lvl="0" indent="-285750">
                        <a:buFont typeface="Arial" panose="020B0604020202020204" pitchFamily="34" charset="0"/>
                        <a:buChar cha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Randomly select 5 classmates to check if they have the habit of bringing their own handkerchief/towel.</a:t>
                      </a:r>
                    </a:p>
                  </a:txBody>
                  <a:tcPr>
                    <a:solidFill>
                      <a:srgbClr val="CCD2E6"/>
                    </a:solidFill>
                  </a:tcPr>
                </a:tc>
                <a:extLst>
                  <a:ext uri="{0D108BD9-81ED-4DB2-BD59-A6C34878D82A}">
                    <a16:rowId xmlns:a16="http://schemas.microsoft.com/office/drawing/2014/main" val="122290304"/>
                  </a:ext>
                </a:extLst>
              </a:tr>
              <a:tr h="811110">
                <a:tc>
                  <a:txBody>
                    <a:bodyPr/>
                    <a:lstStyle/>
                    <a:p>
                      <a:r>
                        <a:rPr lang="en-HK" sz="1800" dirty="0">
                          <a:latin typeface="Times New Roman" panose="02020603050405020304" pitchFamily="18" charset="0"/>
                          <a:ea typeface="微軟正黑體" panose="020B0604030504040204" pitchFamily="34" charset="-120"/>
                          <a:cs typeface="Times New Roman" panose="02020603050405020304" pitchFamily="18" charset="0"/>
                        </a:rPr>
                        <a:t>R</a:t>
                      </a:r>
                      <a:r>
                        <a:rPr lang="en-US" altLang="zh-TW" sz="1800" dirty="0">
                          <a:latin typeface="Times New Roman" panose="02020603050405020304" pitchFamily="18" charset="0"/>
                          <a:ea typeface="微軟正黑體" panose="020B0604030504040204" pitchFamily="34" charset="-120"/>
                          <a:cs typeface="Times New Roman" panose="02020603050405020304" pitchFamily="18" charset="0"/>
                        </a:rPr>
                        <a:t>4</a:t>
                      </a:r>
                      <a:r>
                        <a:rPr lang="en-HK" sz="1800" dirty="0">
                          <a:latin typeface="Times New Roman" panose="02020603050405020304" pitchFamily="18" charset="0"/>
                          <a:ea typeface="微軟正黑體" panose="020B0604030504040204" pitchFamily="34" charset="-120"/>
                          <a:cs typeface="Times New Roman" panose="02020603050405020304" pitchFamily="18" charset="0"/>
                        </a:rPr>
                        <a:t>.</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HK" dirty="0">
                          <a:latin typeface="Times New Roman" panose="02020603050405020304" pitchFamily="18" charset="0"/>
                          <a:cs typeface="Times New Roman" panose="02020603050405020304" pitchFamily="18" charset="0"/>
                        </a:rPr>
                        <a:t>Put one-side-used paper into the appropriate collection box.</a:t>
                      </a:r>
                      <a:endParaRPr lang="en-HK" altLang="zh-TW" i="0" dirty="0">
                        <a:latin typeface="Times New Roman" panose="02020603050405020304" pitchFamily="18" charset="0"/>
                        <a:cs typeface="Times New Roman" panose="02020603050405020304" pitchFamily="18" charset="0"/>
                      </a:endParaRPr>
                    </a:p>
                    <a:p>
                      <a:endParaRPr lang="en-HK" altLang="zh-TW" i="0" dirty="0">
                        <a:latin typeface="Times New Roman" panose="02020603050405020304" pitchFamily="18" charset="0"/>
                        <a:ea typeface="微軟正黑體" panose="020B0604030504040204" pitchFamily="34" charset="-120"/>
                        <a:cs typeface="Times New Roman" panose="02020603050405020304" pitchFamily="18" charset="0"/>
                      </a:endParaRPr>
                    </a:p>
                    <a:p>
                      <a:r>
                        <a:rPr lang="en-HK" altLang="zh-TW" i="1" dirty="0">
                          <a:latin typeface="Times New Roman" panose="02020603050405020304" pitchFamily="18" charset="0"/>
                          <a:ea typeface="微軟正黑體" panose="020B0604030504040204" pitchFamily="34" charset="-120"/>
                          <a:cs typeface="Times New Roman" panose="02020603050405020304" pitchFamily="18" charset="0"/>
                        </a:rPr>
                        <a:t>Tips: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i="1" dirty="0">
                          <a:latin typeface="Times New Roman" panose="02020603050405020304" pitchFamily="18" charset="0"/>
                          <a:cs typeface="Times New Roman" panose="02020603050405020304" pitchFamily="18" charset="0"/>
                        </a:rPr>
                        <a:t>Schools are recommended to set up collection boxes for one-side-used paper and double-side-used waste paper separately to facilitate students’ reuse of one-side-used paper.</a:t>
                      </a:r>
                    </a:p>
                  </a:txBody>
                  <a:tcPr>
                    <a:lnL w="12700" cap="flat" cmpd="sng" algn="ctr">
                      <a:noFill/>
                      <a:prstDash val="solid"/>
                      <a:round/>
                      <a:headEnd type="none" w="med" len="med"/>
                      <a:tailEnd type="none" w="med" len="med"/>
                    </a:ln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Check the one-side-used paper collection box and observe classmates' behaviour for 10 minutes during recess/lunch break.</a:t>
                      </a:r>
                      <a:endParaRPr lang="en-HK" altLang="zh-TW" dirty="0">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3018532850"/>
                  </a:ext>
                </a:extLst>
              </a:tr>
              <a:tr h="811110">
                <a:tc>
                  <a:txBody>
                    <a:bodyPr/>
                    <a:lstStyle/>
                    <a:p>
                      <a:r>
                        <a:rPr lang="en-US" altLang="zh-TW" sz="1800" dirty="0">
                          <a:latin typeface="Times New Roman" panose="02020603050405020304" pitchFamily="18" charset="0"/>
                          <a:ea typeface="微軟正黑體" panose="020B0604030504040204" pitchFamily="34" charset="-120"/>
                          <a:cs typeface="Times New Roman" panose="02020603050405020304" pitchFamily="18" charset="0"/>
                        </a:rPr>
                        <a:t>R5.</a:t>
                      </a:r>
                      <a:endParaRPr lang="en-HK" sz="180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solidFill>
                      <a:srgbClr val="CCD2E6"/>
                    </a:solidFill>
                  </a:tcPr>
                </a:tc>
                <a:tc>
                  <a:txBody>
                    <a:bodyPr/>
                    <a:lstStyle/>
                    <a:p>
                      <a:r>
                        <a:rPr lang="en-HK" dirty="0">
                          <a:latin typeface="Times New Roman" panose="02020603050405020304" pitchFamily="18" charset="0"/>
                          <a:cs typeface="Times New Roman" panose="02020603050405020304" pitchFamily="18" charset="0"/>
                        </a:rPr>
                        <a:t>Use both sides of the paper and put double-side-used waste paper into the recycling bin.</a:t>
                      </a:r>
                      <a:endParaRPr lang="en-HK" i="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noFill/>
                      <a:prstDash val="solid"/>
                      <a:round/>
                      <a:headEnd type="none" w="med" len="med"/>
                      <a:tailEnd type="none" w="med" len="med"/>
                    </a:lnL>
                    <a:solidFill>
                      <a:srgbClr val="CCD2E6"/>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dirty="0">
                          <a:latin typeface="Times New Roman" panose="02020603050405020304" pitchFamily="18" charset="0"/>
                          <a:cs typeface="Times New Roman" panose="02020603050405020304" pitchFamily="18" charset="0"/>
                        </a:rPr>
                        <a:t>Check the double-side-used waste paper recycling bin and observe classmates' behaviour for 10 minutes during recess/lunch break.</a:t>
                      </a:r>
                      <a:endParaRPr lang="en-HK" altLang="zh-TW" dirty="0">
                        <a:latin typeface="Times New Roman" panose="02020603050405020304" pitchFamily="18" charset="0"/>
                        <a:cs typeface="Times New Roman" panose="02020603050405020304" pitchFamily="18" charset="0"/>
                      </a:endParaRPr>
                    </a:p>
                  </a:txBody>
                  <a:tcPr>
                    <a:solidFill>
                      <a:srgbClr val="CCD2E6"/>
                    </a:solidFill>
                  </a:tcPr>
                </a:tc>
                <a:extLst>
                  <a:ext uri="{0D108BD9-81ED-4DB2-BD59-A6C34878D82A}">
                    <a16:rowId xmlns:a16="http://schemas.microsoft.com/office/drawing/2014/main" val="2515873455"/>
                  </a:ext>
                </a:extLst>
              </a:tr>
            </a:tbl>
          </a:graphicData>
        </a:graphic>
      </p:graphicFrame>
      <p:pic>
        <p:nvPicPr>
          <p:cNvPr id="5" name="圖片 4">
            <a:extLst>
              <a:ext uri="{FF2B5EF4-FFF2-40B4-BE49-F238E27FC236}">
                <a16:creationId xmlns:a16="http://schemas.microsoft.com/office/drawing/2014/main" id="{8369C5E0-835F-9B8C-30E0-87B83AD74D9F}"/>
              </a:ext>
            </a:extLst>
          </p:cNvPr>
          <p:cNvPicPr>
            <a:picLocks noChangeAspect="1"/>
          </p:cNvPicPr>
          <p:nvPr/>
        </p:nvPicPr>
        <p:blipFill>
          <a:blip r:embed="rId2"/>
          <a:stretch>
            <a:fillRect/>
          </a:stretch>
        </p:blipFill>
        <p:spPr>
          <a:xfrm>
            <a:off x="10355168" y="264587"/>
            <a:ext cx="1042506" cy="1292464"/>
          </a:xfrm>
          <a:prstGeom prst="rect">
            <a:avLst/>
          </a:prstGeom>
        </p:spPr>
      </p:pic>
      <p:grpSp>
        <p:nvGrpSpPr>
          <p:cNvPr id="12" name="群組 11">
            <a:extLst>
              <a:ext uri="{FF2B5EF4-FFF2-40B4-BE49-F238E27FC236}">
                <a16:creationId xmlns:a16="http://schemas.microsoft.com/office/drawing/2014/main" id="{152DD70B-7839-1E1D-D4A8-F717898A5D5C}"/>
              </a:ext>
            </a:extLst>
          </p:cNvPr>
          <p:cNvGrpSpPr/>
          <p:nvPr/>
        </p:nvGrpSpPr>
        <p:grpSpPr>
          <a:xfrm>
            <a:off x="202813" y="253650"/>
            <a:ext cx="8570936" cy="1047538"/>
            <a:chOff x="266313" y="260042"/>
            <a:chExt cx="8570936" cy="1047538"/>
          </a:xfrm>
        </p:grpSpPr>
        <p:sp>
          <p:nvSpPr>
            <p:cNvPr id="13" name="矩形: 圓角 12">
              <a:extLst>
                <a:ext uri="{FF2B5EF4-FFF2-40B4-BE49-F238E27FC236}">
                  <a16:creationId xmlns:a16="http://schemas.microsoft.com/office/drawing/2014/main" id="{0FF2A4CF-C690-FCD7-CA42-942D77A9D66E}"/>
                </a:ext>
              </a:extLst>
            </p:cNvPr>
            <p:cNvSpPr/>
            <p:nvPr/>
          </p:nvSpPr>
          <p:spPr>
            <a:xfrm>
              <a:off x="266313" y="260042"/>
              <a:ext cx="8570936" cy="1047538"/>
            </a:xfrm>
            <a:prstGeom prst="roundRect">
              <a:avLst>
                <a:gd name="adj" fmla="val 50000"/>
              </a:avLst>
            </a:prstGeom>
            <a:solidFill>
              <a:srgbClr val="412B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14" name="文字方塊 13">
              <a:extLst>
                <a:ext uri="{FF2B5EF4-FFF2-40B4-BE49-F238E27FC236}">
                  <a16:creationId xmlns:a16="http://schemas.microsoft.com/office/drawing/2014/main" id="{A0ACE826-D0A3-AD9D-0045-5AA8D70C8C75}"/>
                </a:ext>
              </a:extLst>
            </p:cNvPr>
            <p:cNvSpPr txBox="1"/>
            <p:nvPr/>
          </p:nvSpPr>
          <p:spPr>
            <a:xfrm>
              <a:off x="444916" y="443486"/>
              <a:ext cx="7349769" cy="615553"/>
            </a:xfrm>
            <a:prstGeom prst="rect">
              <a:avLst/>
            </a:prstGeom>
            <a:noFill/>
          </p:spPr>
          <p:txBody>
            <a:bodyPr wrap="none" rtlCol="0">
              <a:spAutoFit/>
            </a:bodyPr>
            <a:lstStyle/>
            <a:p>
              <a:pPr algn="ctr"/>
              <a:r>
                <a:rPr lang="en-US" altLang="zh-TW" sz="34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Waste Avoidance &amp; Reduction (Paper)</a:t>
              </a:r>
              <a:endParaRPr lang="zh-TW" altLang="en-US" sz="34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endParaRPr>
            </a:p>
          </p:txBody>
        </p:sp>
        <p:pic>
          <p:nvPicPr>
            <p:cNvPr id="15" name="圖片 14">
              <a:extLst>
                <a:ext uri="{FF2B5EF4-FFF2-40B4-BE49-F238E27FC236}">
                  <a16:creationId xmlns:a16="http://schemas.microsoft.com/office/drawing/2014/main" id="{FE08BDDE-29D9-78E4-FED8-BF8CF3C277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91187" y="260043"/>
              <a:ext cx="1046062" cy="1047537"/>
            </a:xfrm>
            <a:prstGeom prst="rect">
              <a:avLst/>
            </a:prstGeom>
          </p:spPr>
        </p:pic>
      </p:grpSp>
    </p:spTree>
    <p:extLst>
      <p:ext uri="{BB962C8B-B14F-4D97-AF65-F5344CB8AC3E}">
        <p14:creationId xmlns:p14="http://schemas.microsoft.com/office/powerpoint/2010/main" val="31284733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7">
            <a:extLst>
              <a:ext uri="{FF2B5EF4-FFF2-40B4-BE49-F238E27FC236}">
                <a16:creationId xmlns:a16="http://schemas.microsoft.com/office/drawing/2014/main" id="{169A25D6-3885-CD45-A765-898A782D481B}"/>
              </a:ext>
            </a:extLst>
          </p:cNvPr>
          <p:cNvGraphicFramePr>
            <a:graphicFrameLocks noGrp="1"/>
          </p:cNvGraphicFramePr>
          <p:nvPr>
            <p:ph idx="1"/>
            <p:extLst>
              <p:ext uri="{D42A27DB-BD31-4B8C-83A1-F6EECF244321}">
                <p14:modId xmlns:p14="http://schemas.microsoft.com/office/powerpoint/2010/main" val="42082992"/>
              </p:ext>
            </p:extLst>
          </p:nvPr>
        </p:nvGraphicFramePr>
        <p:xfrm>
          <a:off x="410328" y="1607094"/>
          <a:ext cx="11371344" cy="4328160"/>
        </p:xfrm>
        <a:graphic>
          <a:graphicData uri="http://schemas.openxmlformats.org/drawingml/2006/table">
            <a:tbl>
              <a:tblPr firstRow="1" bandRow="1">
                <a:tableStyleId>{5940675A-B579-460E-94D1-54222C63F5DA}</a:tableStyleId>
              </a:tblPr>
              <a:tblGrid>
                <a:gridCol w="585356">
                  <a:extLst>
                    <a:ext uri="{9D8B030D-6E8A-4147-A177-3AD203B41FA5}">
                      <a16:colId xmlns:a16="http://schemas.microsoft.com/office/drawing/2014/main" val="650940177"/>
                    </a:ext>
                  </a:extLst>
                </a:gridCol>
                <a:gridCol w="3495634">
                  <a:extLst>
                    <a:ext uri="{9D8B030D-6E8A-4147-A177-3AD203B41FA5}">
                      <a16:colId xmlns:a16="http://schemas.microsoft.com/office/drawing/2014/main" val="1027800388"/>
                    </a:ext>
                  </a:extLst>
                </a:gridCol>
                <a:gridCol w="7290354">
                  <a:extLst>
                    <a:ext uri="{9D8B030D-6E8A-4147-A177-3AD203B41FA5}">
                      <a16:colId xmlns:a16="http://schemas.microsoft.com/office/drawing/2014/main" val="3929358775"/>
                    </a:ext>
                  </a:extLst>
                </a:gridCol>
              </a:tblGrid>
              <a:tr h="364385">
                <a:tc gridSpan="2">
                  <a:txBody>
                    <a:bodyPr/>
                    <a:lstStyle/>
                    <a:p>
                      <a:pPr algn="ctr"/>
                      <a:r>
                        <a:rPr lang="en-HK" sz="2000" b="1" dirty="0">
                          <a:latin typeface="Times New Roman" panose="02020603050405020304" pitchFamily="18" charset="0"/>
                          <a:ea typeface="微軟正黑體" panose="020B0604030504040204" pitchFamily="34" charset="-120"/>
                          <a:cs typeface="Times New Roman" panose="02020603050405020304" pitchFamily="18" charset="0"/>
                        </a:rPr>
                        <a:t>Best</a:t>
                      </a:r>
                      <a:r>
                        <a:rPr lang="zh-TW" altLang="en-US" sz="2000" b="1" dirty="0">
                          <a:latin typeface="Times New Roman" panose="02020603050405020304" pitchFamily="18" charset="0"/>
                          <a:ea typeface="微軟正黑體" panose="020B0604030504040204" pitchFamily="34" charset="-120"/>
                          <a:cs typeface="Times New Roman" panose="02020603050405020304" pitchFamily="18" charset="0"/>
                        </a:rPr>
                        <a:t> </a:t>
                      </a:r>
                      <a:r>
                        <a:rPr lang="en-HK" altLang="zh-TW" sz="2000" b="1" dirty="0">
                          <a:latin typeface="Times New Roman" panose="02020603050405020304" pitchFamily="18" charset="0"/>
                          <a:ea typeface="微軟正黑體" panose="020B0604030504040204" pitchFamily="34" charset="-120"/>
                          <a:cs typeface="Times New Roman" panose="02020603050405020304" pitchFamily="18" charset="0"/>
                        </a:rPr>
                        <a:t>Practice</a:t>
                      </a:r>
                      <a:endParaRPr lang="en-HK" sz="20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solidFill>
                      <a:srgbClr val="A9854F"/>
                    </a:solidFill>
                  </a:tcPr>
                </a:tc>
                <a:tc hMerge="1">
                  <a:txBody>
                    <a:bodyPr/>
                    <a:lstStyle/>
                    <a:p>
                      <a:endParaRPr dirty="0"/>
                    </a:p>
                  </a:txBody>
                  <a:tcPr>
                    <a:solidFill>
                      <a:srgbClr val="FFC247"/>
                    </a:solidFill>
                  </a:tcPr>
                </a:tc>
                <a:tc>
                  <a:txBody>
                    <a:bodyPr/>
                    <a:lstStyle/>
                    <a:p>
                      <a:pPr algn="ctr"/>
                      <a:r>
                        <a:rPr lang="en-HK" sz="2000" b="1" dirty="0">
                          <a:latin typeface="Times New Roman" panose="02020603050405020304" pitchFamily="18" charset="0"/>
                          <a:ea typeface="微軟正黑體" panose="020B0604030504040204" pitchFamily="34" charset="-120"/>
                          <a:cs typeface="Times New Roman" panose="02020603050405020304" pitchFamily="18" charset="0"/>
                        </a:rPr>
                        <a:t>Checking Method (Example)</a:t>
                      </a:r>
                    </a:p>
                  </a:txBody>
                  <a:tcPr>
                    <a:solidFill>
                      <a:srgbClr val="A9854F"/>
                    </a:solidFill>
                  </a:tcPr>
                </a:tc>
                <a:extLst>
                  <a:ext uri="{0D108BD9-81ED-4DB2-BD59-A6C34878D82A}">
                    <a16:rowId xmlns:a16="http://schemas.microsoft.com/office/drawing/2014/main" val="2742464930"/>
                  </a:ext>
                </a:extLst>
              </a:tr>
              <a:tr h="1019988">
                <a:tc>
                  <a:txBody>
                    <a:bodyPr/>
                    <a:lstStyle/>
                    <a:p>
                      <a:pPr marL="0" indent="0">
                        <a:buFont typeface="Arial" panose="020B0604020202020204" pitchFamily="34" charset="0"/>
                        <a:buNone/>
                      </a:pPr>
                      <a:r>
                        <a:rPr lang="en-US" altLang="zh-TW" sz="1800" i="0" dirty="0">
                          <a:latin typeface="Times New Roman" panose="02020603050405020304" pitchFamily="18" charset="0"/>
                          <a:ea typeface="微軟正黑體" panose="020B0604030504040204" pitchFamily="34" charset="-120"/>
                          <a:cs typeface="Times New Roman" panose="02020603050405020304" pitchFamily="18" charset="0"/>
                        </a:rPr>
                        <a:t>R6.</a:t>
                      </a:r>
                      <a:endParaRPr lang="en-HK" sz="1800" i="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R w="12700" cap="flat" cmpd="sng" algn="ctr">
                      <a:noFill/>
                      <a:prstDash val="solid"/>
                      <a:round/>
                      <a:headEnd type="none" w="med" len="med"/>
                      <a:tailEnd type="none" w="med" len="med"/>
                    </a:lnR>
                    <a:solidFill>
                      <a:srgbClr val="DECFB8"/>
                    </a:solidFill>
                  </a:tcPr>
                </a:tc>
                <a:tc>
                  <a:txBody>
                    <a:bodyPr/>
                    <a:lstStyle/>
                    <a:p>
                      <a:r>
                        <a:rPr lang="en-HK" altLang="zh-TW" sz="1800" i="0" dirty="0">
                          <a:latin typeface="Times New Roman" panose="02020603050405020304" pitchFamily="18" charset="0"/>
                          <a:cs typeface="Times New Roman" panose="02020603050405020304" pitchFamily="18" charset="0"/>
                        </a:rPr>
                        <a:t>Bring your own water bottle.</a:t>
                      </a:r>
                      <a:endParaRPr lang="en-HK" sz="1800" i="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noFill/>
                      <a:prstDash val="solid"/>
                      <a:round/>
                      <a:headEnd type="none" w="med" len="med"/>
                      <a:tailEnd type="none" w="med" len="med"/>
                    </a:lnL>
                    <a:solidFill>
                      <a:srgbClr val="DECFB8"/>
                    </a:solidFill>
                  </a:tcPr>
                </a:tc>
                <a:tc>
                  <a:txBody>
                    <a:bodyPr/>
                    <a:lstStyle/>
                    <a:p>
                      <a:pPr marL="285750" lvl="0" indent="-285750" rtl="0">
                        <a:buFont typeface="Arial" panose="020B0604020202020204" pitchFamily="34" charset="0"/>
                        <a:buChar cha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Observe classmates' behaviour for 10 minutes during recess/lunch break.</a:t>
                      </a:r>
                    </a:p>
                    <a:p>
                      <a:pPr marL="285750" lvl="0" indent="-285750" rtl="0">
                        <a:buFont typeface="Arial" panose="020B0604020202020204" pitchFamily="34" charset="0"/>
                        <a:buChar cha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Conduct surprise checks to count and record the number of students who have brought their own reusable water bottles to school in each class on a given day.</a:t>
                      </a:r>
                    </a:p>
                  </a:txBody>
                  <a:tcPr>
                    <a:solidFill>
                      <a:srgbClr val="DECFB8"/>
                    </a:solidFill>
                  </a:tcPr>
                </a:tc>
                <a:extLst>
                  <a:ext uri="{0D108BD9-81ED-4DB2-BD59-A6C34878D82A}">
                    <a16:rowId xmlns:a16="http://schemas.microsoft.com/office/drawing/2014/main" val="122290304"/>
                  </a:ext>
                </a:extLst>
              </a:tr>
              <a:tr h="811110">
                <a:tc>
                  <a:txBody>
                    <a:bodyPr/>
                    <a:lstStyle/>
                    <a:p>
                      <a:r>
                        <a:rPr lang="en-US" altLang="zh-TW" sz="1800" dirty="0">
                          <a:latin typeface="Times New Roman" panose="02020603050405020304" pitchFamily="18" charset="0"/>
                          <a:ea typeface="微軟正黑體" panose="020B0604030504040204" pitchFamily="34" charset="-120"/>
                          <a:cs typeface="Times New Roman" panose="02020603050405020304" pitchFamily="18" charset="0"/>
                        </a:rPr>
                        <a:t>R7</a:t>
                      </a:r>
                      <a:r>
                        <a:rPr lang="en-HK" sz="1800" dirty="0">
                          <a:latin typeface="Times New Roman" panose="02020603050405020304" pitchFamily="18" charset="0"/>
                          <a:ea typeface="微軟正黑體" panose="020B0604030504040204" pitchFamily="34" charset="-120"/>
                          <a:cs typeface="Times New Roman" panose="02020603050405020304" pitchFamily="18" charset="0"/>
                        </a:rPr>
                        <a:t>.</a:t>
                      </a:r>
                    </a:p>
                  </a:txBody>
                  <a:tcPr>
                    <a:lnR w="12700" cap="flat" cmpd="sng" algn="ctr">
                      <a:noFill/>
                      <a:prstDash val="solid"/>
                      <a:round/>
                      <a:headEnd type="none" w="med" len="med"/>
                      <a:tailEnd type="none" w="med" len="med"/>
                    </a:lnR>
                  </a:tcPr>
                </a:tc>
                <a:tc>
                  <a:txBody>
                    <a:bodyPr/>
                    <a:lstStyle/>
                    <a:p>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Stop buying bottled water and/or drinks.</a:t>
                      </a:r>
                      <a:endParaRPr lang="en-HK" sz="1800" i="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noFill/>
                      <a:prstDash val="solid"/>
                      <a:round/>
                      <a:headEnd type="none" w="med" len="med"/>
                      <a:tailEnd type="none" w="med" len="med"/>
                    </a:lnL>
                  </a:tcPr>
                </a:tc>
                <a:tc>
                  <a:txBody>
                    <a:bodyPr/>
                    <a:lstStyle/>
                    <a:p>
                      <a:pPr marL="285750" lvl="0" indent="-285750">
                        <a:buFont typeface="Arial" panose="020B0604020202020204" pitchFamily="34" charset="0"/>
                        <a:buChar cha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Observe classmates' behaviour for 10 minutes during recess/lunch break.</a:t>
                      </a:r>
                    </a:p>
                    <a:p>
                      <a:pPr marL="285750" lvl="0" indent="-285750">
                        <a:buFont typeface="Arial" panose="020B0604020202020204" pitchFamily="34" charset="0"/>
                        <a:buChar cha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Randomly select 5 students to check if they have bought bottled water and/or drinks</a:t>
                      </a:r>
                      <a:r>
                        <a:rPr lang="en-HK" sz="1800" b="0" u="none" strike="noStrike" kern="120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rPr>
                        <a:t>.</a:t>
                      </a:r>
                      <a:endPar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endParaRPr>
                    </a:p>
                  </a:txBody>
                  <a:tcPr/>
                </a:tc>
                <a:extLst>
                  <a:ext uri="{0D108BD9-81ED-4DB2-BD59-A6C34878D82A}">
                    <a16:rowId xmlns:a16="http://schemas.microsoft.com/office/drawing/2014/main" val="3018532850"/>
                  </a:ext>
                </a:extLst>
              </a:tr>
              <a:tr h="811110">
                <a:tc>
                  <a:txBody>
                    <a:bodyPr/>
                    <a:lstStyle/>
                    <a:p>
                      <a:r>
                        <a:rPr lang="en-US" altLang="zh-TW" sz="1800" dirty="0">
                          <a:latin typeface="Times New Roman" panose="02020603050405020304" pitchFamily="18" charset="0"/>
                          <a:ea typeface="微軟正黑體" panose="020B0604030504040204" pitchFamily="34" charset="-120"/>
                          <a:cs typeface="Times New Roman" panose="02020603050405020304" pitchFamily="18" charset="0"/>
                        </a:rPr>
                        <a:t>R8</a:t>
                      </a:r>
                      <a:r>
                        <a:rPr lang="en-HK" sz="1800" dirty="0">
                          <a:latin typeface="Times New Roman" panose="02020603050405020304" pitchFamily="18" charset="0"/>
                          <a:ea typeface="微軟正黑體" panose="020B0604030504040204" pitchFamily="34" charset="-120"/>
                          <a:cs typeface="Times New Roman" panose="02020603050405020304" pitchFamily="18" charset="0"/>
                        </a:rPr>
                        <a:t>.</a:t>
                      </a:r>
                    </a:p>
                  </a:txBody>
                  <a:tcPr>
                    <a:lnR w="12700" cap="flat" cmpd="sng" algn="ctr">
                      <a:noFill/>
                      <a:prstDash val="solid"/>
                      <a:round/>
                      <a:headEnd type="none" w="med" len="med"/>
                      <a:tailEnd type="none" w="med" len="med"/>
                    </a:lnR>
                    <a:solidFill>
                      <a:srgbClr val="DECFB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Drink without plastic straw or use reusable straws when necessary.</a:t>
                      </a:r>
                    </a:p>
                    <a:p>
                      <a:endParaRPr lang="en-HK" sz="1800" i="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noFill/>
                      <a:prstDash val="solid"/>
                      <a:round/>
                      <a:headEnd type="none" w="med" len="med"/>
                      <a:tailEnd type="none" w="med" len="med"/>
                    </a:lnL>
                    <a:solidFill>
                      <a:srgbClr val="DECFB8"/>
                    </a:solidFill>
                  </a:tcPr>
                </a:tc>
                <a:tc>
                  <a:txBody>
                    <a:bodyPr/>
                    <a:lstStyle/>
                    <a:p>
                      <a:pPr marL="285750" lvl="0" indent="-285750">
                        <a:buFont typeface="Arial" panose="020B0604020202020204" pitchFamily="34" charset="0"/>
                        <a:buChar cha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Observe classmates' behaviour for 10 minutes during recess/lunch break.</a:t>
                      </a:r>
                    </a:p>
                    <a:p>
                      <a:pPr marL="285750" lvl="0" indent="-285750">
                        <a:buFont typeface="Arial" panose="020B0604020202020204" pitchFamily="34" charset="0"/>
                        <a:buChar cha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Randomly select 5 classmates to check if they have used plastic straws.</a:t>
                      </a:r>
                    </a:p>
                  </a:txBody>
                  <a:tcPr>
                    <a:solidFill>
                      <a:srgbClr val="DECFB8"/>
                    </a:solidFill>
                  </a:tcPr>
                </a:tc>
                <a:extLst>
                  <a:ext uri="{0D108BD9-81ED-4DB2-BD59-A6C34878D82A}">
                    <a16:rowId xmlns:a16="http://schemas.microsoft.com/office/drawing/2014/main" val="962569295"/>
                  </a:ext>
                </a:extLst>
              </a:tr>
              <a:tr h="811110">
                <a:tc>
                  <a:txBody>
                    <a:bodyPr/>
                    <a:lstStyle/>
                    <a:p>
                      <a:r>
                        <a:rPr lang="en-US" altLang="zh-TW" sz="1800" dirty="0">
                          <a:latin typeface="Times New Roman" panose="02020603050405020304" pitchFamily="18" charset="0"/>
                          <a:ea typeface="微軟正黑體" panose="020B0604030504040204" pitchFamily="34" charset="-120"/>
                          <a:cs typeface="Times New Roman" panose="02020603050405020304" pitchFamily="18" charset="0"/>
                        </a:rPr>
                        <a:t>R9</a:t>
                      </a:r>
                      <a:r>
                        <a:rPr lang="en-HK" sz="1800" dirty="0">
                          <a:latin typeface="Times New Roman" panose="02020603050405020304" pitchFamily="18" charset="0"/>
                          <a:ea typeface="微軟正黑體" panose="020B0604030504040204" pitchFamily="34" charset="-120"/>
                          <a:cs typeface="Times New Roman" panose="02020603050405020304" pitchFamily="18" charset="0"/>
                        </a:rPr>
                        <a:t>.</a:t>
                      </a:r>
                    </a:p>
                  </a:txBody>
                  <a:tcPr>
                    <a:lnR w="12700" cap="flat" cmpd="sng" algn="ctr">
                      <a:noFill/>
                      <a:prstDash val="solid"/>
                      <a:round/>
                      <a:headEnd type="none" w="med" len="med"/>
                      <a:tailEnd type="none" w="med" len="med"/>
                    </a:lnR>
                  </a:tcPr>
                </a:tc>
                <a:tc>
                  <a:txBody>
                    <a:bodyPr/>
                    <a:lstStyle/>
                    <a:p>
                      <a:r>
                        <a:rPr lang="en-HK" sz="1800" dirty="0">
                          <a:latin typeface="Times New Roman" panose="02020603050405020304" pitchFamily="18" charset="0"/>
                          <a:cs typeface="Times New Roman" panose="02020603050405020304" pitchFamily="18" charset="0"/>
                        </a:rPr>
                        <a:t>Use reusable meal boxes, cups, bowls and cutlery (such as spoons, forks, etc.) at school.</a:t>
                      </a:r>
                      <a:endParaRPr lang="en-HK" sz="1800" i="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noFill/>
                      <a:prstDash val="solid"/>
                      <a:round/>
                      <a:headEnd type="none" w="med" len="med"/>
                      <a:tailEnd type="none" w="med" len="med"/>
                    </a:ln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Observe classmates' behaviour for 10 minutes during lunch break.</a:t>
                      </a:r>
                    </a:p>
                    <a:p>
                      <a:pPr marL="285750" lvl="0" indent="-285750">
                        <a:buFont typeface="Arial" panose="020B0604020202020204" pitchFamily="34" charset="0"/>
                        <a:buChar cha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Conduct surprise checks to count and record the number of students who have brought reusable utensils to school in each class on a given day.</a:t>
                      </a:r>
                    </a:p>
                  </a:txBody>
                  <a:tcPr/>
                </a:tc>
                <a:extLst>
                  <a:ext uri="{0D108BD9-81ED-4DB2-BD59-A6C34878D82A}">
                    <a16:rowId xmlns:a16="http://schemas.microsoft.com/office/drawing/2014/main" val="3750108832"/>
                  </a:ext>
                </a:extLst>
              </a:tr>
            </a:tbl>
          </a:graphicData>
        </a:graphic>
      </p:graphicFrame>
      <p:pic>
        <p:nvPicPr>
          <p:cNvPr id="11" name="圖片 10">
            <a:extLst>
              <a:ext uri="{FF2B5EF4-FFF2-40B4-BE49-F238E27FC236}">
                <a16:creationId xmlns:a16="http://schemas.microsoft.com/office/drawing/2014/main" id="{6625976F-7300-C961-9B76-6A5899819B34}"/>
              </a:ext>
            </a:extLst>
          </p:cNvPr>
          <p:cNvPicPr>
            <a:picLocks noChangeAspect="1"/>
          </p:cNvPicPr>
          <p:nvPr/>
        </p:nvPicPr>
        <p:blipFill>
          <a:blip r:embed="rId2"/>
          <a:stretch>
            <a:fillRect/>
          </a:stretch>
        </p:blipFill>
        <p:spPr>
          <a:xfrm>
            <a:off x="10247592" y="253650"/>
            <a:ext cx="1042506" cy="1292464"/>
          </a:xfrm>
          <a:prstGeom prst="rect">
            <a:avLst/>
          </a:prstGeom>
        </p:spPr>
      </p:pic>
      <p:grpSp>
        <p:nvGrpSpPr>
          <p:cNvPr id="2" name="群組 1">
            <a:extLst>
              <a:ext uri="{FF2B5EF4-FFF2-40B4-BE49-F238E27FC236}">
                <a16:creationId xmlns:a16="http://schemas.microsoft.com/office/drawing/2014/main" id="{92541640-F348-F323-362E-1577106C45E4}"/>
              </a:ext>
            </a:extLst>
          </p:cNvPr>
          <p:cNvGrpSpPr/>
          <p:nvPr/>
        </p:nvGrpSpPr>
        <p:grpSpPr>
          <a:xfrm>
            <a:off x="202813" y="253650"/>
            <a:ext cx="8812982" cy="1047538"/>
            <a:chOff x="266313" y="260042"/>
            <a:chExt cx="8812982" cy="1047538"/>
          </a:xfrm>
        </p:grpSpPr>
        <p:sp>
          <p:nvSpPr>
            <p:cNvPr id="3" name="矩形: 圓角 2">
              <a:extLst>
                <a:ext uri="{FF2B5EF4-FFF2-40B4-BE49-F238E27FC236}">
                  <a16:creationId xmlns:a16="http://schemas.microsoft.com/office/drawing/2014/main" id="{DD3CFC7F-3CE7-32FE-EC5E-2F95185C2A69}"/>
                </a:ext>
              </a:extLst>
            </p:cNvPr>
            <p:cNvSpPr/>
            <p:nvPr/>
          </p:nvSpPr>
          <p:spPr>
            <a:xfrm>
              <a:off x="266313" y="260042"/>
              <a:ext cx="8812982" cy="1047538"/>
            </a:xfrm>
            <a:prstGeom prst="roundRect">
              <a:avLst>
                <a:gd name="adj" fmla="val 50000"/>
              </a:avLst>
            </a:prstGeom>
            <a:solidFill>
              <a:srgbClr val="412B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5" name="文字方塊 4">
              <a:extLst>
                <a:ext uri="{FF2B5EF4-FFF2-40B4-BE49-F238E27FC236}">
                  <a16:creationId xmlns:a16="http://schemas.microsoft.com/office/drawing/2014/main" id="{52BC99B4-216F-F6F6-4497-78140275FC6E}"/>
                </a:ext>
              </a:extLst>
            </p:cNvPr>
            <p:cNvSpPr txBox="1"/>
            <p:nvPr/>
          </p:nvSpPr>
          <p:spPr>
            <a:xfrm>
              <a:off x="419265" y="443486"/>
              <a:ext cx="7643118" cy="615553"/>
            </a:xfrm>
            <a:prstGeom prst="rect">
              <a:avLst/>
            </a:prstGeom>
            <a:noFill/>
          </p:spPr>
          <p:txBody>
            <a:bodyPr wrap="none" rtlCol="0">
              <a:spAutoFit/>
            </a:bodyPr>
            <a:lstStyle/>
            <a:p>
              <a:pPr algn="ctr"/>
              <a:r>
                <a:rPr lang="en-US" altLang="zh-TW" sz="34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Waste Avoidance &amp; Reduction (Plastics)</a:t>
              </a:r>
              <a:endParaRPr lang="zh-TW" altLang="en-US" sz="34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endParaRPr>
            </a:p>
          </p:txBody>
        </p:sp>
        <p:pic>
          <p:nvPicPr>
            <p:cNvPr id="6" name="圖片 5">
              <a:extLst>
                <a:ext uri="{FF2B5EF4-FFF2-40B4-BE49-F238E27FC236}">
                  <a16:creationId xmlns:a16="http://schemas.microsoft.com/office/drawing/2014/main" id="{A3C99F80-4C3B-A603-257C-B071ECB271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33233" y="260043"/>
              <a:ext cx="1046062" cy="1047537"/>
            </a:xfrm>
            <a:prstGeom prst="rect">
              <a:avLst/>
            </a:prstGeom>
          </p:spPr>
        </p:pic>
      </p:grpSp>
    </p:spTree>
    <p:extLst>
      <p:ext uri="{BB962C8B-B14F-4D97-AF65-F5344CB8AC3E}">
        <p14:creationId xmlns:p14="http://schemas.microsoft.com/office/powerpoint/2010/main" val="3829009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46E56FC-BA4A-AEAB-94ED-DD0F3A27072D}"/>
              </a:ext>
            </a:extLst>
          </p:cNvPr>
          <p:cNvSpPr txBox="1">
            <a:spLocks/>
          </p:cNvSpPr>
          <p:nvPr/>
        </p:nvSpPr>
        <p:spPr>
          <a:xfrm>
            <a:off x="4860522" y="4134238"/>
            <a:ext cx="7108565" cy="96805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en-HK" altLang="zh-TW" sz="3600" b="1" dirty="0">
                <a:solidFill>
                  <a:srgbClr val="006600"/>
                </a:solidFill>
                <a:latin typeface="Times New Roman" panose="02020603050405020304" pitchFamily="18" charset="0"/>
                <a:ea typeface="微軟正黑體" panose="020B0604030504040204" pitchFamily="34" charset="-120"/>
                <a:cs typeface="Times New Roman" panose="02020603050405020304" pitchFamily="18" charset="0"/>
              </a:rPr>
              <a:t>Five Important Environmental Aspects</a:t>
            </a:r>
            <a:endParaRPr lang="en-HK" sz="3600" b="1" dirty="0">
              <a:solidFill>
                <a:srgbClr val="006600"/>
              </a:solidFill>
              <a:latin typeface="Times New Roman" panose="02020603050405020304" pitchFamily="18" charset="0"/>
              <a:ea typeface="微軟正黑體" panose="020B0604030504040204" pitchFamily="34" charset="-120"/>
              <a:cs typeface="Times New Roman" panose="02020603050405020304" pitchFamily="18" charset="0"/>
            </a:endParaRPr>
          </a:p>
        </p:txBody>
      </p:sp>
      <p:pic>
        <p:nvPicPr>
          <p:cNvPr id="11" name="圖片 10">
            <a:extLst>
              <a:ext uri="{FF2B5EF4-FFF2-40B4-BE49-F238E27FC236}">
                <a16:creationId xmlns:a16="http://schemas.microsoft.com/office/drawing/2014/main" id="{1285A26B-40BB-70F0-E0E4-A6BB441C6E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90159" y="241201"/>
            <a:ext cx="1422812" cy="1424819"/>
          </a:xfrm>
          <a:prstGeom prst="rect">
            <a:avLst/>
          </a:prstGeom>
        </p:spPr>
      </p:pic>
      <p:pic>
        <p:nvPicPr>
          <p:cNvPr id="13" name="圖片 12">
            <a:extLst>
              <a:ext uri="{FF2B5EF4-FFF2-40B4-BE49-F238E27FC236}">
                <a16:creationId xmlns:a16="http://schemas.microsoft.com/office/drawing/2014/main" id="{F0B033DC-6B9D-1820-546E-922C2DD5C5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66506" y="2505094"/>
            <a:ext cx="1422812" cy="1424819"/>
          </a:xfrm>
          <a:prstGeom prst="rect">
            <a:avLst/>
          </a:prstGeom>
        </p:spPr>
      </p:pic>
      <p:pic>
        <p:nvPicPr>
          <p:cNvPr id="15" name="圖片 14">
            <a:extLst>
              <a:ext uri="{FF2B5EF4-FFF2-40B4-BE49-F238E27FC236}">
                <a16:creationId xmlns:a16="http://schemas.microsoft.com/office/drawing/2014/main" id="{B039EE48-C249-85DB-7E6F-4D1AFCB125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21776" y="2507101"/>
            <a:ext cx="1424819" cy="1422812"/>
          </a:xfrm>
          <a:prstGeom prst="rect">
            <a:avLst/>
          </a:prstGeom>
        </p:spPr>
      </p:pic>
      <p:pic>
        <p:nvPicPr>
          <p:cNvPr id="17" name="圖片 16">
            <a:extLst>
              <a:ext uri="{FF2B5EF4-FFF2-40B4-BE49-F238E27FC236}">
                <a16:creationId xmlns:a16="http://schemas.microsoft.com/office/drawing/2014/main" id="{6B55DFFF-5B8C-1C27-0EA9-6DC172670E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58278" y="238890"/>
            <a:ext cx="1422812" cy="1422812"/>
          </a:xfrm>
          <a:prstGeom prst="rect">
            <a:avLst/>
          </a:prstGeom>
        </p:spPr>
      </p:pic>
      <p:pic>
        <p:nvPicPr>
          <p:cNvPr id="19" name="圖片 18">
            <a:extLst>
              <a:ext uri="{FF2B5EF4-FFF2-40B4-BE49-F238E27FC236}">
                <a16:creationId xmlns:a16="http://schemas.microsoft.com/office/drawing/2014/main" id="{2830D6A7-B119-1D33-2AA2-E2CB8A5A3AE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96957" y="914829"/>
            <a:ext cx="1424819" cy="1424819"/>
          </a:xfrm>
          <a:prstGeom prst="rect">
            <a:avLst/>
          </a:prstGeom>
        </p:spPr>
      </p:pic>
      <p:pic>
        <p:nvPicPr>
          <p:cNvPr id="5" name="圖片 4">
            <a:extLst>
              <a:ext uri="{FF2B5EF4-FFF2-40B4-BE49-F238E27FC236}">
                <a16:creationId xmlns:a16="http://schemas.microsoft.com/office/drawing/2014/main" id="{81B06C86-80A0-73CA-E719-1922DF62335E}"/>
              </a:ext>
            </a:extLst>
          </p:cNvPr>
          <p:cNvPicPr>
            <a:picLocks noChangeAspect="1"/>
          </p:cNvPicPr>
          <p:nvPr/>
        </p:nvPicPr>
        <p:blipFill>
          <a:blip r:embed="rId7"/>
          <a:stretch>
            <a:fillRect/>
          </a:stretch>
        </p:blipFill>
        <p:spPr>
          <a:xfrm>
            <a:off x="2430619" y="3768721"/>
            <a:ext cx="1877731" cy="2731245"/>
          </a:xfrm>
          <a:prstGeom prst="rect">
            <a:avLst/>
          </a:prstGeom>
        </p:spPr>
      </p:pic>
      <p:pic>
        <p:nvPicPr>
          <p:cNvPr id="6" name="圖片 5">
            <a:extLst>
              <a:ext uri="{FF2B5EF4-FFF2-40B4-BE49-F238E27FC236}">
                <a16:creationId xmlns:a16="http://schemas.microsoft.com/office/drawing/2014/main" id="{8872D676-86DD-04D3-7ECA-7CE31FC63ECC}"/>
              </a:ext>
            </a:extLst>
          </p:cNvPr>
          <p:cNvPicPr>
            <a:picLocks noChangeAspect="1"/>
          </p:cNvPicPr>
          <p:nvPr/>
        </p:nvPicPr>
        <p:blipFill>
          <a:blip r:embed="rId8"/>
          <a:stretch>
            <a:fillRect/>
          </a:stretch>
        </p:blipFill>
        <p:spPr>
          <a:xfrm>
            <a:off x="364945" y="3647701"/>
            <a:ext cx="2097206" cy="2932430"/>
          </a:xfrm>
          <a:prstGeom prst="rect">
            <a:avLst/>
          </a:prstGeom>
        </p:spPr>
      </p:pic>
    </p:spTree>
    <p:extLst>
      <p:ext uri="{BB962C8B-B14F-4D97-AF65-F5344CB8AC3E}">
        <p14:creationId xmlns:p14="http://schemas.microsoft.com/office/powerpoint/2010/main" val="12599546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7">
            <a:extLst>
              <a:ext uri="{FF2B5EF4-FFF2-40B4-BE49-F238E27FC236}">
                <a16:creationId xmlns:a16="http://schemas.microsoft.com/office/drawing/2014/main" id="{169A25D6-3885-CD45-A765-898A782D481B}"/>
              </a:ext>
            </a:extLst>
          </p:cNvPr>
          <p:cNvGraphicFramePr>
            <a:graphicFrameLocks noGrp="1"/>
          </p:cNvGraphicFramePr>
          <p:nvPr>
            <p:ph idx="1"/>
            <p:extLst>
              <p:ext uri="{D42A27DB-BD31-4B8C-83A1-F6EECF244321}">
                <p14:modId xmlns:p14="http://schemas.microsoft.com/office/powerpoint/2010/main" val="3412823371"/>
              </p:ext>
            </p:extLst>
          </p:nvPr>
        </p:nvGraphicFramePr>
        <p:xfrm>
          <a:off x="410327" y="1390502"/>
          <a:ext cx="11578859" cy="5425440"/>
        </p:xfrm>
        <a:graphic>
          <a:graphicData uri="http://schemas.openxmlformats.org/drawingml/2006/table">
            <a:tbl>
              <a:tblPr firstRow="1" bandRow="1">
                <a:tableStyleId>{5940675A-B579-460E-94D1-54222C63F5DA}</a:tableStyleId>
              </a:tblPr>
              <a:tblGrid>
                <a:gridCol w="706167">
                  <a:extLst>
                    <a:ext uri="{9D8B030D-6E8A-4147-A177-3AD203B41FA5}">
                      <a16:colId xmlns:a16="http://schemas.microsoft.com/office/drawing/2014/main" val="650940177"/>
                    </a:ext>
                  </a:extLst>
                </a:gridCol>
                <a:gridCol w="5553247">
                  <a:extLst>
                    <a:ext uri="{9D8B030D-6E8A-4147-A177-3AD203B41FA5}">
                      <a16:colId xmlns:a16="http://schemas.microsoft.com/office/drawing/2014/main" val="1027800388"/>
                    </a:ext>
                  </a:extLst>
                </a:gridCol>
                <a:gridCol w="5319445">
                  <a:extLst>
                    <a:ext uri="{9D8B030D-6E8A-4147-A177-3AD203B41FA5}">
                      <a16:colId xmlns:a16="http://schemas.microsoft.com/office/drawing/2014/main" val="3929358775"/>
                    </a:ext>
                  </a:extLst>
                </a:gridCol>
              </a:tblGrid>
              <a:tr h="364385">
                <a:tc gridSpan="2">
                  <a:txBody>
                    <a:bodyPr/>
                    <a:lstStyle/>
                    <a:p>
                      <a:pPr algn="ctr"/>
                      <a:r>
                        <a:rPr lang="en-HK" altLang="zh-TW" sz="2000" b="1" dirty="0">
                          <a:latin typeface="Times New Roman" panose="02020603050405020304" pitchFamily="18" charset="0"/>
                          <a:ea typeface="微軟正黑體" panose="020B0604030504040204" pitchFamily="34" charset="-120"/>
                          <a:cs typeface="Times New Roman" panose="02020603050405020304" pitchFamily="18" charset="0"/>
                        </a:rPr>
                        <a:t>Best Practice</a:t>
                      </a:r>
                      <a:endParaRPr lang="en-HK" sz="20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solidFill>
                      <a:srgbClr val="B4E41C"/>
                    </a:solidFill>
                  </a:tcPr>
                </a:tc>
                <a:tc hMerge="1">
                  <a:txBody>
                    <a:bodyPr/>
                    <a:lstStyle/>
                    <a:p>
                      <a:endParaRPr dirty="0"/>
                    </a:p>
                  </a:txBody>
                  <a:tcPr>
                    <a:solidFill>
                      <a:srgbClr val="FFC247"/>
                    </a:solidFill>
                  </a:tcPr>
                </a:tc>
                <a:tc>
                  <a:txBody>
                    <a:bodyPr/>
                    <a:lstStyle/>
                    <a:p>
                      <a:pPr algn="ctr"/>
                      <a:r>
                        <a:rPr lang="en-HK" altLang="zh-TW" sz="2000" b="1" dirty="0">
                          <a:latin typeface="Times New Roman" panose="02020603050405020304" pitchFamily="18" charset="0"/>
                          <a:ea typeface="微軟正黑體" panose="020B0604030504040204" pitchFamily="34" charset="-120"/>
                          <a:cs typeface="Times New Roman" panose="02020603050405020304" pitchFamily="18" charset="0"/>
                        </a:rPr>
                        <a:t>Checking Method (Example)</a:t>
                      </a:r>
                      <a:endParaRPr lang="en-HK" sz="20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solidFill>
                      <a:srgbClr val="B4E41C"/>
                    </a:solidFill>
                  </a:tcPr>
                </a:tc>
                <a:extLst>
                  <a:ext uri="{0D108BD9-81ED-4DB2-BD59-A6C34878D82A}">
                    <a16:rowId xmlns:a16="http://schemas.microsoft.com/office/drawing/2014/main" val="2742464930"/>
                  </a:ext>
                </a:extLst>
              </a:tr>
              <a:tr h="459549">
                <a:tc>
                  <a:txBody>
                    <a:bodyPr/>
                    <a:lstStyle/>
                    <a:p>
                      <a:pPr marL="0" indent="0">
                        <a:buFont typeface="Arial" panose="020B0604020202020204" pitchFamily="34" charset="0"/>
                        <a:buNone/>
                      </a:pPr>
                      <a:r>
                        <a:rPr lang="en-US" altLang="zh-TW" sz="1800" i="0" dirty="0">
                          <a:latin typeface="Times New Roman" panose="02020603050405020304" pitchFamily="18" charset="0"/>
                          <a:ea typeface="微軟正黑體" panose="020B0604030504040204" pitchFamily="34" charset="-120"/>
                          <a:cs typeface="Times New Roman" panose="02020603050405020304" pitchFamily="18" charset="0"/>
                        </a:rPr>
                        <a:t>R10.</a:t>
                      </a:r>
                      <a:endParaRPr lang="en-HK" sz="1800" i="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R w="12700" cap="flat" cmpd="sng" algn="ctr">
                      <a:noFill/>
                      <a:prstDash val="solid"/>
                      <a:round/>
                      <a:headEnd type="none" w="med" len="med"/>
                      <a:tailEnd type="none" w="med" len="med"/>
                    </a:lnR>
                    <a:solidFill>
                      <a:srgbClr val="EAF6BC"/>
                    </a:solidFill>
                  </a:tcPr>
                </a:tc>
                <a:tc>
                  <a:txBody>
                    <a:bodyPr/>
                    <a:lstStyle/>
                    <a:p>
                      <a:r>
                        <a:rPr lang="en-HK" altLang="zh-TW" sz="1800" i="0" dirty="0">
                          <a:latin typeface="Times New Roman" panose="02020603050405020304" pitchFamily="18" charset="0"/>
                          <a:cs typeface="Times New Roman" panose="02020603050405020304" pitchFamily="18" charset="0"/>
                        </a:rPr>
                        <a:t>Reuse folders.</a:t>
                      </a:r>
                      <a:endParaRPr lang="en-HK" sz="1800" i="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noFill/>
                      <a:prstDash val="solid"/>
                      <a:round/>
                      <a:headEnd type="none" w="med" len="med"/>
                      <a:tailEnd type="none" w="med" len="med"/>
                    </a:lnL>
                    <a:solidFill>
                      <a:srgbClr val="EAF6BC"/>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Observe classmates' behaviour for 10 minutes during recess/lunch break.</a:t>
                      </a:r>
                      <a:endParaRPr lang="en-HK" altLang="zh-TW" sz="1800" dirty="0">
                        <a:latin typeface="Times New Roman" panose="02020603050405020304" pitchFamily="18" charset="0"/>
                        <a:ea typeface="微軟正黑體" panose="020B0604030504040204" pitchFamily="34" charset="-120"/>
                        <a:cs typeface="Times New Roman" panose="02020603050405020304" pitchFamily="18" charset="0"/>
                      </a:endParaRPr>
                    </a:p>
                  </a:txBody>
                  <a:tcPr>
                    <a:solidFill>
                      <a:srgbClr val="EAF6BC"/>
                    </a:solidFill>
                  </a:tcPr>
                </a:tc>
                <a:extLst>
                  <a:ext uri="{0D108BD9-81ED-4DB2-BD59-A6C34878D82A}">
                    <a16:rowId xmlns:a16="http://schemas.microsoft.com/office/drawing/2014/main" val="122290304"/>
                  </a:ext>
                </a:extLst>
              </a:tr>
              <a:tr h="811110">
                <a:tc>
                  <a:txBody>
                    <a:bodyPr/>
                    <a:lstStyle/>
                    <a:p>
                      <a:r>
                        <a:rPr lang="en-US" altLang="zh-TW" sz="1800" dirty="0">
                          <a:latin typeface="Times New Roman" panose="02020603050405020304" pitchFamily="18" charset="0"/>
                          <a:ea typeface="微軟正黑體" panose="020B0604030504040204" pitchFamily="34" charset="-120"/>
                          <a:cs typeface="Times New Roman" panose="02020603050405020304" pitchFamily="18" charset="0"/>
                        </a:rPr>
                        <a:t>R11.</a:t>
                      </a:r>
                      <a:endParaRPr lang="en-HK" sz="180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R w="12700" cap="flat" cmpd="sng" algn="ctr">
                      <a:noFill/>
                      <a:prstDash val="solid"/>
                      <a:round/>
                      <a:headEnd type="none" w="med" len="med"/>
                      <a:tailEnd type="none" w="med" len="med"/>
                    </a:lnR>
                  </a:tcPr>
                </a:tc>
                <a:tc>
                  <a:txBody>
                    <a:bodyPr/>
                    <a:lstStyle/>
                    <a:p>
                      <a:r>
                        <a:rPr lang="en-HK" sz="1800" dirty="0">
                          <a:latin typeface="Times New Roman" panose="02020603050405020304" pitchFamily="18" charset="0"/>
                          <a:cs typeface="Times New Roman" panose="02020603050405020304" pitchFamily="18" charset="0"/>
                        </a:rPr>
                        <a:t>Use recyclables to make decorative items at school events (such as parties, sports days, picnics, outings, fun fairs, open days, etc.).</a:t>
                      </a:r>
                      <a:endParaRPr lang="en-HK" sz="1800" i="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noFill/>
                      <a:prstDash val="solid"/>
                      <a:round/>
                      <a:headEnd type="none" w="med" len="med"/>
                      <a:tailEnd type="none" w="med" len="med"/>
                    </a:ln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sz="1800" dirty="0">
                          <a:latin typeface="Times New Roman" panose="02020603050405020304" pitchFamily="18" charset="0"/>
                          <a:cs typeface="Times New Roman" panose="02020603050405020304" pitchFamily="18" charset="0"/>
                        </a:rPr>
                        <a:t>Observe decorative items of classmates/classrooms at school events.</a:t>
                      </a:r>
                      <a:endParaRPr lang="en-HK" altLang="zh-TW" sz="1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018532850"/>
                  </a:ext>
                </a:extLst>
              </a:tr>
              <a:tr h="462117">
                <a:tc>
                  <a:txBody>
                    <a:bodyPr/>
                    <a:lstStyle/>
                    <a:p>
                      <a:r>
                        <a:rPr lang="en-US" altLang="zh-TW" sz="1800" dirty="0">
                          <a:latin typeface="Times New Roman" panose="02020603050405020304" pitchFamily="18" charset="0"/>
                          <a:ea typeface="微軟正黑體" panose="020B0604030504040204" pitchFamily="34" charset="-120"/>
                          <a:cs typeface="Times New Roman" panose="02020603050405020304" pitchFamily="18" charset="0"/>
                        </a:rPr>
                        <a:t>R12</a:t>
                      </a:r>
                      <a:r>
                        <a:rPr lang="en-HK" sz="1800" dirty="0">
                          <a:latin typeface="Times New Roman" panose="02020603050405020304" pitchFamily="18" charset="0"/>
                          <a:ea typeface="微軟正黑體" panose="020B0604030504040204" pitchFamily="34" charset="-120"/>
                          <a:cs typeface="Times New Roman" panose="02020603050405020304" pitchFamily="18" charset="0"/>
                        </a:rPr>
                        <a:t>.</a:t>
                      </a:r>
                    </a:p>
                  </a:txBody>
                  <a:tcPr>
                    <a:lnR w="12700" cap="flat" cmpd="sng" algn="ctr">
                      <a:noFill/>
                      <a:prstDash val="solid"/>
                      <a:round/>
                      <a:headEnd type="none" w="med" len="med"/>
                      <a:tailEnd type="none" w="med" len="med"/>
                    </a:lnR>
                    <a:solidFill>
                      <a:srgbClr val="EAF6BC"/>
                    </a:solidFill>
                  </a:tcPr>
                </a:tc>
                <a:tc>
                  <a:txBody>
                    <a:bodyPr/>
                    <a:lstStyle/>
                    <a:p>
                      <a:r>
                        <a:rPr lang="en-HK" sz="1800" dirty="0">
                          <a:latin typeface="Times New Roman" panose="02020603050405020304" pitchFamily="18" charset="0"/>
                          <a:cs typeface="Times New Roman" panose="02020603050405020304" pitchFamily="18" charset="0"/>
                        </a:rPr>
                        <a:t>Collect printer cartridges for recycling.</a:t>
                      </a:r>
                      <a:endParaRPr lang="en-HK" sz="1800" i="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noFill/>
                      <a:prstDash val="solid"/>
                      <a:round/>
                      <a:headEnd type="none" w="med" len="med"/>
                      <a:tailEnd type="none" w="med" len="med"/>
                    </a:lnL>
                    <a:solidFill>
                      <a:srgbClr val="EAF6BC"/>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Check the printer cartridges recycling bin(s) during recess/lunch break.</a:t>
                      </a:r>
                      <a:endParaRPr lang="en-HK" altLang="zh-TW" sz="1800" dirty="0">
                        <a:latin typeface="Times New Roman" panose="02020603050405020304" pitchFamily="18" charset="0"/>
                        <a:ea typeface="微軟正黑體" panose="020B0604030504040204" pitchFamily="34" charset="-120"/>
                        <a:cs typeface="Times New Roman" panose="02020603050405020304" pitchFamily="18" charset="0"/>
                      </a:endParaRPr>
                    </a:p>
                  </a:txBody>
                  <a:tcPr>
                    <a:solidFill>
                      <a:srgbClr val="EAF6BC"/>
                    </a:solidFill>
                  </a:tcPr>
                </a:tc>
                <a:extLst>
                  <a:ext uri="{0D108BD9-81ED-4DB2-BD59-A6C34878D82A}">
                    <a16:rowId xmlns:a16="http://schemas.microsoft.com/office/drawing/2014/main" val="962569295"/>
                  </a:ext>
                </a:extLst>
              </a:tr>
              <a:tr h="811110">
                <a:tc>
                  <a:txBody>
                    <a:bodyPr/>
                    <a:lstStyle/>
                    <a:p>
                      <a:r>
                        <a:rPr lang="en-US" altLang="zh-TW" sz="1800" dirty="0">
                          <a:latin typeface="Times New Roman" panose="02020603050405020304" pitchFamily="18" charset="0"/>
                          <a:ea typeface="微軟正黑體" panose="020B0604030504040204" pitchFamily="34" charset="-120"/>
                          <a:cs typeface="Times New Roman" panose="02020603050405020304" pitchFamily="18" charset="0"/>
                        </a:rPr>
                        <a:t>R13</a:t>
                      </a:r>
                      <a:r>
                        <a:rPr lang="en-HK" sz="1800" dirty="0">
                          <a:latin typeface="Times New Roman" panose="02020603050405020304" pitchFamily="18" charset="0"/>
                          <a:ea typeface="微軟正黑體" panose="020B0604030504040204" pitchFamily="34" charset="-120"/>
                          <a:cs typeface="Times New Roman" panose="02020603050405020304" pitchFamily="18" charset="0"/>
                        </a:rPr>
                        <a:t>.</a:t>
                      </a:r>
                    </a:p>
                  </a:txBody>
                  <a:tcPr>
                    <a:lnR w="12700" cap="flat" cmpd="sng" algn="ctr">
                      <a:noFill/>
                      <a:prstDash val="solid"/>
                      <a:round/>
                      <a:headEnd type="none" w="med" len="med"/>
                      <a:tailEnd type="none" w="med" len="med"/>
                    </a:lnR>
                  </a:tcPr>
                </a:tc>
                <a:tc>
                  <a:txBody>
                    <a:bodyPr/>
                    <a:lstStyle/>
                    <a:p>
                      <a:r>
                        <a:rPr lang="en-HK" sz="1800" dirty="0">
                          <a:latin typeface="Times New Roman" panose="02020603050405020304" pitchFamily="18" charset="0"/>
                          <a:cs typeface="Times New Roman" panose="02020603050405020304" pitchFamily="18" charset="0"/>
                        </a:rPr>
                        <a:t>Practise clean recycling.</a:t>
                      </a:r>
                    </a:p>
                    <a:p>
                      <a:endParaRPr lang="en-HK" altLang="zh-TW" sz="1800" i="0" dirty="0">
                        <a:latin typeface="Times New Roman" panose="02020603050405020304" pitchFamily="18" charset="0"/>
                        <a:ea typeface="微軟正黑體" panose="020B0604030504040204" pitchFamily="34" charset="-120"/>
                        <a:cs typeface="Times New Roman" panose="02020603050405020304" pitchFamily="18" charset="0"/>
                      </a:endParaRPr>
                    </a:p>
                    <a:p>
                      <a:r>
                        <a:rPr lang="en-HK" altLang="zh-TW" sz="1800" i="1" dirty="0">
                          <a:latin typeface="Times New Roman" panose="02020603050405020304" pitchFamily="18" charset="0"/>
                          <a:ea typeface="微軟正黑體" panose="020B0604030504040204" pitchFamily="34" charset="-120"/>
                          <a:cs typeface="Times New Roman" panose="02020603050405020304" pitchFamily="18" charset="0"/>
                        </a:rPr>
                        <a:t>Tips:</a:t>
                      </a:r>
                    </a:p>
                    <a:p>
                      <a:pPr marL="285750" indent="-285750">
                        <a:buFont typeface="Arial" panose="020B0604020202020204" pitchFamily="34" charset="0"/>
                        <a:buChar char="•"/>
                      </a:pPr>
                      <a:r>
                        <a:rPr lang="en-HK" sz="1800" b="0" i="1" u="none" strike="noStrike" kern="1200" dirty="0">
                          <a:solidFill>
                            <a:schemeClr val="dk1"/>
                          </a:solidFill>
                          <a:effectLst/>
                          <a:latin typeface="Times New Roman" panose="02020603050405020304" pitchFamily="18" charset="0"/>
                          <a:ea typeface="+mn-ea"/>
                          <a:cs typeface="Times New Roman" panose="02020603050405020304" pitchFamily="18" charset="0"/>
                        </a:rPr>
                        <a:t>Recyclables (metal cans, plastics and beverage cartons) should be clean and free from impurities before being placed in the appropriate recycling bins.</a:t>
                      </a:r>
                    </a:p>
                    <a:p>
                      <a:pPr marL="285750" indent="-285750">
                        <a:buFont typeface="Arial" panose="020B0604020202020204" pitchFamily="34" charset="0"/>
                        <a:buChar char="•"/>
                      </a:pPr>
                      <a:r>
                        <a:rPr lang="en-HK" sz="1800" b="0" i="1" u="none" strike="noStrike" kern="1200" dirty="0">
                          <a:solidFill>
                            <a:schemeClr val="tx1"/>
                          </a:solidFill>
                          <a:effectLst/>
                          <a:latin typeface="Times New Roman" panose="02020603050405020304" pitchFamily="18" charset="0"/>
                          <a:ea typeface="+mn-ea"/>
                          <a:cs typeface="Times New Roman" panose="02020603050405020304" pitchFamily="18" charset="0"/>
                        </a:rPr>
                        <a:t>Remove staples and tapes on waste paper before being placed in the appropriate recycling bins.</a:t>
                      </a:r>
                    </a:p>
                    <a:p>
                      <a:pPr marL="285750" indent="-285750">
                        <a:buFont typeface="Arial" panose="020B0604020202020204" pitchFamily="34" charset="0"/>
                        <a:buChar char="•"/>
                      </a:pPr>
                      <a:endParaRPr lang="en-HK" sz="1800" b="0" u="none" strike="noStrike" kern="1200" dirty="0">
                        <a:solidFill>
                          <a:schemeClr val="tx1"/>
                        </a:solidFill>
                        <a:effectLst/>
                        <a:latin typeface="Times New Roman" panose="02020603050405020304" pitchFamily="18" charset="0"/>
                        <a:ea typeface="+mn-ea"/>
                        <a:cs typeface="Times New Roman" panose="02020603050405020304" pitchFamily="18" charset="0"/>
                      </a:endParaRPr>
                    </a:p>
                    <a:p>
                      <a:pPr marL="285750" indent="-285750">
                        <a:buFont typeface="Arial" panose="020B0604020202020204" pitchFamily="34" charset="0"/>
                        <a:buChar char="•"/>
                      </a:pPr>
                      <a:endParaRPr lang="en-HK" sz="1800" b="0" u="none" strike="noStrike" kern="1200" dirty="0">
                        <a:solidFill>
                          <a:schemeClr val="tx1"/>
                        </a:solidFill>
                        <a:effectLst/>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Observe classmates' behaviour for 10 minutes during recess/lunch break.</a:t>
                      </a:r>
                    </a:p>
                    <a:p>
                      <a:pPr marL="285750" lvl="0" indent="-285750">
                        <a:buFont typeface="Arial" panose="020B0604020202020204" pitchFamily="34" charset="0"/>
                        <a:buChar cha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Check whether the recyclable items are placed in the appropriate recycling bins and are clean and free from impurities.</a:t>
                      </a:r>
                      <a:endParaRPr lang="en-HK" altLang="zh-TW" sz="1800" dirty="0">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3750108832"/>
                  </a:ext>
                </a:extLst>
              </a:tr>
            </a:tbl>
          </a:graphicData>
        </a:graphic>
      </p:graphicFrame>
      <p:pic>
        <p:nvPicPr>
          <p:cNvPr id="11" name="圖片 10">
            <a:extLst>
              <a:ext uri="{FF2B5EF4-FFF2-40B4-BE49-F238E27FC236}">
                <a16:creationId xmlns:a16="http://schemas.microsoft.com/office/drawing/2014/main" id="{6625976F-7300-C961-9B76-6A5899819B34}"/>
              </a:ext>
            </a:extLst>
          </p:cNvPr>
          <p:cNvPicPr>
            <a:picLocks noChangeAspect="1"/>
          </p:cNvPicPr>
          <p:nvPr/>
        </p:nvPicPr>
        <p:blipFill>
          <a:blip r:embed="rId3"/>
          <a:stretch>
            <a:fillRect/>
          </a:stretch>
        </p:blipFill>
        <p:spPr>
          <a:xfrm>
            <a:off x="10946681" y="85191"/>
            <a:ext cx="1042506" cy="1292464"/>
          </a:xfrm>
          <a:prstGeom prst="rect">
            <a:avLst/>
          </a:prstGeom>
        </p:spPr>
      </p:pic>
      <p:grpSp>
        <p:nvGrpSpPr>
          <p:cNvPr id="2" name="群組 1">
            <a:extLst>
              <a:ext uri="{FF2B5EF4-FFF2-40B4-BE49-F238E27FC236}">
                <a16:creationId xmlns:a16="http://schemas.microsoft.com/office/drawing/2014/main" id="{135665AC-90F9-760D-01A9-4B2849483DB4}"/>
              </a:ext>
            </a:extLst>
          </p:cNvPr>
          <p:cNvGrpSpPr/>
          <p:nvPr/>
        </p:nvGrpSpPr>
        <p:grpSpPr>
          <a:xfrm>
            <a:off x="202813" y="253650"/>
            <a:ext cx="10507304" cy="1047538"/>
            <a:chOff x="266313" y="260042"/>
            <a:chExt cx="10507304" cy="1047538"/>
          </a:xfrm>
        </p:grpSpPr>
        <p:sp>
          <p:nvSpPr>
            <p:cNvPr id="3" name="矩形: 圓角 2">
              <a:extLst>
                <a:ext uri="{FF2B5EF4-FFF2-40B4-BE49-F238E27FC236}">
                  <a16:creationId xmlns:a16="http://schemas.microsoft.com/office/drawing/2014/main" id="{884598C0-D905-8C77-EBFD-AEC0DF064513}"/>
                </a:ext>
              </a:extLst>
            </p:cNvPr>
            <p:cNvSpPr/>
            <p:nvPr/>
          </p:nvSpPr>
          <p:spPr>
            <a:xfrm>
              <a:off x="266313" y="260042"/>
              <a:ext cx="10507304" cy="1047538"/>
            </a:xfrm>
            <a:prstGeom prst="roundRect">
              <a:avLst>
                <a:gd name="adj" fmla="val 50000"/>
              </a:avLst>
            </a:prstGeom>
            <a:solidFill>
              <a:srgbClr val="412B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4" name="文字方塊 3">
              <a:extLst>
                <a:ext uri="{FF2B5EF4-FFF2-40B4-BE49-F238E27FC236}">
                  <a16:creationId xmlns:a16="http://schemas.microsoft.com/office/drawing/2014/main" id="{F8BB0F99-FCF3-FC21-2A04-828F4207B472}"/>
                </a:ext>
              </a:extLst>
            </p:cNvPr>
            <p:cNvSpPr txBox="1"/>
            <p:nvPr/>
          </p:nvSpPr>
          <p:spPr>
            <a:xfrm>
              <a:off x="433882" y="443486"/>
              <a:ext cx="9311500" cy="615553"/>
            </a:xfrm>
            <a:prstGeom prst="rect">
              <a:avLst/>
            </a:prstGeom>
            <a:noFill/>
          </p:spPr>
          <p:txBody>
            <a:bodyPr wrap="square" rtlCol="0">
              <a:spAutoFit/>
            </a:bodyPr>
            <a:lstStyle/>
            <a:p>
              <a:pPr algn="ctr"/>
              <a:r>
                <a:rPr lang="en-US" altLang="zh-TW" sz="34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Waste Avoidance &amp; Reduction (Reuse &amp; Recycle)</a:t>
              </a:r>
              <a:endParaRPr lang="zh-TW" altLang="en-US" sz="34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endParaRPr>
            </a:p>
          </p:txBody>
        </p:sp>
        <p:pic>
          <p:nvPicPr>
            <p:cNvPr id="5" name="圖片 4">
              <a:extLst>
                <a:ext uri="{FF2B5EF4-FFF2-40B4-BE49-F238E27FC236}">
                  <a16:creationId xmlns:a16="http://schemas.microsoft.com/office/drawing/2014/main" id="{E17B532E-2C15-8B92-5DF9-5884C6B94E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27555" y="260043"/>
              <a:ext cx="1046062" cy="1047537"/>
            </a:xfrm>
            <a:prstGeom prst="rect">
              <a:avLst/>
            </a:prstGeom>
          </p:spPr>
        </p:pic>
      </p:grpSp>
      <p:grpSp>
        <p:nvGrpSpPr>
          <p:cNvPr id="19" name="群組 18">
            <a:extLst>
              <a:ext uri="{FF2B5EF4-FFF2-40B4-BE49-F238E27FC236}">
                <a16:creationId xmlns:a16="http://schemas.microsoft.com/office/drawing/2014/main" id="{13111B9B-A6D5-61CA-22FC-B85B1991AF98}"/>
              </a:ext>
            </a:extLst>
          </p:cNvPr>
          <p:cNvGrpSpPr/>
          <p:nvPr/>
        </p:nvGrpSpPr>
        <p:grpSpPr>
          <a:xfrm>
            <a:off x="9808589" y="5115516"/>
            <a:ext cx="1621053" cy="1684187"/>
            <a:chOff x="9808589" y="5115516"/>
            <a:chExt cx="1621053" cy="1684187"/>
          </a:xfrm>
        </p:grpSpPr>
        <p:sp>
          <p:nvSpPr>
            <p:cNvPr id="14" name="內容版面配置區 2">
              <a:extLst>
                <a:ext uri="{FF2B5EF4-FFF2-40B4-BE49-F238E27FC236}">
                  <a16:creationId xmlns:a16="http://schemas.microsoft.com/office/drawing/2014/main" id="{8140A90D-D3BF-E6AF-52A0-33108A5367C5}"/>
                </a:ext>
              </a:extLst>
            </p:cNvPr>
            <p:cNvSpPr txBox="1">
              <a:spLocks/>
            </p:cNvSpPr>
            <p:nvPr/>
          </p:nvSpPr>
          <p:spPr>
            <a:xfrm>
              <a:off x="9808589" y="5115516"/>
              <a:ext cx="1621053" cy="1684187"/>
            </a:xfrm>
            <a:prstGeom prst="roundRect">
              <a:avLst/>
            </a:prstGeom>
            <a:solidFill>
              <a:srgbClr val="FAFFE1"/>
            </a:solidFill>
          </p:spPr>
          <p:txBody>
            <a:bodyPr vert="horz" lIns="91440" tIns="45720" rIns="91440" bIns="45720" rtlCol="0">
              <a:norm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rPr>
                <a:t>Clean Recycling Guideline</a:t>
              </a:r>
              <a:endPar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endParaRPr>
            </a:p>
          </p:txBody>
        </p:sp>
        <p:pic>
          <p:nvPicPr>
            <p:cNvPr id="18" name="圖片 17">
              <a:extLst>
                <a:ext uri="{FF2B5EF4-FFF2-40B4-BE49-F238E27FC236}">
                  <a16:creationId xmlns:a16="http://schemas.microsoft.com/office/drawing/2014/main" id="{D835B931-E37F-4F18-4206-814483F157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80173" y="5620498"/>
              <a:ext cx="1098523" cy="1098523"/>
            </a:xfrm>
            <a:prstGeom prst="rect">
              <a:avLst/>
            </a:prstGeom>
          </p:spPr>
        </p:pic>
      </p:grpSp>
    </p:spTree>
    <p:extLst>
      <p:ext uri="{BB962C8B-B14F-4D97-AF65-F5344CB8AC3E}">
        <p14:creationId xmlns:p14="http://schemas.microsoft.com/office/powerpoint/2010/main" val="12620896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C12B39F7-FE0E-1411-E599-C13ED3A8627A}"/>
              </a:ext>
            </a:extLst>
          </p:cNvPr>
          <p:cNvPicPr>
            <a:picLocks noChangeAspect="1"/>
          </p:cNvPicPr>
          <p:nvPr/>
        </p:nvPicPr>
        <p:blipFill>
          <a:blip r:embed="rId3"/>
          <a:stretch>
            <a:fillRect/>
          </a:stretch>
        </p:blipFill>
        <p:spPr>
          <a:xfrm>
            <a:off x="10710247" y="477634"/>
            <a:ext cx="1388989" cy="997340"/>
          </a:xfrm>
          <a:prstGeom prst="rect">
            <a:avLst/>
          </a:prstGeom>
        </p:spPr>
      </p:pic>
      <p:graphicFrame>
        <p:nvGraphicFramePr>
          <p:cNvPr id="9" name="Content Placeholder 7">
            <a:extLst>
              <a:ext uri="{FF2B5EF4-FFF2-40B4-BE49-F238E27FC236}">
                <a16:creationId xmlns:a16="http://schemas.microsoft.com/office/drawing/2014/main" id="{83666198-D8C6-2E94-B2DD-66B7159E9B83}"/>
              </a:ext>
            </a:extLst>
          </p:cNvPr>
          <p:cNvGraphicFramePr>
            <a:graphicFrameLocks noGrp="1"/>
          </p:cNvGraphicFramePr>
          <p:nvPr>
            <p:ph idx="1"/>
            <p:extLst>
              <p:ext uri="{D42A27DB-BD31-4B8C-83A1-F6EECF244321}">
                <p14:modId xmlns:p14="http://schemas.microsoft.com/office/powerpoint/2010/main" val="2035545270"/>
              </p:ext>
            </p:extLst>
          </p:nvPr>
        </p:nvGraphicFramePr>
        <p:xfrm>
          <a:off x="302173" y="1474974"/>
          <a:ext cx="11732511" cy="5334000"/>
        </p:xfrm>
        <a:graphic>
          <a:graphicData uri="http://schemas.openxmlformats.org/drawingml/2006/table">
            <a:tbl>
              <a:tblPr firstRow="1" bandRow="1">
                <a:tableStyleId>{5940675A-B579-460E-94D1-54222C63F5DA}</a:tableStyleId>
              </a:tblPr>
              <a:tblGrid>
                <a:gridCol w="715538">
                  <a:extLst>
                    <a:ext uri="{9D8B030D-6E8A-4147-A177-3AD203B41FA5}">
                      <a16:colId xmlns:a16="http://schemas.microsoft.com/office/drawing/2014/main" val="650940177"/>
                    </a:ext>
                  </a:extLst>
                </a:gridCol>
                <a:gridCol w="4940637">
                  <a:extLst>
                    <a:ext uri="{9D8B030D-6E8A-4147-A177-3AD203B41FA5}">
                      <a16:colId xmlns:a16="http://schemas.microsoft.com/office/drawing/2014/main" val="1027800388"/>
                    </a:ext>
                  </a:extLst>
                </a:gridCol>
                <a:gridCol w="6076336">
                  <a:extLst>
                    <a:ext uri="{9D8B030D-6E8A-4147-A177-3AD203B41FA5}">
                      <a16:colId xmlns:a16="http://schemas.microsoft.com/office/drawing/2014/main" val="3929358775"/>
                    </a:ext>
                  </a:extLst>
                </a:gridCol>
              </a:tblGrid>
              <a:tr h="303487">
                <a:tc gridSpan="2">
                  <a:txBody>
                    <a:bodyPr/>
                    <a:lstStyle/>
                    <a:p>
                      <a:pPr algn="ctr"/>
                      <a:r>
                        <a:rPr lang="en-HK" altLang="zh-TW" sz="2000" b="1" dirty="0">
                          <a:latin typeface="Times New Roman" panose="02020603050405020304" pitchFamily="18" charset="0"/>
                          <a:ea typeface="微軟正黑體" panose="020B0604030504040204" pitchFamily="34" charset="-120"/>
                          <a:cs typeface="Times New Roman" panose="02020603050405020304" pitchFamily="18" charset="0"/>
                        </a:rPr>
                        <a:t>Best Practice</a:t>
                      </a:r>
                      <a:endParaRPr lang="en-HK" sz="20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solidFill>
                      <a:srgbClr val="4EA069"/>
                    </a:solidFill>
                  </a:tcPr>
                </a:tc>
                <a:tc hMerge="1">
                  <a:txBody>
                    <a:bodyPr/>
                    <a:lstStyle/>
                    <a:p>
                      <a:endParaRPr dirty="0"/>
                    </a:p>
                  </a:txBody>
                  <a:tcPr>
                    <a:solidFill>
                      <a:srgbClr val="FFC247"/>
                    </a:solidFill>
                  </a:tcPr>
                </a:tc>
                <a:tc>
                  <a:txBody>
                    <a:bodyPr/>
                    <a:lstStyle/>
                    <a:p>
                      <a:pPr algn="ctr"/>
                      <a:r>
                        <a:rPr lang="en-HK" altLang="zh-TW" sz="2000" b="1" dirty="0">
                          <a:latin typeface="Times New Roman" panose="02020603050405020304" pitchFamily="18" charset="0"/>
                          <a:ea typeface="微軟正黑體" panose="020B0604030504040204" pitchFamily="34" charset="-120"/>
                          <a:cs typeface="Times New Roman" panose="02020603050405020304" pitchFamily="18" charset="0"/>
                        </a:rPr>
                        <a:t>Checking Method (Example)</a:t>
                      </a:r>
                      <a:endParaRPr lang="en-HK" sz="20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solidFill>
                      <a:srgbClr val="4EA069"/>
                    </a:solidFill>
                  </a:tcPr>
                </a:tc>
                <a:extLst>
                  <a:ext uri="{0D108BD9-81ED-4DB2-BD59-A6C34878D82A}">
                    <a16:rowId xmlns:a16="http://schemas.microsoft.com/office/drawing/2014/main" val="2742464930"/>
                  </a:ext>
                </a:extLst>
              </a:tr>
              <a:tr h="459549">
                <a:tc>
                  <a:txBody>
                    <a:bodyPr/>
                    <a:lstStyle/>
                    <a:p>
                      <a:pPr marL="0" indent="0">
                        <a:buFont typeface="Arial" panose="020B0604020202020204" pitchFamily="34" charset="0"/>
                        <a:buNone/>
                      </a:pPr>
                      <a:r>
                        <a:rPr lang="en-US" altLang="zh-TW" sz="1800" i="0" dirty="0">
                          <a:latin typeface="Times New Roman" panose="02020603050405020304" pitchFamily="18" charset="0"/>
                          <a:ea typeface="微軟正黑體" panose="020B0604030504040204" pitchFamily="34" charset="-120"/>
                          <a:cs typeface="Times New Roman" panose="02020603050405020304" pitchFamily="18" charset="0"/>
                        </a:rPr>
                        <a:t>G1.</a:t>
                      </a:r>
                      <a:endParaRPr lang="en-HK" sz="1800" i="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R w="12700" cap="flat" cmpd="sng" algn="ctr">
                      <a:noFill/>
                      <a:prstDash val="solid"/>
                      <a:round/>
                      <a:headEnd type="none" w="med" len="med"/>
                      <a:tailEnd type="none" w="med" len="med"/>
                    </a:lnR>
                    <a:solidFill>
                      <a:srgbClr val="C9E5D2"/>
                    </a:solidFill>
                  </a:tcPr>
                </a:tc>
                <a:tc>
                  <a:txBody>
                    <a:bodyPr/>
                    <a:lstStyle/>
                    <a:p>
                      <a:r>
                        <a:rPr lang="en-HK" sz="1800" b="0" dirty="0">
                          <a:latin typeface="Times New Roman" panose="02020603050405020304" pitchFamily="18" charset="0"/>
                          <a:cs typeface="Times New Roman" panose="02020603050405020304" pitchFamily="18" charset="0"/>
                        </a:rPr>
                        <a:t>Grow and look after plants in the classroom/along the corridor/green area/organic farm, if any.</a:t>
                      </a:r>
                      <a:endParaRPr lang="en-HK" sz="1800" i="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noFill/>
                      <a:prstDash val="solid"/>
                      <a:round/>
                      <a:headEnd type="none" w="med" len="med"/>
                      <a:tailEnd type="none" w="med" len="med"/>
                    </a:lnL>
                    <a:solidFill>
                      <a:srgbClr val="C9E5D2"/>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Develop a routine duty record for caring for the campus plants. Check their growth and health regularly.</a:t>
                      </a:r>
                    </a:p>
                  </a:txBody>
                  <a:tcPr>
                    <a:solidFill>
                      <a:srgbClr val="C9E5D2"/>
                    </a:solidFill>
                  </a:tcPr>
                </a:tc>
                <a:extLst>
                  <a:ext uri="{0D108BD9-81ED-4DB2-BD59-A6C34878D82A}">
                    <a16:rowId xmlns:a16="http://schemas.microsoft.com/office/drawing/2014/main" val="122290304"/>
                  </a:ext>
                </a:extLst>
              </a:tr>
              <a:tr h="379908">
                <a:tc>
                  <a:txBody>
                    <a:bodyPr/>
                    <a:lstStyle/>
                    <a:p>
                      <a:r>
                        <a:rPr lang="en-US" altLang="zh-TW" sz="1800" dirty="0">
                          <a:latin typeface="Times New Roman" panose="02020603050405020304" pitchFamily="18" charset="0"/>
                          <a:ea typeface="微軟正黑體" panose="020B0604030504040204" pitchFamily="34" charset="-120"/>
                          <a:cs typeface="Times New Roman" panose="02020603050405020304" pitchFamily="18" charset="0"/>
                        </a:rPr>
                        <a:t>G2.</a:t>
                      </a:r>
                      <a:endParaRPr lang="en-HK" sz="180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R w="12700" cap="flat" cmpd="sng" algn="ctr">
                      <a:noFill/>
                      <a:prstDash val="solid"/>
                      <a:round/>
                      <a:headEnd type="none" w="med" len="med"/>
                      <a:tailEnd type="none" w="med" len="med"/>
                    </a:lnR>
                  </a:tcPr>
                </a:tc>
                <a:tc>
                  <a:txBody>
                    <a:bodyPr/>
                    <a:lstStyle/>
                    <a:p>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Use organic fertilisers (such as compost) as appropriate.</a:t>
                      </a:r>
                      <a:endParaRPr lang="en-HK" sz="1800" i="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noFill/>
                      <a:prstDash val="solid"/>
                      <a:round/>
                      <a:headEnd type="none" w="med" len="med"/>
                      <a:tailEnd type="none" w="med" len="med"/>
                    </a:ln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Develop a routine record to check if organic fertilisers have been used for plants on campus.</a:t>
                      </a:r>
                    </a:p>
                  </a:txBody>
                  <a:tcPr/>
                </a:tc>
                <a:extLst>
                  <a:ext uri="{0D108BD9-81ED-4DB2-BD59-A6C34878D82A}">
                    <a16:rowId xmlns:a16="http://schemas.microsoft.com/office/drawing/2014/main" val="3018532850"/>
                  </a:ext>
                </a:extLst>
              </a:tr>
              <a:tr h="462117">
                <a:tc>
                  <a:txBody>
                    <a:bodyPr/>
                    <a:lstStyle/>
                    <a:p>
                      <a:r>
                        <a:rPr lang="en-US" sz="1800" dirty="0">
                          <a:latin typeface="Times New Roman" panose="02020603050405020304" pitchFamily="18" charset="0"/>
                          <a:ea typeface="微軟正黑體" panose="020B0604030504040204" pitchFamily="34" charset="-120"/>
                          <a:cs typeface="Times New Roman" panose="02020603050405020304" pitchFamily="18" charset="0"/>
                        </a:rPr>
                        <a:t>G3</a:t>
                      </a:r>
                      <a:r>
                        <a:rPr lang="en-HK" sz="1800" dirty="0">
                          <a:latin typeface="Times New Roman" panose="02020603050405020304" pitchFamily="18" charset="0"/>
                          <a:ea typeface="微軟正黑體" panose="020B0604030504040204" pitchFamily="34" charset="-120"/>
                          <a:cs typeface="Times New Roman" panose="02020603050405020304" pitchFamily="18" charset="0"/>
                        </a:rPr>
                        <a:t>.</a:t>
                      </a:r>
                    </a:p>
                  </a:txBody>
                  <a:tcPr>
                    <a:lnR w="12700" cap="flat" cmpd="sng" algn="ctr">
                      <a:noFill/>
                      <a:prstDash val="solid"/>
                      <a:round/>
                      <a:headEnd type="none" w="med" len="med"/>
                      <a:tailEnd type="none" w="med" len="med"/>
                    </a:lnR>
                    <a:solidFill>
                      <a:srgbClr val="C9E5D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Record the diversity of flora and fauna (the number of species) on campus regularly.</a:t>
                      </a:r>
                    </a:p>
                    <a:p>
                      <a:endParaRPr lang="en-HK" altLang="zh-TW" sz="1800" dirty="0">
                        <a:latin typeface="Times New Roman" panose="02020603050405020304" pitchFamily="18" charset="0"/>
                        <a:ea typeface="微軟正黑體" panose="020B0604030504040204" pitchFamily="34" charset="-120"/>
                        <a:cs typeface="Times New Roman" panose="02020603050405020304" pitchFamily="18" charset="0"/>
                      </a:endParaRPr>
                    </a:p>
                    <a:p>
                      <a:r>
                        <a:rPr lang="en-HK" altLang="zh-TW" sz="1800" i="1" dirty="0">
                          <a:latin typeface="Times New Roman" panose="02020603050405020304" pitchFamily="18" charset="0"/>
                          <a:ea typeface="微軟正黑體" panose="020B0604030504040204" pitchFamily="34" charset="-120"/>
                          <a:cs typeface="Times New Roman" panose="02020603050405020304" pitchFamily="18" charset="0"/>
                        </a:rPr>
                        <a:t>Tips: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sz="1800" b="0" i="1" u="none" strike="noStrike" kern="1200" dirty="0">
                          <a:solidFill>
                            <a:schemeClr val="dk1"/>
                          </a:solidFill>
                          <a:effectLst/>
                          <a:latin typeface="Times New Roman" panose="02020603050405020304" pitchFamily="18" charset="0"/>
                          <a:ea typeface="+mn-ea"/>
                          <a:cs typeface="Times New Roman" panose="02020603050405020304" pitchFamily="18" charset="0"/>
                        </a:rPr>
                        <a:t>Conduct ecological citizen science surveys using iNaturalist, which helps identify the species found on the campus.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HK" sz="1800" b="0" i="1" u="none" strike="noStrike" kern="1200" dirty="0">
                        <a:solidFill>
                          <a:schemeClr val="dk1"/>
                        </a:solidFill>
                        <a:effectLst/>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HK" sz="1800" b="0" i="1" u="none" strike="noStrike" kern="1200" dirty="0">
                        <a:solidFill>
                          <a:schemeClr val="dk1"/>
                        </a:solidFill>
                        <a:effectLst/>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HK" sz="1800" b="0" i="1" u="none" strike="noStrike" kern="1200" dirty="0">
                        <a:solidFill>
                          <a:schemeClr val="dk1"/>
                        </a:solidFill>
                        <a:effectLst/>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HK" sz="1800" b="0" i="1" u="none" strike="noStrike" kern="1200" dirty="0">
                        <a:solidFill>
                          <a:schemeClr val="dk1"/>
                        </a:solidFill>
                        <a:effectLst/>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HK" sz="1800" b="0" i="1" u="none" strike="noStrike" kern="1200" dirty="0">
                        <a:solidFill>
                          <a:schemeClr val="dk1"/>
                        </a:solidFill>
                        <a:effectLst/>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HK" sz="1800" b="0" i="1" u="none" strike="noStrike" kern="1200" dirty="0">
                        <a:solidFill>
                          <a:schemeClr val="dk1"/>
                        </a:solidFill>
                        <a:effectLst/>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solidFill>
                      <a:srgbClr val="C9E5D2"/>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sz="1800" dirty="0">
                          <a:latin typeface="Times New Roman" panose="02020603050405020304" pitchFamily="18" charset="0"/>
                          <a:cs typeface="Times New Roman" panose="02020603050405020304" pitchFamily="18" charset="0"/>
                        </a:rPr>
                        <a:t>Develop a duty record and a biodiversity record sheet for conducting ecological surveys on campus.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HK" sz="1800" dirty="0">
                        <a:latin typeface="Times New Roman" panose="02020603050405020304" pitchFamily="18" charset="0"/>
                        <a:ea typeface="微軟正黑體" panose="020B0604030504040204" pitchFamily="34" charset="-120"/>
                        <a:cs typeface="Times New Roman" panose="02020603050405020304" pitchFamily="18" charset="0"/>
                      </a:endParaRPr>
                    </a:p>
                  </a:txBody>
                  <a:tcPr>
                    <a:solidFill>
                      <a:srgbClr val="C9E5D2"/>
                    </a:solidFill>
                  </a:tcPr>
                </a:tc>
                <a:extLst>
                  <a:ext uri="{0D108BD9-81ED-4DB2-BD59-A6C34878D82A}">
                    <a16:rowId xmlns:a16="http://schemas.microsoft.com/office/drawing/2014/main" val="962569295"/>
                  </a:ext>
                </a:extLst>
              </a:tr>
            </a:tbl>
          </a:graphicData>
        </a:graphic>
      </p:graphicFrame>
      <p:grpSp>
        <p:nvGrpSpPr>
          <p:cNvPr id="2" name="群組 1">
            <a:extLst>
              <a:ext uri="{FF2B5EF4-FFF2-40B4-BE49-F238E27FC236}">
                <a16:creationId xmlns:a16="http://schemas.microsoft.com/office/drawing/2014/main" id="{6F649E4E-96F9-B58D-557A-F7323EEAA6A8}"/>
              </a:ext>
            </a:extLst>
          </p:cNvPr>
          <p:cNvGrpSpPr/>
          <p:nvPr/>
        </p:nvGrpSpPr>
        <p:grpSpPr>
          <a:xfrm>
            <a:off x="3472219" y="4982987"/>
            <a:ext cx="1621053" cy="1684187"/>
            <a:chOff x="7968568" y="3361297"/>
            <a:chExt cx="1621053" cy="1684187"/>
          </a:xfrm>
        </p:grpSpPr>
        <p:sp>
          <p:nvSpPr>
            <p:cNvPr id="3" name="內容版面配置區 2">
              <a:extLst>
                <a:ext uri="{FF2B5EF4-FFF2-40B4-BE49-F238E27FC236}">
                  <a16:creationId xmlns:a16="http://schemas.microsoft.com/office/drawing/2014/main" id="{2D2B76E0-3679-BE66-AC77-C98959267229}"/>
                </a:ext>
              </a:extLst>
            </p:cNvPr>
            <p:cNvSpPr txBox="1">
              <a:spLocks/>
            </p:cNvSpPr>
            <p:nvPr/>
          </p:nvSpPr>
          <p:spPr>
            <a:xfrm>
              <a:off x="7968568" y="3361297"/>
              <a:ext cx="1621053" cy="1684187"/>
            </a:xfrm>
            <a:prstGeom prst="roundRect">
              <a:avLst/>
            </a:prstGeom>
            <a:solidFill>
              <a:srgbClr val="FAFFE1"/>
            </a:solidFill>
          </p:spPr>
          <p:txBody>
            <a:bodyPr vert="horz" lIns="91440" tIns="45720" rIns="91440" bIns="45720" rtlCol="0">
              <a:norm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tLang="zh-TW" sz="1600" b="1" dirty="0" err="1">
                  <a:latin typeface="微軟正黑體" panose="020B0604030504040204" pitchFamily="34" charset="-120"/>
                  <a:ea typeface="微軟正黑體" panose="020B0604030504040204" pitchFamily="34" charset="-120"/>
                </a:rPr>
                <a:t>iNaturalist</a:t>
              </a:r>
              <a:endParaRPr lang="zh-TW" altLang="en-US" sz="1600" b="1" dirty="0">
                <a:latin typeface="微軟正黑體" panose="020B0604030504040204" pitchFamily="34" charset="-120"/>
                <a:ea typeface="微軟正黑體" panose="020B0604030504040204" pitchFamily="34" charset="-120"/>
              </a:endParaRPr>
            </a:p>
          </p:txBody>
        </p:sp>
        <p:pic>
          <p:nvPicPr>
            <p:cNvPr id="8" name="圖片 7">
              <a:extLst>
                <a:ext uri="{FF2B5EF4-FFF2-40B4-BE49-F238E27FC236}">
                  <a16:creationId xmlns:a16="http://schemas.microsoft.com/office/drawing/2014/main" id="{0F3D1D48-1AD9-89C0-0E60-5B3982068F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96875" y="3744570"/>
              <a:ext cx="1164437" cy="1164437"/>
            </a:xfrm>
            <a:prstGeom prst="rect">
              <a:avLst/>
            </a:prstGeom>
          </p:spPr>
        </p:pic>
      </p:grpSp>
      <p:grpSp>
        <p:nvGrpSpPr>
          <p:cNvPr id="10" name="群組 9">
            <a:extLst>
              <a:ext uri="{FF2B5EF4-FFF2-40B4-BE49-F238E27FC236}">
                <a16:creationId xmlns:a16="http://schemas.microsoft.com/office/drawing/2014/main" id="{A96C387B-31B8-C532-DAE7-BCB55B2D2775}"/>
              </a:ext>
            </a:extLst>
          </p:cNvPr>
          <p:cNvGrpSpPr/>
          <p:nvPr/>
        </p:nvGrpSpPr>
        <p:grpSpPr>
          <a:xfrm>
            <a:off x="272383" y="298435"/>
            <a:ext cx="10632966" cy="1047538"/>
            <a:chOff x="407328" y="408067"/>
            <a:chExt cx="10632966" cy="1047538"/>
          </a:xfrm>
        </p:grpSpPr>
        <p:sp>
          <p:nvSpPr>
            <p:cNvPr id="11" name="矩形: 圓角 10">
              <a:extLst>
                <a:ext uri="{FF2B5EF4-FFF2-40B4-BE49-F238E27FC236}">
                  <a16:creationId xmlns:a16="http://schemas.microsoft.com/office/drawing/2014/main" id="{88622F86-2A18-C4EF-2C2E-67109944D59D}"/>
                </a:ext>
              </a:extLst>
            </p:cNvPr>
            <p:cNvSpPr/>
            <p:nvPr/>
          </p:nvSpPr>
          <p:spPr>
            <a:xfrm>
              <a:off x="407328" y="408067"/>
              <a:ext cx="10632965" cy="1047538"/>
            </a:xfrm>
            <a:prstGeom prst="roundRect">
              <a:avLst>
                <a:gd name="adj" fmla="val 50000"/>
              </a:avLst>
            </a:prstGeom>
            <a:solidFill>
              <a:srgbClr val="3771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12" name="文字方塊 11">
              <a:extLst>
                <a:ext uri="{FF2B5EF4-FFF2-40B4-BE49-F238E27FC236}">
                  <a16:creationId xmlns:a16="http://schemas.microsoft.com/office/drawing/2014/main" id="{D3DFBA2A-3DD7-36C2-A2EB-3F871620ECBB}"/>
                </a:ext>
              </a:extLst>
            </p:cNvPr>
            <p:cNvSpPr txBox="1"/>
            <p:nvPr/>
          </p:nvSpPr>
          <p:spPr>
            <a:xfrm>
              <a:off x="638647" y="587572"/>
              <a:ext cx="9503884" cy="646331"/>
            </a:xfrm>
            <a:prstGeom prst="rect">
              <a:avLst/>
            </a:prstGeom>
            <a:noFill/>
          </p:spPr>
          <p:txBody>
            <a:bodyPr wrap="none" rtlCol="0">
              <a:spAutoFit/>
            </a:bodyPr>
            <a:lstStyle/>
            <a:p>
              <a:pPr algn="ctr"/>
              <a:r>
                <a:rPr lang="en-US" altLang="zh-TW"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Greening, Nature Conservation &amp; Biodiversity </a:t>
              </a:r>
            </a:p>
          </p:txBody>
        </p:sp>
        <p:pic>
          <p:nvPicPr>
            <p:cNvPr id="13" name="圖片 12">
              <a:extLst>
                <a:ext uri="{FF2B5EF4-FFF2-40B4-BE49-F238E27FC236}">
                  <a16:creationId xmlns:a16="http://schemas.microsoft.com/office/drawing/2014/main" id="{7DB56E85-9F0A-D64C-69F9-7C68DDFF57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94232" y="408067"/>
              <a:ext cx="1046062" cy="1047538"/>
            </a:xfrm>
            <a:prstGeom prst="rect">
              <a:avLst/>
            </a:prstGeom>
          </p:spPr>
        </p:pic>
      </p:grpSp>
    </p:spTree>
    <p:extLst>
      <p:ext uri="{BB962C8B-B14F-4D97-AF65-F5344CB8AC3E}">
        <p14:creationId xmlns:p14="http://schemas.microsoft.com/office/powerpoint/2010/main" val="10516711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C12B39F7-FE0E-1411-E599-C13ED3A8627A}"/>
              </a:ext>
            </a:extLst>
          </p:cNvPr>
          <p:cNvPicPr>
            <a:picLocks noChangeAspect="1"/>
          </p:cNvPicPr>
          <p:nvPr/>
        </p:nvPicPr>
        <p:blipFill>
          <a:blip r:embed="rId3"/>
          <a:stretch>
            <a:fillRect/>
          </a:stretch>
        </p:blipFill>
        <p:spPr>
          <a:xfrm>
            <a:off x="9588137" y="5109175"/>
            <a:ext cx="2094913" cy="1504217"/>
          </a:xfrm>
          <a:prstGeom prst="rect">
            <a:avLst/>
          </a:prstGeom>
        </p:spPr>
      </p:pic>
      <p:graphicFrame>
        <p:nvGraphicFramePr>
          <p:cNvPr id="9" name="Content Placeholder 7">
            <a:extLst>
              <a:ext uri="{FF2B5EF4-FFF2-40B4-BE49-F238E27FC236}">
                <a16:creationId xmlns:a16="http://schemas.microsoft.com/office/drawing/2014/main" id="{83666198-D8C6-2E94-B2DD-66B7159E9B83}"/>
              </a:ext>
            </a:extLst>
          </p:cNvPr>
          <p:cNvGraphicFramePr>
            <a:graphicFrameLocks noGrp="1"/>
          </p:cNvGraphicFramePr>
          <p:nvPr>
            <p:ph idx="1"/>
            <p:extLst>
              <p:ext uri="{D42A27DB-BD31-4B8C-83A1-F6EECF244321}">
                <p14:modId xmlns:p14="http://schemas.microsoft.com/office/powerpoint/2010/main" val="814761831"/>
              </p:ext>
            </p:extLst>
          </p:nvPr>
        </p:nvGraphicFramePr>
        <p:xfrm>
          <a:off x="302173" y="1474974"/>
          <a:ext cx="11732511" cy="3505200"/>
        </p:xfrm>
        <a:graphic>
          <a:graphicData uri="http://schemas.openxmlformats.org/drawingml/2006/table">
            <a:tbl>
              <a:tblPr firstRow="1" bandRow="1">
                <a:tableStyleId>{5940675A-B579-460E-94D1-54222C63F5DA}</a:tableStyleId>
              </a:tblPr>
              <a:tblGrid>
                <a:gridCol w="715538">
                  <a:extLst>
                    <a:ext uri="{9D8B030D-6E8A-4147-A177-3AD203B41FA5}">
                      <a16:colId xmlns:a16="http://schemas.microsoft.com/office/drawing/2014/main" val="650940177"/>
                    </a:ext>
                  </a:extLst>
                </a:gridCol>
                <a:gridCol w="5134895">
                  <a:extLst>
                    <a:ext uri="{9D8B030D-6E8A-4147-A177-3AD203B41FA5}">
                      <a16:colId xmlns:a16="http://schemas.microsoft.com/office/drawing/2014/main" val="1027800388"/>
                    </a:ext>
                  </a:extLst>
                </a:gridCol>
                <a:gridCol w="5882078">
                  <a:extLst>
                    <a:ext uri="{9D8B030D-6E8A-4147-A177-3AD203B41FA5}">
                      <a16:colId xmlns:a16="http://schemas.microsoft.com/office/drawing/2014/main" val="3929358775"/>
                    </a:ext>
                  </a:extLst>
                </a:gridCol>
              </a:tblGrid>
              <a:tr h="303487">
                <a:tc gridSpan="2">
                  <a:txBody>
                    <a:bodyPr/>
                    <a:lstStyle/>
                    <a:p>
                      <a:pPr algn="ctr"/>
                      <a:r>
                        <a:rPr lang="en-HK" altLang="zh-TW" sz="2000" b="1" dirty="0">
                          <a:latin typeface="Times New Roman" panose="02020603050405020304" pitchFamily="18" charset="0"/>
                          <a:ea typeface="微軟正黑體" panose="020B0604030504040204" pitchFamily="34" charset="-120"/>
                          <a:cs typeface="Times New Roman" panose="02020603050405020304" pitchFamily="18" charset="0"/>
                        </a:rPr>
                        <a:t>Best Practice</a:t>
                      </a:r>
                      <a:endParaRPr lang="en-HK" sz="20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solidFill>
                      <a:srgbClr val="4EA069"/>
                    </a:solidFill>
                  </a:tcPr>
                </a:tc>
                <a:tc hMerge="1">
                  <a:txBody>
                    <a:bodyPr/>
                    <a:lstStyle/>
                    <a:p>
                      <a:endParaRPr dirty="0"/>
                    </a:p>
                  </a:txBody>
                  <a:tcPr>
                    <a:solidFill>
                      <a:srgbClr val="FFC247"/>
                    </a:solidFill>
                  </a:tcPr>
                </a:tc>
                <a:tc>
                  <a:txBody>
                    <a:bodyPr/>
                    <a:lstStyle/>
                    <a:p>
                      <a:pPr algn="ctr"/>
                      <a:r>
                        <a:rPr lang="en-HK" altLang="zh-TW" sz="2000" b="1" dirty="0">
                          <a:latin typeface="Times New Roman" panose="02020603050405020304" pitchFamily="18" charset="0"/>
                          <a:ea typeface="微軟正黑體" panose="020B0604030504040204" pitchFamily="34" charset="-120"/>
                          <a:cs typeface="Times New Roman" panose="02020603050405020304" pitchFamily="18" charset="0"/>
                        </a:rPr>
                        <a:t>Checking Method (Example)</a:t>
                      </a:r>
                      <a:endParaRPr lang="en-HK" sz="20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solidFill>
                      <a:srgbClr val="4EA069"/>
                    </a:solidFill>
                  </a:tcPr>
                </a:tc>
                <a:extLst>
                  <a:ext uri="{0D108BD9-81ED-4DB2-BD59-A6C34878D82A}">
                    <a16:rowId xmlns:a16="http://schemas.microsoft.com/office/drawing/2014/main" val="2742464930"/>
                  </a:ext>
                </a:extLst>
              </a:tr>
              <a:tr h="459549">
                <a:tc>
                  <a:txBody>
                    <a:bodyPr/>
                    <a:lstStyle/>
                    <a:p>
                      <a:r>
                        <a:rPr lang="en-US" sz="1800" dirty="0">
                          <a:latin typeface="Times New Roman" panose="02020603050405020304" pitchFamily="18" charset="0"/>
                          <a:ea typeface="微軟正黑體" panose="020B0604030504040204" pitchFamily="34" charset="-120"/>
                          <a:cs typeface="Times New Roman" panose="02020603050405020304" pitchFamily="18" charset="0"/>
                        </a:rPr>
                        <a:t>G4</a:t>
                      </a:r>
                      <a:r>
                        <a:rPr lang="en-HK" sz="1800" dirty="0">
                          <a:latin typeface="Times New Roman" panose="02020603050405020304" pitchFamily="18" charset="0"/>
                          <a:ea typeface="微軟正黑體" panose="020B0604030504040204" pitchFamily="34" charset="-120"/>
                          <a:cs typeface="Times New Roman" panose="02020603050405020304" pitchFamily="18" charset="0"/>
                        </a:rPr>
                        <a:t>.</a:t>
                      </a:r>
                    </a:p>
                  </a:txBody>
                  <a:tcPr>
                    <a:lnR w="12700" cap="flat" cmpd="sng" algn="ctr">
                      <a:noFill/>
                      <a:prstDash val="solid"/>
                      <a:round/>
                      <a:headEnd type="none" w="med" len="med"/>
                      <a:tailEnd type="none" w="med" len="med"/>
                    </a:lnR>
                    <a:solidFill>
                      <a:srgbClr val="C9E5D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HK" sz="1800" b="0" dirty="0">
                          <a:latin typeface="Times New Roman" panose="02020603050405020304" pitchFamily="18" charset="0"/>
                          <a:cs typeface="Times New Roman" panose="02020603050405020304" pitchFamily="18" charset="0"/>
                        </a:rPr>
                        <a:t>Practise "Leave No Trace" during school outings (e.g. school picnics, visits to country parks/geoparks, etc.).</a:t>
                      </a:r>
                      <a:endParaRPr lang="en-HK" altLang="zh-TW" sz="1800" b="0" dirty="0">
                        <a:latin typeface="Times New Roman" panose="02020603050405020304" pitchFamily="18" charset="0"/>
                        <a:cs typeface="Times New Roman" panose="02020603050405020304" pitchFamily="18" charset="0"/>
                      </a:endParaRPr>
                    </a:p>
                    <a:p>
                      <a:endParaRPr lang="en-HK" altLang="zh-TW" sz="1800" dirty="0">
                        <a:latin typeface="Times New Roman" panose="02020603050405020304" pitchFamily="18" charset="0"/>
                        <a:ea typeface="微軟正黑體" panose="020B0604030504040204" pitchFamily="34" charset="-120"/>
                        <a:cs typeface="Times New Roman" panose="02020603050405020304" pitchFamily="18" charset="0"/>
                      </a:endParaRPr>
                    </a:p>
                    <a:p>
                      <a:endParaRPr lang="en-HK" altLang="zh-TW" sz="1800" i="1" dirty="0">
                        <a:latin typeface="Times New Roman" panose="02020603050405020304" pitchFamily="18" charset="0"/>
                        <a:ea typeface="微軟正黑體" panose="020B0604030504040204" pitchFamily="34" charset="-120"/>
                        <a:cs typeface="Times New Roman" panose="02020603050405020304" pitchFamily="18" charset="0"/>
                      </a:endParaRPr>
                    </a:p>
                    <a:p>
                      <a:r>
                        <a:rPr lang="en-HK" altLang="zh-TW" sz="1800" i="1" dirty="0">
                          <a:latin typeface="Times New Roman" panose="02020603050405020304" pitchFamily="18" charset="0"/>
                          <a:ea typeface="微軟正黑體" panose="020B0604030504040204" pitchFamily="34" charset="-120"/>
                          <a:cs typeface="Times New Roman" panose="02020603050405020304" pitchFamily="18" charset="0"/>
                        </a:rPr>
                        <a:t>Tips: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sz="1800" b="0" i="1" u="none" strike="noStrike" kern="1200" dirty="0">
                          <a:solidFill>
                            <a:schemeClr val="dk1"/>
                          </a:solidFill>
                          <a:effectLst/>
                          <a:latin typeface="Times New Roman" panose="02020603050405020304" pitchFamily="18" charset="0"/>
                          <a:ea typeface="+mn-ea"/>
                          <a:cs typeface="Times New Roman" panose="02020603050405020304" pitchFamily="18" charset="0"/>
                        </a:rPr>
                        <a:t>"Leave No Trace" is a set of principles aimed at reducing the negative impacts of humans on the natural environment. The seven principles include "Take Your Litter Home", leave what you find, respect wildlife, etc.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HK" sz="1800" b="0" i="1" u="none" strike="noStrike" kern="1200" dirty="0">
                        <a:solidFill>
                          <a:schemeClr val="dk1"/>
                        </a:solidFill>
                        <a:effectLst/>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solidFill>
                      <a:srgbClr val="C9E5D2"/>
                    </a:solidFill>
                  </a:tcPr>
                </a:tc>
                <a:tc>
                  <a:txBody>
                    <a:bodyPr/>
                    <a:lstStyle/>
                    <a:p>
                      <a:pPr marL="285750" lvl="0" indent="-285750">
                        <a:buFont typeface="Arial" panose="020B0604020202020204" pitchFamily="34" charset="0"/>
                        <a:buChar cha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Observe classmates' behaviour (e.g. use reusable water bottle and lunchbox, "Take Your Litter Home") before leaving the countryside.</a:t>
                      </a:r>
                    </a:p>
                  </a:txBody>
                  <a:tcPr>
                    <a:solidFill>
                      <a:srgbClr val="C9E5D2"/>
                    </a:solidFill>
                  </a:tcPr>
                </a:tc>
                <a:extLst>
                  <a:ext uri="{0D108BD9-81ED-4DB2-BD59-A6C34878D82A}">
                    <a16:rowId xmlns:a16="http://schemas.microsoft.com/office/drawing/2014/main" val="122290304"/>
                  </a:ext>
                </a:extLst>
              </a:tr>
            </a:tbl>
          </a:graphicData>
        </a:graphic>
      </p:graphicFrame>
      <p:grpSp>
        <p:nvGrpSpPr>
          <p:cNvPr id="10" name="群組 9">
            <a:extLst>
              <a:ext uri="{FF2B5EF4-FFF2-40B4-BE49-F238E27FC236}">
                <a16:creationId xmlns:a16="http://schemas.microsoft.com/office/drawing/2014/main" id="{A96C387B-31B8-C532-DAE7-BCB55B2D2775}"/>
              </a:ext>
            </a:extLst>
          </p:cNvPr>
          <p:cNvGrpSpPr/>
          <p:nvPr/>
        </p:nvGrpSpPr>
        <p:grpSpPr>
          <a:xfrm>
            <a:off x="209204" y="298435"/>
            <a:ext cx="11846523" cy="1047538"/>
            <a:chOff x="344149" y="408067"/>
            <a:chExt cx="11846523" cy="1047538"/>
          </a:xfrm>
        </p:grpSpPr>
        <p:sp>
          <p:nvSpPr>
            <p:cNvPr id="11" name="矩形: 圓角 10">
              <a:extLst>
                <a:ext uri="{FF2B5EF4-FFF2-40B4-BE49-F238E27FC236}">
                  <a16:creationId xmlns:a16="http://schemas.microsoft.com/office/drawing/2014/main" id="{88622F86-2A18-C4EF-2C2E-67109944D59D}"/>
                </a:ext>
              </a:extLst>
            </p:cNvPr>
            <p:cNvSpPr/>
            <p:nvPr/>
          </p:nvSpPr>
          <p:spPr>
            <a:xfrm>
              <a:off x="377832" y="408067"/>
              <a:ext cx="11812840" cy="1047538"/>
            </a:xfrm>
            <a:prstGeom prst="roundRect">
              <a:avLst>
                <a:gd name="adj" fmla="val 50000"/>
              </a:avLst>
            </a:prstGeom>
            <a:solidFill>
              <a:srgbClr val="3771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12" name="文字方塊 11">
              <a:extLst>
                <a:ext uri="{FF2B5EF4-FFF2-40B4-BE49-F238E27FC236}">
                  <a16:creationId xmlns:a16="http://schemas.microsoft.com/office/drawing/2014/main" id="{D3DFBA2A-3DD7-36C2-A2EB-3F871620ECBB}"/>
                </a:ext>
              </a:extLst>
            </p:cNvPr>
            <p:cNvSpPr txBox="1"/>
            <p:nvPr/>
          </p:nvSpPr>
          <p:spPr>
            <a:xfrm>
              <a:off x="344149" y="587572"/>
              <a:ext cx="11017119" cy="646331"/>
            </a:xfrm>
            <a:prstGeom prst="rect">
              <a:avLst/>
            </a:prstGeom>
            <a:noFill/>
          </p:spPr>
          <p:txBody>
            <a:bodyPr wrap="none" rtlCol="0">
              <a:spAutoFit/>
            </a:bodyPr>
            <a:lstStyle/>
            <a:p>
              <a:pPr algn="ctr"/>
              <a:r>
                <a:rPr lang="en-US" altLang="zh-TW"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Greening, Nature Conservation &amp; Biodiversity</a:t>
              </a:r>
              <a:r>
                <a:rPr lang="en-US" altLang="zh-HK"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 (Cont</a:t>
              </a:r>
              <a:r>
                <a:rPr lang="en-US" altLang="zh-HK" sz="3600" b="1"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a:t>
              </a:r>
              <a:r>
                <a:rPr lang="en-US" altLang="zh-HK"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a:t>
              </a:r>
              <a:r>
                <a:rPr lang="en-US" altLang="zh-TW"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 </a:t>
              </a:r>
            </a:p>
          </p:txBody>
        </p:sp>
        <p:pic>
          <p:nvPicPr>
            <p:cNvPr id="13" name="圖片 12">
              <a:extLst>
                <a:ext uri="{FF2B5EF4-FFF2-40B4-BE49-F238E27FC236}">
                  <a16:creationId xmlns:a16="http://schemas.microsoft.com/office/drawing/2014/main" id="{7DB56E85-9F0A-D64C-69F9-7C68DDFF57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4610" y="408067"/>
              <a:ext cx="1046062" cy="1047538"/>
            </a:xfrm>
            <a:prstGeom prst="rect">
              <a:avLst/>
            </a:prstGeom>
          </p:spPr>
        </p:pic>
      </p:grpSp>
    </p:spTree>
    <p:extLst>
      <p:ext uri="{BB962C8B-B14F-4D97-AF65-F5344CB8AC3E}">
        <p14:creationId xmlns:p14="http://schemas.microsoft.com/office/powerpoint/2010/main" val="38416616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D660F9F7-1CA7-2B48-96B3-470491F9B451}"/>
              </a:ext>
            </a:extLst>
          </p:cNvPr>
          <p:cNvPicPr>
            <a:picLocks noChangeAspect="1"/>
          </p:cNvPicPr>
          <p:nvPr/>
        </p:nvPicPr>
        <p:blipFill>
          <a:blip r:embed="rId2"/>
          <a:stretch>
            <a:fillRect/>
          </a:stretch>
        </p:blipFill>
        <p:spPr>
          <a:xfrm>
            <a:off x="9534967" y="80830"/>
            <a:ext cx="1380695" cy="1456557"/>
          </a:xfrm>
          <a:prstGeom prst="rect">
            <a:avLst/>
          </a:prstGeom>
        </p:spPr>
      </p:pic>
      <p:graphicFrame>
        <p:nvGraphicFramePr>
          <p:cNvPr id="13" name="Content Placeholder 7">
            <a:extLst>
              <a:ext uri="{FF2B5EF4-FFF2-40B4-BE49-F238E27FC236}">
                <a16:creationId xmlns:a16="http://schemas.microsoft.com/office/drawing/2014/main" id="{1AFD24A5-7546-16E5-403B-84427E3F0AF3}"/>
              </a:ext>
            </a:extLst>
          </p:cNvPr>
          <p:cNvGraphicFramePr>
            <a:graphicFrameLocks noGrp="1"/>
          </p:cNvGraphicFramePr>
          <p:nvPr>
            <p:ph idx="1"/>
            <p:extLst>
              <p:ext uri="{D42A27DB-BD31-4B8C-83A1-F6EECF244321}">
                <p14:modId xmlns:p14="http://schemas.microsoft.com/office/powerpoint/2010/main" val="1616172753"/>
              </p:ext>
            </p:extLst>
          </p:nvPr>
        </p:nvGraphicFramePr>
        <p:xfrm>
          <a:off x="455058" y="1550450"/>
          <a:ext cx="11484393" cy="4666266"/>
        </p:xfrm>
        <a:graphic>
          <a:graphicData uri="http://schemas.openxmlformats.org/drawingml/2006/table">
            <a:tbl>
              <a:tblPr firstRow="1" bandRow="1">
                <a:tableStyleId>{5940675A-B579-460E-94D1-54222C63F5DA}</a:tableStyleId>
              </a:tblPr>
              <a:tblGrid>
                <a:gridCol w="700407">
                  <a:extLst>
                    <a:ext uri="{9D8B030D-6E8A-4147-A177-3AD203B41FA5}">
                      <a16:colId xmlns:a16="http://schemas.microsoft.com/office/drawing/2014/main" val="650940177"/>
                    </a:ext>
                  </a:extLst>
                </a:gridCol>
                <a:gridCol w="5349838">
                  <a:extLst>
                    <a:ext uri="{9D8B030D-6E8A-4147-A177-3AD203B41FA5}">
                      <a16:colId xmlns:a16="http://schemas.microsoft.com/office/drawing/2014/main" val="1027800388"/>
                    </a:ext>
                  </a:extLst>
                </a:gridCol>
                <a:gridCol w="5434148">
                  <a:extLst>
                    <a:ext uri="{9D8B030D-6E8A-4147-A177-3AD203B41FA5}">
                      <a16:colId xmlns:a16="http://schemas.microsoft.com/office/drawing/2014/main" val="3929358775"/>
                    </a:ext>
                  </a:extLst>
                </a:gridCol>
              </a:tblGrid>
              <a:tr h="455591">
                <a:tc gridSpan="2">
                  <a:txBody>
                    <a:bodyPr/>
                    <a:lstStyle/>
                    <a:p>
                      <a:pPr algn="ctr"/>
                      <a:r>
                        <a:rPr lang="en-HK" altLang="zh-TW" sz="2000" b="1" dirty="0">
                          <a:latin typeface="Times New Roman" panose="02020603050405020304" pitchFamily="18" charset="0"/>
                          <a:ea typeface="微軟正黑體" panose="020B0604030504040204" pitchFamily="34" charset="-120"/>
                          <a:cs typeface="Times New Roman" panose="02020603050405020304" pitchFamily="18" charset="0"/>
                        </a:rPr>
                        <a:t>Best Practice</a:t>
                      </a:r>
                      <a:endParaRPr lang="en-HK" sz="20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solidFill>
                      <a:srgbClr val="C06C70"/>
                    </a:solidFill>
                  </a:tcPr>
                </a:tc>
                <a:tc hMerge="1">
                  <a:txBody>
                    <a:bodyPr/>
                    <a:lstStyle/>
                    <a:p>
                      <a:endParaRPr dirty="0"/>
                    </a:p>
                  </a:txBody>
                  <a:tcPr>
                    <a:solidFill>
                      <a:srgbClr val="FFC247"/>
                    </a:solidFill>
                  </a:tcPr>
                </a:tc>
                <a:tc>
                  <a:txBody>
                    <a:bodyPr/>
                    <a:lstStyle/>
                    <a:p>
                      <a:pPr algn="ctr"/>
                      <a:r>
                        <a:rPr lang="en-HK" altLang="zh-TW" sz="2000" b="1" dirty="0">
                          <a:latin typeface="Times New Roman" panose="02020603050405020304" pitchFamily="18" charset="0"/>
                          <a:ea typeface="微軟正黑體" panose="020B0604030504040204" pitchFamily="34" charset="-120"/>
                          <a:cs typeface="Times New Roman" panose="02020603050405020304" pitchFamily="18" charset="0"/>
                        </a:rPr>
                        <a:t>Checking Method (Example)</a:t>
                      </a:r>
                      <a:endParaRPr lang="en-HK" sz="20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solidFill>
                      <a:srgbClr val="C06C70"/>
                    </a:solidFill>
                  </a:tcPr>
                </a:tc>
                <a:extLst>
                  <a:ext uri="{0D108BD9-81ED-4DB2-BD59-A6C34878D82A}">
                    <a16:rowId xmlns:a16="http://schemas.microsoft.com/office/drawing/2014/main" val="2742464930"/>
                  </a:ext>
                </a:extLst>
              </a:tr>
              <a:tr h="735955">
                <a:tc>
                  <a:txBody>
                    <a:bodyPr/>
                    <a:lstStyle/>
                    <a:p>
                      <a:pPr marL="0" indent="0">
                        <a:buFont typeface="Arial" panose="020B0604020202020204" pitchFamily="34" charset="0"/>
                        <a:buNone/>
                      </a:pPr>
                      <a:r>
                        <a:rPr lang="en-US" altLang="zh-TW" sz="1800" i="0" dirty="0">
                          <a:latin typeface="Times New Roman" panose="02020603050405020304" pitchFamily="18" charset="0"/>
                          <a:ea typeface="微軟正黑體" panose="020B0604030504040204" pitchFamily="34" charset="-120"/>
                          <a:cs typeface="Times New Roman" panose="02020603050405020304" pitchFamily="18" charset="0"/>
                        </a:rPr>
                        <a:t>A1.</a:t>
                      </a:r>
                      <a:endParaRPr lang="en-HK" sz="1800" i="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R w="12700" cap="flat" cmpd="sng" algn="ctr">
                      <a:noFill/>
                      <a:prstDash val="solid"/>
                      <a:round/>
                      <a:headEnd type="none" w="med" len="med"/>
                      <a:tailEnd type="none" w="med" len="med"/>
                    </a:lnR>
                    <a:solidFill>
                      <a:srgbClr val="E9CDCE"/>
                    </a:solidFill>
                  </a:tcPr>
                </a:tc>
                <a:tc>
                  <a:txBody>
                    <a:bodyPr/>
                    <a:lstStyle/>
                    <a:p>
                      <a:r>
                        <a:rPr lang="en-HK" sz="1800" b="0" dirty="0">
                          <a:latin typeface="Times New Roman" panose="02020603050405020304" pitchFamily="18" charset="0"/>
                          <a:cs typeface="Times New Roman" panose="02020603050405020304" pitchFamily="18" charset="0"/>
                        </a:rPr>
                        <a:t>Keep the rubbish bin in the classroom clean and covered with a lid properly after use.</a:t>
                      </a:r>
                      <a:endParaRPr lang="en-HK" sz="1800" i="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noFill/>
                      <a:prstDash val="solid"/>
                      <a:round/>
                      <a:headEnd type="none" w="med" len="med"/>
                      <a:tailEnd type="none" w="med" len="med"/>
                    </a:lnL>
                    <a:solidFill>
                      <a:srgbClr val="E9CDCE"/>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Observe the rubbish bin in your classroom during recess/lunch break and check if it is clean without strong smells and properly covered.</a:t>
                      </a:r>
                    </a:p>
                  </a:txBody>
                  <a:tcPr>
                    <a:solidFill>
                      <a:srgbClr val="E9CDCE"/>
                    </a:solidFill>
                  </a:tcPr>
                </a:tc>
                <a:extLst>
                  <a:ext uri="{0D108BD9-81ED-4DB2-BD59-A6C34878D82A}">
                    <a16:rowId xmlns:a16="http://schemas.microsoft.com/office/drawing/2014/main" val="122290304"/>
                  </a:ext>
                </a:extLst>
              </a:tr>
              <a:tr h="2145165">
                <a:tc>
                  <a:txBody>
                    <a:bodyPr/>
                    <a:lstStyle/>
                    <a:p>
                      <a:r>
                        <a:rPr lang="en-US" altLang="zh-TW" sz="1800" dirty="0">
                          <a:latin typeface="Times New Roman" panose="02020603050405020304" pitchFamily="18" charset="0"/>
                          <a:ea typeface="微軟正黑體" panose="020B0604030504040204" pitchFamily="34" charset="-120"/>
                          <a:cs typeface="Times New Roman" panose="02020603050405020304" pitchFamily="18" charset="0"/>
                        </a:rPr>
                        <a:t>A2.</a:t>
                      </a:r>
                      <a:endParaRPr lang="en-HK" sz="180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R w="12700" cap="flat" cmpd="sng" algn="ctr">
                      <a:no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HK" sz="1800" b="0" dirty="0">
                          <a:latin typeface="Times New Roman" panose="02020603050405020304" pitchFamily="18" charset="0"/>
                          <a:cs typeface="Times New Roman" panose="02020603050405020304" pitchFamily="18" charset="0"/>
                        </a:rPr>
                        <a:t>Keep the food waste collection bins and/or composters on campus clean and ensure the lids are tightly closed after use, if any.</a:t>
                      </a:r>
                      <a:endParaRPr lang="en-HK" altLang="zh-TW" sz="1800" b="0" i="0" dirty="0">
                        <a:latin typeface="Times New Roman" panose="02020603050405020304" pitchFamily="18" charset="0"/>
                        <a:cs typeface="Times New Roman" panose="02020603050405020304" pitchFamily="18" charset="0"/>
                      </a:endParaRPr>
                    </a:p>
                    <a:p>
                      <a:endParaRPr lang="en-HK" altLang="zh-TW" sz="1800" i="0" dirty="0">
                        <a:latin typeface="Times New Roman" panose="02020603050405020304" pitchFamily="18" charset="0"/>
                        <a:ea typeface="微軟正黑體" panose="020B0604030504040204" pitchFamily="34" charset="-120"/>
                        <a:cs typeface="Times New Roman" panose="02020603050405020304" pitchFamily="18" charset="0"/>
                      </a:endParaRPr>
                    </a:p>
                    <a:p>
                      <a:r>
                        <a:rPr lang="en-HK" altLang="zh-TW" sz="1800" i="1" dirty="0">
                          <a:latin typeface="Times New Roman" panose="02020603050405020304" pitchFamily="18" charset="0"/>
                          <a:ea typeface="微軟正黑體" panose="020B0604030504040204" pitchFamily="34" charset="-120"/>
                          <a:cs typeface="Times New Roman" panose="02020603050405020304" pitchFamily="18" charset="0"/>
                        </a:rPr>
                        <a:t>Tips: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sz="1800" b="0" i="1" u="none" strike="noStrike" kern="1200" dirty="0">
                          <a:solidFill>
                            <a:schemeClr val="dk1"/>
                          </a:solidFill>
                          <a:effectLst/>
                          <a:latin typeface="Times New Roman" panose="02020603050405020304" pitchFamily="18" charset="0"/>
                          <a:ea typeface="+mn-ea"/>
                          <a:cs typeface="Times New Roman" panose="02020603050405020304" pitchFamily="18" charset="0"/>
                        </a:rPr>
                        <a:t>Place the food waste collection bins and composting machines in well-ventilated areas on campus or install ventilation systems to enhance air circulation and prevent the spread of odour from food waste.</a:t>
                      </a:r>
                    </a:p>
                  </a:txBody>
                  <a:tcPr>
                    <a:lnL w="12700" cap="flat" cmpd="sng" algn="ctr">
                      <a:noFill/>
                      <a:prstDash val="solid"/>
                      <a:round/>
                      <a:headEnd type="none" w="med" len="med"/>
                      <a:tailEnd type="none" w="med" len="med"/>
                    </a:ln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Check the food waste collection bins and/or composters during lunch break to ensure they are clean and properly covered.</a:t>
                      </a:r>
                    </a:p>
                    <a:p>
                      <a:pPr marL="285750" indent="-285750">
                        <a:buFont typeface="Arial" panose="020B0604020202020204" pitchFamily="34" charset="0"/>
                        <a:buChar char="•"/>
                      </a:pPr>
                      <a:endParaRPr lang="en-HK" sz="1800" dirty="0">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3018532850"/>
                  </a:ext>
                </a:extLst>
              </a:tr>
              <a:tr h="735955">
                <a:tc>
                  <a:txBody>
                    <a:bodyPr/>
                    <a:lstStyle/>
                    <a:p>
                      <a:r>
                        <a:rPr lang="en-US" altLang="zh-TW" sz="1800" dirty="0">
                          <a:latin typeface="Times New Roman" panose="02020603050405020304" pitchFamily="18" charset="0"/>
                          <a:ea typeface="微軟正黑體" panose="020B0604030504040204" pitchFamily="34" charset="-120"/>
                          <a:cs typeface="Times New Roman" panose="02020603050405020304" pitchFamily="18" charset="0"/>
                        </a:rPr>
                        <a:t>A</a:t>
                      </a:r>
                      <a:r>
                        <a:rPr lang="en-US" sz="1800" dirty="0">
                          <a:latin typeface="Times New Roman" panose="02020603050405020304" pitchFamily="18" charset="0"/>
                          <a:ea typeface="微軟正黑體" panose="020B0604030504040204" pitchFamily="34" charset="-120"/>
                          <a:cs typeface="Times New Roman" panose="02020603050405020304" pitchFamily="18" charset="0"/>
                        </a:rPr>
                        <a:t>3</a:t>
                      </a:r>
                      <a:r>
                        <a:rPr lang="en-HK" sz="1800" dirty="0">
                          <a:latin typeface="Times New Roman" panose="02020603050405020304" pitchFamily="18" charset="0"/>
                          <a:ea typeface="微軟正黑體" panose="020B0604030504040204" pitchFamily="34" charset="-120"/>
                          <a:cs typeface="Times New Roman" panose="02020603050405020304" pitchFamily="18" charset="0"/>
                        </a:rPr>
                        <a:t>.</a:t>
                      </a:r>
                    </a:p>
                  </a:txBody>
                  <a:tcPr>
                    <a:lnR w="12700" cap="flat" cmpd="sng" algn="ctr">
                      <a:noFill/>
                      <a:prstDash val="solid"/>
                      <a:round/>
                      <a:headEnd type="none" w="med" len="med"/>
                      <a:tailEnd type="none" w="med" len="med"/>
                    </a:lnR>
                    <a:solidFill>
                      <a:srgbClr val="E9CDCE"/>
                    </a:solidFill>
                  </a:tcPr>
                </a:tc>
                <a:tc>
                  <a:txBody>
                    <a:bodyPr/>
                    <a:lstStyle/>
                    <a:p>
                      <a:pPr marL="0" indent="0">
                        <a:buFont typeface="Arial" panose="020B0604020202020204" pitchFamily="34" charset="0"/>
                        <a:buNone/>
                      </a:pPr>
                      <a:r>
                        <a:rPr lang="en-HK" sz="1800" b="0" dirty="0">
                          <a:latin typeface="Times New Roman" panose="02020603050405020304" pitchFamily="18" charset="0"/>
                          <a:cs typeface="Times New Roman" panose="02020603050405020304" pitchFamily="18" charset="0"/>
                        </a:rPr>
                        <a:t>Keep the seats and classroom clean and free of dust.</a:t>
                      </a:r>
                      <a:endParaRPr lang="en-HK" sz="1800" i="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noFill/>
                      <a:prstDash val="solid"/>
                      <a:round/>
                      <a:headEnd type="none" w="med" len="med"/>
                      <a:tailEnd type="none" w="med" len="med"/>
                    </a:lnL>
                    <a:solidFill>
                      <a:srgbClr val="E9CDCE"/>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sz="1800" b="0" dirty="0">
                          <a:latin typeface="Times New Roman" panose="02020603050405020304" pitchFamily="18" charset="0"/>
                          <a:cs typeface="Times New Roman" panose="02020603050405020304" pitchFamily="18" charset="0"/>
                        </a:rPr>
                        <a:t>Check if classmates' seats and the classroom are tidy and clean during recess, lunch break or after school.</a:t>
                      </a:r>
                    </a:p>
                  </a:txBody>
                  <a:tcPr>
                    <a:solidFill>
                      <a:srgbClr val="E9CDCE"/>
                    </a:solidFill>
                  </a:tcPr>
                </a:tc>
                <a:extLst>
                  <a:ext uri="{0D108BD9-81ED-4DB2-BD59-A6C34878D82A}">
                    <a16:rowId xmlns:a16="http://schemas.microsoft.com/office/drawing/2014/main" val="962569295"/>
                  </a:ext>
                </a:extLst>
              </a:tr>
            </a:tbl>
          </a:graphicData>
        </a:graphic>
      </p:graphicFrame>
      <p:grpSp>
        <p:nvGrpSpPr>
          <p:cNvPr id="2" name="群組 1">
            <a:extLst>
              <a:ext uri="{FF2B5EF4-FFF2-40B4-BE49-F238E27FC236}">
                <a16:creationId xmlns:a16="http://schemas.microsoft.com/office/drawing/2014/main" id="{2B2B064F-07CC-916A-9C08-4B952BA3063A}"/>
              </a:ext>
            </a:extLst>
          </p:cNvPr>
          <p:cNvGrpSpPr/>
          <p:nvPr/>
        </p:nvGrpSpPr>
        <p:grpSpPr>
          <a:xfrm>
            <a:off x="381202" y="255502"/>
            <a:ext cx="4983040" cy="1047538"/>
            <a:chOff x="407328" y="408067"/>
            <a:chExt cx="4983040" cy="1047538"/>
          </a:xfrm>
        </p:grpSpPr>
        <p:sp>
          <p:nvSpPr>
            <p:cNvPr id="4" name="矩形: 圓角 3">
              <a:extLst>
                <a:ext uri="{FF2B5EF4-FFF2-40B4-BE49-F238E27FC236}">
                  <a16:creationId xmlns:a16="http://schemas.microsoft.com/office/drawing/2014/main" id="{90248304-17EF-79BC-3F51-9321615131FD}"/>
                </a:ext>
              </a:extLst>
            </p:cNvPr>
            <p:cNvSpPr/>
            <p:nvPr/>
          </p:nvSpPr>
          <p:spPr>
            <a:xfrm>
              <a:off x="407328" y="408067"/>
              <a:ext cx="4983040" cy="1047538"/>
            </a:xfrm>
            <a:prstGeom prst="roundRect">
              <a:avLst>
                <a:gd name="adj" fmla="val 50000"/>
              </a:avLst>
            </a:prstGeom>
            <a:solidFill>
              <a:srgbClr val="913F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9" name="文字方塊 8">
              <a:extLst>
                <a:ext uri="{FF2B5EF4-FFF2-40B4-BE49-F238E27FC236}">
                  <a16:creationId xmlns:a16="http://schemas.microsoft.com/office/drawing/2014/main" id="{D549F40E-ABBD-F370-7D8A-49BD8968B636}"/>
                </a:ext>
              </a:extLst>
            </p:cNvPr>
            <p:cNvSpPr txBox="1"/>
            <p:nvPr/>
          </p:nvSpPr>
          <p:spPr>
            <a:xfrm>
              <a:off x="644506" y="590103"/>
              <a:ext cx="3562065" cy="646331"/>
            </a:xfrm>
            <a:prstGeom prst="rect">
              <a:avLst/>
            </a:prstGeom>
            <a:noFill/>
          </p:spPr>
          <p:txBody>
            <a:bodyPr wrap="none" rtlCol="0">
              <a:spAutoFit/>
            </a:bodyPr>
            <a:lstStyle/>
            <a:p>
              <a:pPr algn="ctr"/>
              <a:r>
                <a:rPr lang="en-US" altLang="zh-TW"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Clean Indoor Air</a:t>
              </a:r>
              <a:endParaRPr lang="zh-TW" altLang="en-US"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endParaRPr>
            </a:p>
          </p:txBody>
        </p:sp>
        <p:pic>
          <p:nvPicPr>
            <p:cNvPr id="10" name="圖片 9">
              <a:extLst>
                <a:ext uri="{FF2B5EF4-FFF2-40B4-BE49-F238E27FC236}">
                  <a16:creationId xmlns:a16="http://schemas.microsoft.com/office/drawing/2014/main" id="{FF038798-E14A-FAEF-EE73-0BD97587F4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4306" y="408067"/>
              <a:ext cx="1046062" cy="1044589"/>
            </a:xfrm>
            <a:prstGeom prst="rect">
              <a:avLst/>
            </a:prstGeom>
          </p:spPr>
        </p:pic>
      </p:grpSp>
    </p:spTree>
    <p:extLst>
      <p:ext uri="{BB962C8B-B14F-4D97-AF65-F5344CB8AC3E}">
        <p14:creationId xmlns:p14="http://schemas.microsoft.com/office/powerpoint/2010/main" val="31298750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D660F9F7-1CA7-2B48-96B3-470491F9B451}"/>
              </a:ext>
            </a:extLst>
          </p:cNvPr>
          <p:cNvPicPr>
            <a:picLocks noChangeAspect="1"/>
          </p:cNvPicPr>
          <p:nvPr/>
        </p:nvPicPr>
        <p:blipFill>
          <a:blip r:embed="rId2"/>
          <a:stretch>
            <a:fillRect/>
          </a:stretch>
        </p:blipFill>
        <p:spPr>
          <a:xfrm>
            <a:off x="9534967" y="80830"/>
            <a:ext cx="1380695" cy="1456557"/>
          </a:xfrm>
          <a:prstGeom prst="rect">
            <a:avLst/>
          </a:prstGeom>
        </p:spPr>
      </p:pic>
      <p:graphicFrame>
        <p:nvGraphicFramePr>
          <p:cNvPr id="13" name="Content Placeholder 7">
            <a:extLst>
              <a:ext uri="{FF2B5EF4-FFF2-40B4-BE49-F238E27FC236}">
                <a16:creationId xmlns:a16="http://schemas.microsoft.com/office/drawing/2014/main" id="{1AFD24A5-7546-16E5-403B-84427E3F0AF3}"/>
              </a:ext>
            </a:extLst>
          </p:cNvPr>
          <p:cNvGraphicFramePr>
            <a:graphicFrameLocks noGrp="1"/>
          </p:cNvGraphicFramePr>
          <p:nvPr>
            <p:ph idx="1"/>
            <p:extLst>
              <p:ext uri="{D42A27DB-BD31-4B8C-83A1-F6EECF244321}">
                <p14:modId xmlns:p14="http://schemas.microsoft.com/office/powerpoint/2010/main" val="2491078034"/>
              </p:ext>
            </p:extLst>
          </p:nvPr>
        </p:nvGraphicFramePr>
        <p:xfrm>
          <a:off x="455058" y="1550450"/>
          <a:ext cx="11484393" cy="4525431"/>
        </p:xfrm>
        <a:graphic>
          <a:graphicData uri="http://schemas.openxmlformats.org/drawingml/2006/table">
            <a:tbl>
              <a:tblPr firstRow="1" bandRow="1">
                <a:tableStyleId>{5940675A-B579-460E-94D1-54222C63F5DA}</a:tableStyleId>
              </a:tblPr>
              <a:tblGrid>
                <a:gridCol w="700407">
                  <a:extLst>
                    <a:ext uri="{9D8B030D-6E8A-4147-A177-3AD203B41FA5}">
                      <a16:colId xmlns:a16="http://schemas.microsoft.com/office/drawing/2014/main" val="650940177"/>
                    </a:ext>
                  </a:extLst>
                </a:gridCol>
                <a:gridCol w="5349838">
                  <a:extLst>
                    <a:ext uri="{9D8B030D-6E8A-4147-A177-3AD203B41FA5}">
                      <a16:colId xmlns:a16="http://schemas.microsoft.com/office/drawing/2014/main" val="1027800388"/>
                    </a:ext>
                  </a:extLst>
                </a:gridCol>
                <a:gridCol w="5434148">
                  <a:extLst>
                    <a:ext uri="{9D8B030D-6E8A-4147-A177-3AD203B41FA5}">
                      <a16:colId xmlns:a16="http://schemas.microsoft.com/office/drawing/2014/main" val="3929358775"/>
                    </a:ext>
                  </a:extLst>
                </a:gridCol>
              </a:tblGrid>
              <a:tr h="455591">
                <a:tc gridSpan="2">
                  <a:txBody>
                    <a:bodyPr/>
                    <a:lstStyle/>
                    <a:p>
                      <a:pPr algn="ctr"/>
                      <a:r>
                        <a:rPr lang="en-HK" altLang="zh-TW" sz="2000" b="1" dirty="0">
                          <a:latin typeface="Times New Roman" panose="02020603050405020304" pitchFamily="18" charset="0"/>
                          <a:ea typeface="微軟正黑體" panose="020B0604030504040204" pitchFamily="34" charset="-120"/>
                          <a:cs typeface="Times New Roman" panose="02020603050405020304" pitchFamily="18" charset="0"/>
                        </a:rPr>
                        <a:t>Best Practice</a:t>
                      </a:r>
                      <a:endParaRPr lang="en-HK" sz="20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solidFill>
                      <a:srgbClr val="C06C70"/>
                    </a:solidFill>
                  </a:tcPr>
                </a:tc>
                <a:tc hMerge="1">
                  <a:txBody>
                    <a:bodyPr/>
                    <a:lstStyle/>
                    <a:p>
                      <a:endParaRPr dirty="0"/>
                    </a:p>
                  </a:txBody>
                  <a:tcPr>
                    <a:solidFill>
                      <a:srgbClr val="FFC247"/>
                    </a:solidFill>
                  </a:tcPr>
                </a:tc>
                <a:tc>
                  <a:txBody>
                    <a:bodyPr/>
                    <a:lstStyle/>
                    <a:p>
                      <a:pPr algn="ctr"/>
                      <a:r>
                        <a:rPr lang="en-HK" altLang="zh-TW" sz="2000" b="1" dirty="0">
                          <a:latin typeface="Times New Roman" panose="02020603050405020304" pitchFamily="18" charset="0"/>
                          <a:ea typeface="微軟正黑體" panose="020B0604030504040204" pitchFamily="34" charset="-120"/>
                          <a:cs typeface="Times New Roman" panose="02020603050405020304" pitchFamily="18" charset="0"/>
                        </a:rPr>
                        <a:t>Checking Method (Example)</a:t>
                      </a:r>
                      <a:endParaRPr lang="en-HK" sz="20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solidFill>
                      <a:srgbClr val="C06C70"/>
                    </a:solidFill>
                  </a:tcPr>
                </a:tc>
                <a:extLst>
                  <a:ext uri="{0D108BD9-81ED-4DB2-BD59-A6C34878D82A}">
                    <a16:rowId xmlns:a16="http://schemas.microsoft.com/office/drawing/2014/main" val="2742464930"/>
                  </a:ext>
                </a:extLst>
              </a:tr>
              <a:tr h="735955">
                <a:tc>
                  <a:txBody>
                    <a:bodyPr/>
                    <a:lstStyle/>
                    <a:p>
                      <a:r>
                        <a:rPr lang="en-US" altLang="zh-TW" sz="1800" dirty="0">
                          <a:latin typeface="Times New Roman" panose="02020603050405020304" pitchFamily="18" charset="0"/>
                          <a:ea typeface="微軟正黑體" panose="020B0604030504040204" pitchFamily="34" charset="-120"/>
                          <a:cs typeface="Times New Roman" panose="02020603050405020304" pitchFamily="18" charset="0"/>
                        </a:rPr>
                        <a:t>A</a:t>
                      </a:r>
                      <a:r>
                        <a:rPr lang="en-US" sz="1800" dirty="0">
                          <a:latin typeface="Times New Roman" panose="02020603050405020304" pitchFamily="18" charset="0"/>
                          <a:ea typeface="微軟正黑體" panose="020B0604030504040204" pitchFamily="34" charset="-120"/>
                          <a:cs typeface="Times New Roman" panose="02020603050405020304" pitchFamily="18" charset="0"/>
                        </a:rPr>
                        <a:t>4</a:t>
                      </a:r>
                      <a:r>
                        <a:rPr lang="en-HK" sz="1800" dirty="0">
                          <a:latin typeface="Times New Roman" panose="02020603050405020304" pitchFamily="18" charset="0"/>
                          <a:ea typeface="微軟正黑體" panose="020B0604030504040204" pitchFamily="34" charset="-120"/>
                          <a:cs typeface="Times New Roman" panose="02020603050405020304" pitchFamily="18" charset="0"/>
                        </a:rPr>
                        <a:t>.</a:t>
                      </a:r>
                    </a:p>
                  </a:txBody>
                  <a:tcPr>
                    <a:lnR w="12700" cap="flat" cmpd="sng" algn="ctr">
                      <a:noFill/>
                      <a:prstDash val="solid"/>
                      <a:round/>
                      <a:headEnd type="none" w="med" len="med"/>
                      <a:tailEnd type="none" w="med" len="med"/>
                    </a:lnR>
                    <a:solidFill>
                      <a:srgbClr val="E9CDCE"/>
                    </a:solidFill>
                  </a:tcPr>
                </a:tc>
                <a:tc>
                  <a:txBody>
                    <a:bodyPr/>
                    <a:lstStyle/>
                    <a:p>
                      <a:pPr marL="0" indent="0">
                        <a:buFont typeface="Arial" panose="020B0604020202020204" pitchFamily="34" charset="0"/>
                        <a:buNone/>
                      </a:pPr>
                      <a:r>
                        <a:rPr lang="en-HK" sz="1800" b="0" dirty="0">
                          <a:latin typeface="Times New Roman" panose="02020603050405020304" pitchFamily="18" charset="0"/>
                          <a:cs typeface="Times New Roman" panose="02020603050405020304" pitchFamily="18" charset="0"/>
                        </a:rPr>
                        <a:t>Clean up food or drink spills immediately to prevent mould or bacterial growth, if any.</a:t>
                      </a:r>
                      <a:endParaRPr lang="en-HK" i="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noFill/>
                      <a:prstDash val="solid"/>
                      <a:round/>
                      <a:headEnd type="none" w="med" len="med"/>
                      <a:tailEnd type="none" w="med" len="med"/>
                    </a:lnL>
                    <a:solidFill>
                      <a:srgbClr val="E9CDCE"/>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sz="1800" b="0" dirty="0">
                          <a:latin typeface="Times New Roman" panose="02020603050405020304" pitchFamily="18" charset="0"/>
                          <a:cs typeface="Times New Roman" panose="02020603050405020304" pitchFamily="18" charset="0"/>
                        </a:rPr>
                        <a:t>Check if classmates' seats and the classroom are tidy and clean during recess, lunch break or after school.</a:t>
                      </a:r>
                    </a:p>
                  </a:txBody>
                  <a:tcPr>
                    <a:solidFill>
                      <a:srgbClr val="E9CDCE"/>
                    </a:solidFill>
                  </a:tcPr>
                </a:tc>
                <a:extLst>
                  <a:ext uri="{0D108BD9-81ED-4DB2-BD59-A6C34878D82A}">
                    <a16:rowId xmlns:a16="http://schemas.microsoft.com/office/drawing/2014/main" val="122290304"/>
                  </a:ext>
                </a:extLst>
              </a:tr>
              <a:tr h="2145165">
                <a:tc>
                  <a:txBody>
                    <a:bodyPr/>
                    <a:lstStyle/>
                    <a:p>
                      <a:pPr marL="0" indent="0">
                        <a:buFont typeface="Arial" panose="020B0604020202020204" pitchFamily="34" charset="0"/>
                        <a:buNone/>
                      </a:pPr>
                      <a:r>
                        <a:rPr lang="en-US" altLang="zh-TW" sz="1800" i="0" dirty="0">
                          <a:latin typeface="Times New Roman" panose="02020603050405020304" pitchFamily="18" charset="0"/>
                          <a:ea typeface="微軟正黑體" panose="020B0604030504040204" pitchFamily="34" charset="-120"/>
                          <a:cs typeface="Times New Roman" panose="02020603050405020304" pitchFamily="18" charset="0"/>
                        </a:rPr>
                        <a:t>A5.</a:t>
                      </a:r>
                      <a:endParaRPr lang="en-HK" sz="1800" i="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R w="12700" cap="flat" cmpd="sng" algn="ctr">
                      <a:noFill/>
                      <a:prstDash val="solid"/>
                      <a:round/>
                      <a:headEnd type="none" w="med" len="med"/>
                      <a:tailEnd type="none" w="med" len="med"/>
                    </a:lnR>
                  </a:tcPr>
                </a:tc>
                <a:tc>
                  <a:txBody>
                    <a:bodyPr/>
                    <a:lstStyle/>
                    <a:p>
                      <a:r>
                        <a:rPr lang="en-HK" dirty="0">
                          <a:latin typeface="Times New Roman" panose="02020603050405020304" pitchFamily="18" charset="0"/>
                          <a:cs typeface="Times New Roman" panose="02020603050405020304" pitchFamily="18" charset="0"/>
                        </a:rPr>
                        <a:t>Do not use stationery containing high level of volatile organic compounds (VOCs), such as marker pens or correction fluids, in the classroom.</a:t>
                      </a:r>
                      <a:endParaRPr lang="en-HK" i="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noFill/>
                      <a:prstDash val="solid"/>
                      <a:round/>
                      <a:headEnd type="none" w="med" len="med"/>
                      <a:tailEnd type="none" w="med" len="med"/>
                    </a:ln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dirty="0">
                          <a:latin typeface="Times New Roman" panose="02020603050405020304" pitchFamily="18" charset="0"/>
                          <a:cs typeface="Times New Roman" panose="02020603050405020304" pitchFamily="18" charset="0"/>
                        </a:rPr>
                        <a:t>Check the stationery in the classroom during recess, lunch break or before/after school.</a:t>
                      </a:r>
                    </a:p>
                  </a:txBody>
                  <a:tcPr/>
                </a:tc>
                <a:extLst>
                  <a:ext uri="{0D108BD9-81ED-4DB2-BD59-A6C34878D82A}">
                    <a16:rowId xmlns:a16="http://schemas.microsoft.com/office/drawing/2014/main" val="3018532850"/>
                  </a:ext>
                </a:extLst>
              </a:tr>
              <a:tr h="735955">
                <a:tc>
                  <a:txBody>
                    <a:bodyPr/>
                    <a:lstStyle/>
                    <a:p>
                      <a:r>
                        <a:rPr lang="en-US" altLang="zh-TW" sz="1800" dirty="0">
                          <a:latin typeface="Times New Roman" panose="02020603050405020304" pitchFamily="18" charset="0"/>
                          <a:ea typeface="微軟正黑體" panose="020B0604030504040204" pitchFamily="34" charset="-120"/>
                          <a:cs typeface="Times New Roman" panose="02020603050405020304" pitchFamily="18" charset="0"/>
                        </a:rPr>
                        <a:t>A6.</a:t>
                      </a:r>
                      <a:endParaRPr lang="en-HK" sz="180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R w="12700" cap="flat" cmpd="sng" algn="ctr">
                      <a:noFill/>
                      <a:prstDash val="solid"/>
                      <a:round/>
                      <a:headEnd type="none" w="med" len="med"/>
                      <a:tailEnd type="none" w="med" len="med"/>
                    </a:lnR>
                    <a:solidFill>
                      <a:srgbClr val="E9CDCE"/>
                    </a:solidFill>
                  </a:tcPr>
                </a:tc>
                <a:tc>
                  <a:txBody>
                    <a:bodyPr/>
                    <a:lstStyle/>
                    <a:p>
                      <a:r>
                        <a:rPr lang="en-HK" dirty="0">
                          <a:latin typeface="Times New Roman" panose="02020603050405020304" pitchFamily="18" charset="0"/>
                          <a:cs typeface="Times New Roman" panose="02020603050405020304" pitchFamily="18" charset="0"/>
                        </a:rPr>
                        <a:t>Timely activate the air purifier in the classroom, if any.</a:t>
                      </a:r>
                      <a:endParaRPr lang="en-HK" i="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noFill/>
                      <a:prstDash val="solid"/>
                      <a:round/>
                      <a:headEnd type="none" w="med" len="med"/>
                      <a:tailEnd type="none" w="med" len="med"/>
                    </a:lnL>
                    <a:solidFill>
                      <a:srgbClr val="E9CDCE"/>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Check if the air purifier in the classroom is turned on before the morning class starts. When the classroom is unoccupied, check if the air purifier is turned off to conserve energy.</a:t>
                      </a:r>
                    </a:p>
                  </a:txBody>
                  <a:tcPr>
                    <a:solidFill>
                      <a:srgbClr val="E9CDCE"/>
                    </a:solidFill>
                  </a:tcPr>
                </a:tc>
                <a:extLst>
                  <a:ext uri="{0D108BD9-81ED-4DB2-BD59-A6C34878D82A}">
                    <a16:rowId xmlns:a16="http://schemas.microsoft.com/office/drawing/2014/main" val="962569295"/>
                  </a:ext>
                </a:extLst>
              </a:tr>
            </a:tbl>
          </a:graphicData>
        </a:graphic>
      </p:graphicFrame>
      <p:grpSp>
        <p:nvGrpSpPr>
          <p:cNvPr id="2" name="群組 1">
            <a:extLst>
              <a:ext uri="{FF2B5EF4-FFF2-40B4-BE49-F238E27FC236}">
                <a16:creationId xmlns:a16="http://schemas.microsoft.com/office/drawing/2014/main" id="{2B2B064F-07CC-916A-9C08-4B952BA3063A}"/>
              </a:ext>
            </a:extLst>
          </p:cNvPr>
          <p:cNvGrpSpPr/>
          <p:nvPr/>
        </p:nvGrpSpPr>
        <p:grpSpPr>
          <a:xfrm>
            <a:off x="381202" y="255502"/>
            <a:ext cx="6289334" cy="1047538"/>
            <a:chOff x="407328" y="408067"/>
            <a:chExt cx="6289334" cy="1047538"/>
          </a:xfrm>
        </p:grpSpPr>
        <p:sp>
          <p:nvSpPr>
            <p:cNvPr id="4" name="矩形: 圓角 3">
              <a:extLst>
                <a:ext uri="{FF2B5EF4-FFF2-40B4-BE49-F238E27FC236}">
                  <a16:creationId xmlns:a16="http://schemas.microsoft.com/office/drawing/2014/main" id="{90248304-17EF-79BC-3F51-9321615131FD}"/>
                </a:ext>
              </a:extLst>
            </p:cNvPr>
            <p:cNvSpPr/>
            <p:nvPr/>
          </p:nvSpPr>
          <p:spPr>
            <a:xfrm>
              <a:off x="407328" y="408067"/>
              <a:ext cx="6289334" cy="1047538"/>
            </a:xfrm>
            <a:prstGeom prst="roundRect">
              <a:avLst>
                <a:gd name="adj" fmla="val 50000"/>
              </a:avLst>
            </a:prstGeom>
            <a:solidFill>
              <a:srgbClr val="913F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9" name="文字方塊 8">
              <a:extLst>
                <a:ext uri="{FF2B5EF4-FFF2-40B4-BE49-F238E27FC236}">
                  <a16:creationId xmlns:a16="http://schemas.microsoft.com/office/drawing/2014/main" id="{D549F40E-ABBD-F370-7D8A-49BD8968B636}"/>
                </a:ext>
              </a:extLst>
            </p:cNvPr>
            <p:cNvSpPr txBox="1"/>
            <p:nvPr/>
          </p:nvSpPr>
          <p:spPr>
            <a:xfrm>
              <a:off x="631181" y="590103"/>
              <a:ext cx="5182381" cy="646331"/>
            </a:xfrm>
            <a:prstGeom prst="rect">
              <a:avLst/>
            </a:prstGeom>
            <a:noFill/>
          </p:spPr>
          <p:txBody>
            <a:bodyPr wrap="none" rtlCol="0">
              <a:spAutoFit/>
            </a:bodyPr>
            <a:lstStyle/>
            <a:p>
              <a:pPr algn="ctr"/>
              <a:r>
                <a:rPr lang="en-US" altLang="zh-TW"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Clean Indoor Air</a:t>
              </a:r>
              <a:r>
                <a:rPr lang="en-US" altLang="zh-HK"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 (Cont</a:t>
              </a:r>
              <a:r>
                <a:rPr lang="en-US" altLang="zh-HK" sz="3600" b="1"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a:t>
              </a:r>
              <a:r>
                <a:rPr lang="en-US" altLang="zh-HK"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a:t>
              </a:r>
              <a:r>
                <a:rPr lang="en-US" altLang="zh-TW"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 </a:t>
              </a:r>
              <a:endParaRPr lang="zh-TW" altLang="en-US"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endParaRPr>
            </a:p>
          </p:txBody>
        </p:sp>
        <p:pic>
          <p:nvPicPr>
            <p:cNvPr id="10" name="圖片 9">
              <a:extLst>
                <a:ext uri="{FF2B5EF4-FFF2-40B4-BE49-F238E27FC236}">
                  <a16:creationId xmlns:a16="http://schemas.microsoft.com/office/drawing/2014/main" id="{FF038798-E14A-FAEF-EE73-0BD97587F4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0600" y="408067"/>
              <a:ext cx="1046062" cy="1044589"/>
            </a:xfrm>
            <a:prstGeom prst="rect">
              <a:avLst/>
            </a:prstGeom>
          </p:spPr>
        </p:pic>
      </p:grpSp>
    </p:spTree>
    <p:extLst>
      <p:ext uri="{BB962C8B-B14F-4D97-AF65-F5344CB8AC3E}">
        <p14:creationId xmlns:p14="http://schemas.microsoft.com/office/powerpoint/2010/main" val="3684178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46E56FC-BA4A-AEAB-94ED-DD0F3A27072D}"/>
              </a:ext>
            </a:extLst>
          </p:cNvPr>
          <p:cNvSpPr txBox="1">
            <a:spLocks/>
          </p:cNvSpPr>
          <p:nvPr/>
        </p:nvSpPr>
        <p:spPr>
          <a:xfrm>
            <a:off x="4659108" y="4252878"/>
            <a:ext cx="7476287" cy="968051"/>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en-HK" altLang="zh-TW" sz="3600" b="1" dirty="0">
                <a:solidFill>
                  <a:srgbClr val="006600"/>
                </a:solidFill>
                <a:latin typeface="Times New Roman" panose="02020603050405020304" pitchFamily="18" charset="0"/>
                <a:ea typeface="微軟正黑體" panose="020B0604030504040204" pitchFamily="34" charset="-120"/>
                <a:cs typeface="Times New Roman" panose="02020603050405020304" pitchFamily="18" charset="0"/>
              </a:rPr>
              <a:t>Environmental Promotion activities</a:t>
            </a:r>
          </a:p>
        </p:txBody>
      </p:sp>
      <p:pic>
        <p:nvPicPr>
          <p:cNvPr id="2" name="圖片 1">
            <a:extLst>
              <a:ext uri="{FF2B5EF4-FFF2-40B4-BE49-F238E27FC236}">
                <a16:creationId xmlns:a16="http://schemas.microsoft.com/office/drawing/2014/main" id="{435F6291-EBC7-21E8-FF5A-27B42BF862D7}"/>
              </a:ext>
            </a:extLst>
          </p:cNvPr>
          <p:cNvPicPr>
            <a:picLocks noChangeAspect="1"/>
          </p:cNvPicPr>
          <p:nvPr/>
        </p:nvPicPr>
        <p:blipFill>
          <a:blip r:embed="rId2"/>
          <a:stretch>
            <a:fillRect/>
          </a:stretch>
        </p:blipFill>
        <p:spPr>
          <a:xfrm>
            <a:off x="2430619" y="3768721"/>
            <a:ext cx="1877731" cy="2731245"/>
          </a:xfrm>
          <a:prstGeom prst="rect">
            <a:avLst/>
          </a:prstGeom>
        </p:spPr>
      </p:pic>
      <p:pic>
        <p:nvPicPr>
          <p:cNvPr id="4" name="圖片 3">
            <a:extLst>
              <a:ext uri="{FF2B5EF4-FFF2-40B4-BE49-F238E27FC236}">
                <a16:creationId xmlns:a16="http://schemas.microsoft.com/office/drawing/2014/main" id="{F7667C72-3F6D-5AFA-D09B-323D2980503E}"/>
              </a:ext>
            </a:extLst>
          </p:cNvPr>
          <p:cNvPicPr>
            <a:picLocks noChangeAspect="1"/>
          </p:cNvPicPr>
          <p:nvPr/>
        </p:nvPicPr>
        <p:blipFill>
          <a:blip r:embed="rId3"/>
          <a:stretch>
            <a:fillRect/>
          </a:stretch>
        </p:blipFill>
        <p:spPr>
          <a:xfrm>
            <a:off x="364945" y="3647701"/>
            <a:ext cx="2097206" cy="2932430"/>
          </a:xfrm>
          <a:prstGeom prst="rect">
            <a:avLst/>
          </a:prstGeom>
        </p:spPr>
      </p:pic>
    </p:spTree>
    <p:extLst>
      <p:ext uri="{BB962C8B-B14F-4D97-AF65-F5344CB8AC3E}">
        <p14:creationId xmlns:p14="http://schemas.microsoft.com/office/powerpoint/2010/main" val="21411672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a:extLst>
              <a:ext uri="{FF2B5EF4-FFF2-40B4-BE49-F238E27FC236}">
                <a16:creationId xmlns:a16="http://schemas.microsoft.com/office/drawing/2014/main" id="{F64216D1-B421-E935-C1D3-D58610209AA5}"/>
              </a:ext>
            </a:extLst>
          </p:cNvPr>
          <p:cNvGraphicFramePr>
            <a:graphicFrameLocks noGrp="1"/>
          </p:cNvGraphicFramePr>
          <p:nvPr>
            <p:extLst>
              <p:ext uri="{D42A27DB-BD31-4B8C-83A1-F6EECF244321}">
                <p14:modId xmlns:p14="http://schemas.microsoft.com/office/powerpoint/2010/main" val="1345029714"/>
              </p:ext>
            </p:extLst>
          </p:nvPr>
        </p:nvGraphicFramePr>
        <p:xfrm>
          <a:off x="2591418" y="1260281"/>
          <a:ext cx="4396208" cy="5362587"/>
        </p:xfrm>
        <a:graphic>
          <a:graphicData uri="http://schemas.openxmlformats.org/drawingml/2006/table">
            <a:tbl>
              <a:tblPr firstRow="1" bandRow="1">
                <a:tableStyleId>{7DF18680-E054-41AD-8BC1-D1AEF772440D}</a:tableStyleId>
              </a:tblPr>
              <a:tblGrid>
                <a:gridCol w="4396208">
                  <a:extLst>
                    <a:ext uri="{9D8B030D-6E8A-4147-A177-3AD203B41FA5}">
                      <a16:colId xmlns:a16="http://schemas.microsoft.com/office/drawing/2014/main" val="316975456"/>
                    </a:ext>
                  </a:extLst>
                </a:gridCol>
              </a:tblGrid>
              <a:tr h="436408">
                <a:tc>
                  <a:txBody>
                    <a:bodyPr/>
                    <a:lstStyle/>
                    <a:p>
                      <a:pPr algn="ctr"/>
                      <a:r>
                        <a:rPr lang="en-HK" altLang="zh-TW" sz="2000" b="1"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Activities</a:t>
                      </a:r>
                      <a:endParaRPr lang="zh-HK" altLang="en-US" sz="2000" b="1"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1260732455"/>
                  </a:ext>
                </a:extLst>
              </a:tr>
              <a:tr h="753251">
                <a:tc>
                  <a:txBody>
                    <a:bodyPr/>
                    <a:lstStyle/>
                    <a:p>
                      <a:pPr marL="285750" marR="0" lvl="0" indent="-285750">
                        <a:spcBef>
                          <a:spcPts val="900"/>
                        </a:spcBef>
                        <a:spcAft>
                          <a:spcPts val="900"/>
                        </a:spcAft>
                        <a:buFont typeface="Arial" panose="020B0604020202020204" pitchFamily="34" charset="0"/>
                        <a:buChar char="•"/>
                      </a:pPr>
                      <a:r>
                        <a:rPr lang="en-HK" dirty="0">
                          <a:latin typeface="Times New Roman" panose="02020603050405020304" pitchFamily="18" charset="0"/>
                          <a:cs typeface="Times New Roman" panose="02020603050405020304" pitchFamily="18" charset="0"/>
                        </a:rPr>
                        <a:t>Sharing via morning announcements, assemblies, classroom presentations, etc.</a:t>
                      </a:r>
                      <a:endParaRPr lang="zh-HK" altLang="en-US"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2103006259"/>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HK"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Drama</a:t>
                      </a:r>
                      <a:endParaRPr lang="en-HK" altLang="zh-HK" sz="1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3757894086"/>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Sharing on-campus TV or radio</a:t>
                      </a:r>
                    </a:p>
                  </a:txBody>
                  <a:tcPr/>
                </a:tc>
                <a:extLst>
                  <a:ext uri="{0D108BD9-81ED-4DB2-BD59-A6C34878D82A}">
                    <a16:rowId xmlns:a16="http://schemas.microsoft.com/office/drawing/2014/main" val="3244414035"/>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Environmental talk/sharing</a:t>
                      </a:r>
                    </a:p>
                  </a:txBody>
                  <a:tcPr/>
                </a:tc>
                <a:extLst>
                  <a:ext uri="{0D108BD9-81ED-4DB2-BD59-A6C34878D82A}">
                    <a16:rowId xmlns:a16="http://schemas.microsoft.com/office/drawing/2014/main" val="3434173914"/>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Inter-class competitions/quiz contests</a:t>
                      </a:r>
                    </a:p>
                  </a:txBody>
                  <a:tcPr/>
                </a:tc>
                <a:extLst>
                  <a:ext uri="{0D108BD9-81ED-4DB2-BD59-A6C34878D82A}">
                    <a16:rowId xmlns:a16="http://schemas.microsoft.com/office/drawing/2014/main" val="2303900157"/>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dirty="0">
                          <a:latin typeface="Times New Roman" panose="02020603050405020304" pitchFamily="18" charset="0"/>
                          <a:cs typeface="Times New Roman" panose="02020603050405020304" pitchFamily="18" charset="0"/>
                        </a:rPr>
                        <a:t>Green idea competitions</a:t>
                      </a:r>
                      <a:endParaRPr lang="en-HK" altLang="zh-HK"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2639149893"/>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Themed Environmental Day/Week</a:t>
                      </a:r>
                    </a:p>
                  </a:txBody>
                  <a:tcPr/>
                </a:tc>
                <a:extLst>
                  <a:ext uri="{0D108BD9-81ED-4DB2-BD59-A6C34878D82A}">
                    <a16:rowId xmlns:a16="http://schemas.microsoft.com/office/drawing/2014/main" val="2941934883"/>
                  </a:ext>
                </a:extLst>
              </a:tr>
              <a:tr h="409394">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dirty="0">
                          <a:latin typeface="Times New Roman" panose="02020603050405020304" pitchFamily="18" charset="0"/>
                          <a:cs typeface="Times New Roman" panose="02020603050405020304" pitchFamily="18" charset="0"/>
                        </a:rPr>
                        <a:t>Decorating bulletin boards/campus with eco-friendly materials</a:t>
                      </a:r>
                      <a:endParaRPr lang="en-HK" altLang="zh-HK"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3381686463"/>
                  </a:ext>
                </a:extLst>
              </a:tr>
              <a:tr h="436408">
                <a:tc>
                  <a:txBody>
                    <a:bodyPr/>
                    <a:lstStyle/>
                    <a:p>
                      <a:pPr marL="285750" lvl="0" indent="-285750">
                        <a:buFont typeface="Arial" panose="020B0604020202020204" pitchFamily="34" charset="0"/>
                        <a:buChar cha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Co-organising environmental activities with alumni associations/parent-teacher associations</a:t>
                      </a:r>
                    </a:p>
                  </a:txBody>
                  <a:tcPr/>
                </a:tc>
                <a:extLst>
                  <a:ext uri="{0D108BD9-81ED-4DB2-BD59-A6C34878D82A}">
                    <a16:rowId xmlns:a16="http://schemas.microsoft.com/office/drawing/2014/main" val="1697195661"/>
                  </a:ext>
                </a:extLst>
              </a:tr>
            </a:tbl>
          </a:graphicData>
        </a:graphic>
      </p:graphicFrame>
      <p:graphicFrame>
        <p:nvGraphicFramePr>
          <p:cNvPr id="5" name="表格 4">
            <a:extLst>
              <a:ext uri="{FF2B5EF4-FFF2-40B4-BE49-F238E27FC236}">
                <a16:creationId xmlns:a16="http://schemas.microsoft.com/office/drawing/2014/main" id="{1734DBD5-5F63-998A-BDA9-3CBFAB4FC0C1}"/>
              </a:ext>
            </a:extLst>
          </p:cNvPr>
          <p:cNvGraphicFramePr>
            <a:graphicFrameLocks noGrp="1"/>
          </p:cNvGraphicFramePr>
          <p:nvPr>
            <p:extLst>
              <p:ext uri="{D42A27DB-BD31-4B8C-83A1-F6EECF244321}">
                <p14:modId xmlns:p14="http://schemas.microsoft.com/office/powerpoint/2010/main" val="1903701391"/>
              </p:ext>
            </p:extLst>
          </p:nvPr>
        </p:nvGraphicFramePr>
        <p:xfrm>
          <a:off x="7689865" y="1260281"/>
          <a:ext cx="3598606" cy="4824332"/>
        </p:xfrm>
        <a:graphic>
          <a:graphicData uri="http://schemas.openxmlformats.org/drawingml/2006/table">
            <a:tbl>
              <a:tblPr firstRow="1" bandRow="1">
                <a:tableStyleId>{21E4AEA4-8DFA-4A89-87EB-49C32662AFE0}</a:tableStyleId>
              </a:tblPr>
              <a:tblGrid>
                <a:gridCol w="3598606">
                  <a:extLst>
                    <a:ext uri="{9D8B030D-6E8A-4147-A177-3AD203B41FA5}">
                      <a16:colId xmlns:a16="http://schemas.microsoft.com/office/drawing/2014/main" val="1162360329"/>
                    </a:ext>
                  </a:extLst>
                </a:gridCol>
              </a:tblGrid>
              <a:tr h="4364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HK" altLang="zh-HK" sz="2000" b="1"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Publicity</a:t>
                      </a:r>
                    </a:p>
                  </a:txBody>
                  <a:tcPr/>
                </a:tc>
                <a:extLst>
                  <a:ext uri="{0D108BD9-81ED-4DB2-BD59-A6C34878D82A}">
                    <a16:rowId xmlns:a16="http://schemas.microsoft.com/office/drawing/2014/main" val="4102247535"/>
                  </a:ext>
                </a:extLst>
              </a:tr>
              <a:tr h="455082">
                <a:tc>
                  <a:txBody>
                    <a:bodyPr/>
                    <a:lstStyle/>
                    <a:p>
                      <a:pPr marL="285750" marR="0" lvl="0" indent="-285750">
                        <a:spcBef>
                          <a:spcPts val="900"/>
                        </a:spcBef>
                        <a:spcAft>
                          <a:spcPts val="900"/>
                        </a:spcAft>
                        <a:buFont typeface="Arial" panose="020B0604020202020204" pitchFamily="34" charset="0"/>
                        <a:buChar char="•"/>
                      </a:pPr>
                      <a:r>
                        <a:rPr lang="en-HK" dirty="0">
                          <a:latin typeface="Times New Roman" panose="02020603050405020304" pitchFamily="18" charset="0"/>
                          <a:cs typeface="Times New Roman" panose="02020603050405020304" pitchFamily="18" charset="0"/>
                        </a:rPr>
                        <a:t>Posters/bulletin boards</a:t>
                      </a:r>
                      <a:endParaRPr lang="en-HK" altLang="zh-HK"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2805533399"/>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HK"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Slogans</a:t>
                      </a:r>
                    </a:p>
                  </a:txBody>
                  <a:tcPr/>
                </a:tc>
                <a:extLst>
                  <a:ext uri="{0D108BD9-81ED-4DB2-BD59-A6C34878D82A}">
                    <a16:rowId xmlns:a16="http://schemas.microsoft.com/office/drawing/2014/main" val="702488947"/>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dirty="0">
                          <a:latin typeface="Times New Roman" panose="02020603050405020304" pitchFamily="18" charset="0"/>
                          <a:cs typeface="Times New Roman" panose="02020603050405020304" pitchFamily="18" charset="0"/>
                        </a:rPr>
                        <a:t>Green tip labels</a:t>
                      </a:r>
                      <a:endParaRPr lang="zh-HK" altLang="en-US"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2705706491"/>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dirty="0">
                          <a:latin typeface="Times New Roman" panose="02020603050405020304" pitchFamily="18" charset="0"/>
                          <a:cs typeface="Times New Roman" panose="02020603050405020304" pitchFamily="18" charset="0"/>
                        </a:rPr>
                        <a:t>Environmental promotional videos</a:t>
                      </a:r>
                      <a:endParaRPr lang="zh-HK" altLang="en-US"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3809548490"/>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dirty="0">
                          <a:latin typeface="Times New Roman" panose="02020603050405020304" pitchFamily="18" charset="0"/>
                          <a:cs typeface="Times New Roman" panose="02020603050405020304" pitchFamily="18" charset="0"/>
                        </a:rPr>
                        <a:t>Environmental information booths</a:t>
                      </a:r>
                      <a:endParaRPr lang="zh-HK" altLang="en-US"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419416487"/>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dirty="0">
                          <a:latin typeface="Times New Roman" panose="02020603050405020304" pitchFamily="18" charset="0"/>
                          <a:cs typeface="Times New Roman" panose="02020603050405020304" pitchFamily="18" charset="0"/>
                        </a:rPr>
                        <a:t>Newsletters of the school/alumni associations/parent-teacher associations</a:t>
                      </a:r>
                      <a:endParaRPr lang="zh-HK" altLang="en-US"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4208463169"/>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dirty="0">
                          <a:latin typeface="Times New Roman" panose="02020603050405020304" pitchFamily="18" charset="0"/>
                          <a:cs typeface="Times New Roman" panose="02020603050405020304" pitchFamily="18" charset="0"/>
                        </a:rPr>
                        <a:t>Social media platforms</a:t>
                      </a:r>
                      <a:endParaRPr lang="zh-HK" altLang="en-US"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1251073569"/>
                  </a:ext>
                </a:extLst>
              </a:tr>
              <a:tr h="429058">
                <a:tc>
                  <a:txBody>
                    <a:bodyPr/>
                    <a:lstStyle/>
                    <a:p>
                      <a:pPr marL="285750" lvl="0" indent="-285750">
                        <a:buFont typeface="Arial" panose="020B0604020202020204" pitchFamily="34" charset="0"/>
                        <a:buChar cha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School website</a:t>
                      </a:r>
                    </a:p>
                  </a:txBody>
                  <a:tcPr/>
                </a:tc>
                <a:extLst>
                  <a:ext uri="{0D108BD9-81ED-4DB2-BD59-A6C34878D82A}">
                    <a16:rowId xmlns:a16="http://schemas.microsoft.com/office/drawing/2014/main" val="4136176113"/>
                  </a:ext>
                </a:extLst>
              </a:tr>
            </a:tbl>
          </a:graphicData>
        </a:graphic>
      </p:graphicFrame>
      <p:sp>
        <p:nvSpPr>
          <p:cNvPr id="6" name="內容版面配置區 2">
            <a:extLst>
              <a:ext uri="{FF2B5EF4-FFF2-40B4-BE49-F238E27FC236}">
                <a16:creationId xmlns:a16="http://schemas.microsoft.com/office/drawing/2014/main" id="{6AC01278-D81F-5D84-59C5-639EE99FD16B}"/>
              </a:ext>
            </a:extLst>
          </p:cNvPr>
          <p:cNvSpPr>
            <a:spLocks noGrp="1"/>
          </p:cNvSpPr>
          <p:nvPr>
            <p:ph idx="1"/>
          </p:nvPr>
        </p:nvSpPr>
        <p:spPr>
          <a:xfrm>
            <a:off x="323011" y="1195587"/>
            <a:ext cx="2014150" cy="690383"/>
          </a:xfrm>
          <a:prstGeom prst="roundRect">
            <a:avLst>
              <a:gd name="adj" fmla="val 39454"/>
            </a:avLst>
          </a:prstGeom>
          <a:solidFill>
            <a:srgbClr val="F1C75C"/>
          </a:solidFill>
        </p:spPr>
        <p:txBody>
          <a:bodyPr anchor="ctr">
            <a:noAutofit/>
          </a:bodyPr>
          <a:lstStyle/>
          <a:p>
            <a:pPr marL="0" indent="0" algn="ctr">
              <a:buNone/>
            </a:pPr>
            <a:r>
              <a:rPr lang="en-HK" altLang="zh-TW" sz="2000" b="1" dirty="0">
                <a:solidFill>
                  <a:srgbClr val="37714A"/>
                </a:solidFill>
                <a:ea typeface="微軟正黑體" panose="020B0604030504040204" pitchFamily="34" charset="-120"/>
              </a:rPr>
              <a:t>For the School</a:t>
            </a:r>
            <a:endParaRPr lang="zh-HK" altLang="en-US" sz="2000" b="1" dirty="0">
              <a:solidFill>
                <a:srgbClr val="37714A"/>
              </a:solidFill>
              <a:ea typeface="微軟正黑體" panose="020B0604030504040204" pitchFamily="34" charset="-120"/>
            </a:endParaRPr>
          </a:p>
        </p:txBody>
      </p:sp>
      <p:sp>
        <p:nvSpPr>
          <p:cNvPr id="3" name="標題 1">
            <a:extLst>
              <a:ext uri="{FF2B5EF4-FFF2-40B4-BE49-F238E27FC236}">
                <a16:creationId xmlns:a16="http://schemas.microsoft.com/office/drawing/2014/main" id="{2B784E40-C487-A8E1-D788-3512EF1AA872}"/>
              </a:ext>
            </a:extLst>
          </p:cNvPr>
          <p:cNvSpPr txBox="1">
            <a:spLocks/>
          </p:cNvSpPr>
          <p:nvPr/>
        </p:nvSpPr>
        <p:spPr>
          <a:xfrm>
            <a:off x="223156" y="143691"/>
            <a:ext cx="11077738" cy="11322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cap="none" baseline="0">
                <a:solidFill>
                  <a:schemeClr val="tx1"/>
                </a:solidFill>
                <a:latin typeface="Times New Roman" panose="02020603050405020304" pitchFamily="18" charset="0"/>
                <a:ea typeface="+mj-ea"/>
                <a:cs typeface="Times New Roman" panose="02020603050405020304" pitchFamily="18" charset="0"/>
              </a:defRPr>
            </a:lvl1pPr>
          </a:lstStyle>
          <a:p>
            <a:r>
              <a:rPr lang="en-US" altLang="zh-HK" sz="4000" b="1" dirty="0"/>
              <a:t>Activities &amp; Promotion methods (Examples)</a:t>
            </a:r>
            <a:endParaRPr lang="zh-HK" altLang="en-US" sz="4000" b="1" dirty="0"/>
          </a:p>
        </p:txBody>
      </p:sp>
    </p:spTree>
    <p:extLst>
      <p:ext uri="{BB962C8B-B14F-4D97-AF65-F5344CB8AC3E}">
        <p14:creationId xmlns:p14="http://schemas.microsoft.com/office/powerpoint/2010/main" val="3190830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a:extLst>
              <a:ext uri="{FF2B5EF4-FFF2-40B4-BE49-F238E27FC236}">
                <a16:creationId xmlns:a16="http://schemas.microsoft.com/office/drawing/2014/main" id="{F64216D1-B421-E935-C1D3-D58610209AA5}"/>
              </a:ext>
            </a:extLst>
          </p:cNvPr>
          <p:cNvGraphicFramePr>
            <a:graphicFrameLocks noGrp="1"/>
          </p:cNvGraphicFramePr>
          <p:nvPr>
            <p:extLst>
              <p:ext uri="{D42A27DB-BD31-4B8C-83A1-F6EECF244321}">
                <p14:modId xmlns:p14="http://schemas.microsoft.com/office/powerpoint/2010/main" val="3054476147"/>
              </p:ext>
            </p:extLst>
          </p:nvPr>
        </p:nvGraphicFramePr>
        <p:xfrm>
          <a:off x="2591418" y="1260281"/>
          <a:ext cx="4396208" cy="1626067"/>
        </p:xfrm>
        <a:graphic>
          <a:graphicData uri="http://schemas.openxmlformats.org/drawingml/2006/table">
            <a:tbl>
              <a:tblPr firstRow="1" bandRow="1">
                <a:tableStyleId>{7DF18680-E054-41AD-8BC1-D1AEF772440D}</a:tableStyleId>
              </a:tblPr>
              <a:tblGrid>
                <a:gridCol w="4396208">
                  <a:extLst>
                    <a:ext uri="{9D8B030D-6E8A-4147-A177-3AD203B41FA5}">
                      <a16:colId xmlns:a16="http://schemas.microsoft.com/office/drawing/2014/main" val="316975456"/>
                    </a:ext>
                  </a:extLst>
                </a:gridCol>
              </a:tblGrid>
              <a:tr h="436408">
                <a:tc>
                  <a:txBody>
                    <a:bodyPr/>
                    <a:lstStyle/>
                    <a:p>
                      <a:pPr algn="ctr"/>
                      <a:r>
                        <a:rPr lang="en-HK" altLang="zh-TW" sz="2000" b="1"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Activities</a:t>
                      </a:r>
                      <a:endParaRPr lang="zh-HK" altLang="en-US" sz="2000" b="1"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1260732455"/>
                  </a:ext>
                </a:extLst>
              </a:tr>
              <a:tr h="753251">
                <a:tc>
                  <a:txBody>
                    <a:bodyPr/>
                    <a:lstStyle/>
                    <a:p>
                      <a:pPr marL="285750" marR="0" lvl="0" indent="-285750">
                        <a:spcBef>
                          <a:spcPts val="900"/>
                        </a:spcBef>
                        <a:spcAft>
                          <a:spcPts val="900"/>
                        </a:spcAft>
                        <a:buFont typeface="Arial" panose="020B0604020202020204" pitchFamily="34" charset="0"/>
                        <a:buChar char="•"/>
                      </a:pPr>
                      <a:r>
                        <a:rPr lang="en-HK" dirty="0">
                          <a:latin typeface="Times New Roman" panose="02020603050405020304" pitchFamily="18" charset="0"/>
                          <a:cs typeface="Times New Roman" panose="02020603050405020304" pitchFamily="18" charset="0"/>
                        </a:rPr>
                        <a:t>Green community events</a:t>
                      </a:r>
                      <a:endParaRPr lang="zh-HK" altLang="en-US"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2103006259"/>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dirty="0">
                          <a:latin typeface="Times New Roman" panose="02020603050405020304" pitchFamily="18" charset="0"/>
                          <a:cs typeface="Times New Roman" panose="02020603050405020304" pitchFamily="18" charset="0"/>
                        </a:rPr>
                        <a:t>Inter-school competitions</a:t>
                      </a:r>
                      <a:endParaRPr lang="zh-HK" altLang="en-US"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3757894086"/>
                  </a:ext>
                </a:extLst>
              </a:tr>
            </a:tbl>
          </a:graphicData>
        </a:graphic>
      </p:graphicFrame>
      <p:graphicFrame>
        <p:nvGraphicFramePr>
          <p:cNvPr id="5" name="表格 4">
            <a:extLst>
              <a:ext uri="{FF2B5EF4-FFF2-40B4-BE49-F238E27FC236}">
                <a16:creationId xmlns:a16="http://schemas.microsoft.com/office/drawing/2014/main" id="{1734DBD5-5F63-998A-BDA9-3CBFAB4FC0C1}"/>
              </a:ext>
            </a:extLst>
          </p:cNvPr>
          <p:cNvGraphicFramePr>
            <a:graphicFrameLocks noGrp="1"/>
          </p:cNvGraphicFramePr>
          <p:nvPr>
            <p:extLst>
              <p:ext uri="{D42A27DB-BD31-4B8C-83A1-F6EECF244321}">
                <p14:modId xmlns:p14="http://schemas.microsoft.com/office/powerpoint/2010/main" val="801471125"/>
              </p:ext>
            </p:extLst>
          </p:nvPr>
        </p:nvGraphicFramePr>
        <p:xfrm>
          <a:off x="7689865" y="1260281"/>
          <a:ext cx="3598606" cy="2200714"/>
        </p:xfrm>
        <a:graphic>
          <a:graphicData uri="http://schemas.openxmlformats.org/drawingml/2006/table">
            <a:tbl>
              <a:tblPr firstRow="1" bandRow="1">
                <a:tableStyleId>{21E4AEA4-8DFA-4A89-87EB-49C32662AFE0}</a:tableStyleId>
              </a:tblPr>
              <a:tblGrid>
                <a:gridCol w="3598606">
                  <a:extLst>
                    <a:ext uri="{9D8B030D-6E8A-4147-A177-3AD203B41FA5}">
                      <a16:colId xmlns:a16="http://schemas.microsoft.com/office/drawing/2014/main" val="1162360329"/>
                    </a:ext>
                  </a:extLst>
                </a:gridCol>
              </a:tblGrid>
              <a:tr h="4364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HK" altLang="zh-HK" sz="2000" b="1"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Publicity</a:t>
                      </a:r>
                    </a:p>
                  </a:txBody>
                  <a:tcPr/>
                </a:tc>
                <a:extLst>
                  <a:ext uri="{0D108BD9-81ED-4DB2-BD59-A6C34878D82A}">
                    <a16:rowId xmlns:a16="http://schemas.microsoft.com/office/drawing/2014/main" val="4102247535"/>
                  </a:ext>
                </a:extLst>
              </a:tr>
              <a:tr h="455082">
                <a:tc>
                  <a:txBody>
                    <a:bodyPr/>
                    <a:lstStyle/>
                    <a:p>
                      <a:pPr marL="285750" marR="0" lvl="0" indent="-285750">
                        <a:spcBef>
                          <a:spcPts val="900"/>
                        </a:spcBef>
                        <a:spcAft>
                          <a:spcPts val="900"/>
                        </a:spcAft>
                        <a:buFont typeface="Arial" panose="020B0604020202020204" pitchFamily="34" charset="0"/>
                        <a:buChar char="•"/>
                      </a:pPr>
                      <a:r>
                        <a:rPr lang="en-HK" dirty="0">
                          <a:latin typeface="Times New Roman" panose="02020603050405020304" pitchFamily="18" charset="0"/>
                          <a:cs typeface="Times New Roman" panose="02020603050405020304" pitchFamily="18" charset="0"/>
                        </a:rPr>
                        <a:t>Open day exhibitions</a:t>
                      </a:r>
                      <a:endParaRPr lang="zh-HK" altLang="en-US"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2805533399"/>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dirty="0">
                          <a:latin typeface="Times New Roman" panose="02020603050405020304" pitchFamily="18" charset="0"/>
                          <a:cs typeface="Times New Roman" panose="02020603050405020304" pitchFamily="18" charset="0"/>
                        </a:rPr>
                        <a:t>Social media platforms</a:t>
                      </a:r>
                      <a:endParaRPr lang="zh-HK" altLang="en-US"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702488947"/>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dirty="0">
                          <a:latin typeface="Times New Roman" panose="02020603050405020304" pitchFamily="18" charset="0"/>
                          <a:cs typeface="Times New Roman" panose="02020603050405020304" pitchFamily="18" charset="0"/>
                        </a:rPr>
                        <a:t>School website</a:t>
                      </a:r>
                      <a:endParaRPr lang="zh-HK" altLang="en-US"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2705706491"/>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dirty="0">
                          <a:latin typeface="Times New Roman" panose="02020603050405020304" pitchFamily="18" charset="0"/>
                          <a:cs typeface="Times New Roman" panose="02020603050405020304" pitchFamily="18" charset="0"/>
                        </a:rPr>
                        <a:t>School's newsletters</a:t>
                      </a:r>
                      <a:endParaRPr lang="zh-HK" altLang="en-US"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3809548490"/>
                  </a:ext>
                </a:extLst>
              </a:tr>
            </a:tbl>
          </a:graphicData>
        </a:graphic>
      </p:graphicFrame>
      <p:sp>
        <p:nvSpPr>
          <p:cNvPr id="6" name="內容版面配置區 2">
            <a:extLst>
              <a:ext uri="{FF2B5EF4-FFF2-40B4-BE49-F238E27FC236}">
                <a16:creationId xmlns:a16="http://schemas.microsoft.com/office/drawing/2014/main" id="{6AC01278-D81F-5D84-59C5-639EE99FD16B}"/>
              </a:ext>
            </a:extLst>
          </p:cNvPr>
          <p:cNvSpPr>
            <a:spLocks noGrp="1"/>
          </p:cNvSpPr>
          <p:nvPr>
            <p:ph idx="1"/>
          </p:nvPr>
        </p:nvSpPr>
        <p:spPr>
          <a:xfrm>
            <a:off x="323011" y="1195587"/>
            <a:ext cx="2014150" cy="690383"/>
          </a:xfrm>
          <a:prstGeom prst="roundRect">
            <a:avLst>
              <a:gd name="adj" fmla="val 39454"/>
            </a:avLst>
          </a:prstGeom>
          <a:solidFill>
            <a:srgbClr val="F1C75C"/>
          </a:solidFill>
        </p:spPr>
        <p:txBody>
          <a:bodyPr anchor="ctr">
            <a:noAutofit/>
          </a:bodyPr>
          <a:lstStyle/>
          <a:p>
            <a:pPr marL="0" indent="0" algn="ctr">
              <a:buNone/>
            </a:pPr>
            <a:r>
              <a:rPr lang="en-HK" altLang="zh-TW" sz="2000" b="1" dirty="0">
                <a:solidFill>
                  <a:srgbClr val="37714A"/>
                </a:solidFill>
                <a:ea typeface="微軟正黑體" panose="020B0604030504040204" pitchFamily="34" charset="-120"/>
              </a:rPr>
              <a:t>For the Community</a:t>
            </a:r>
            <a:endParaRPr lang="zh-HK" altLang="en-US" sz="2000" b="1" dirty="0">
              <a:solidFill>
                <a:srgbClr val="37714A"/>
              </a:solidFill>
              <a:ea typeface="微軟正黑體" panose="020B0604030504040204" pitchFamily="34" charset="-120"/>
            </a:endParaRPr>
          </a:p>
        </p:txBody>
      </p:sp>
      <p:sp>
        <p:nvSpPr>
          <p:cNvPr id="3" name="標題 1">
            <a:extLst>
              <a:ext uri="{FF2B5EF4-FFF2-40B4-BE49-F238E27FC236}">
                <a16:creationId xmlns:a16="http://schemas.microsoft.com/office/drawing/2014/main" id="{2B784E40-C487-A8E1-D788-3512EF1AA872}"/>
              </a:ext>
            </a:extLst>
          </p:cNvPr>
          <p:cNvSpPr txBox="1">
            <a:spLocks/>
          </p:cNvSpPr>
          <p:nvPr/>
        </p:nvSpPr>
        <p:spPr>
          <a:xfrm>
            <a:off x="210093" y="143691"/>
            <a:ext cx="11690168" cy="11322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cap="none" baseline="0">
                <a:solidFill>
                  <a:schemeClr val="tx1"/>
                </a:solidFill>
                <a:latin typeface="Times New Roman" panose="02020603050405020304" pitchFamily="18" charset="0"/>
                <a:ea typeface="+mj-ea"/>
                <a:cs typeface="Times New Roman" panose="02020603050405020304" pitchFamily="18" charset="0"/>
              </a:defRPr>
            </a:lvl1pPr>
          </a:lstStyle>
          <a:p>
            <a:r>
              <a:rPr lang="en-US" altLang="zh-HK" sz="4000" b="1" dirty="0"/>
              <a:t>Activities &amp; Promotion methods (Examples) (Cont.)</a:t>
            </a:r>
            <a:endParaRPr lang="zh-HK" altLang="en-US" sz="4000" b="1" dirty="0"/>
          </a:p>
        </p:txBody>
      </p:sp>
    </p:spTree>
    <p:extLst>
      <p:ext uri="{BB962C8B-B14F-4D97-AF65-F5344CB8AC3E}">
        <p14:creationId xmlns:p14="http://schemas.microsoft.com/office/powerpoint/2010/main" val="14458578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a:extLst>
              <a:ext uri="{FF2B5EF4-FFF2-40B4-BE49-F238E27FC236}">
                <a16:creationId xmlns:a16="http://schemas.microsoft.com/office/drawing/2014/main" id="{2B784E40-C487-A8E1-D788-3512EF1AA872}"/>
              </a:ext>
            </a:extLst>
          </p:cNvPr>
          <p:cNvSpPr txBox="1">
            <a:spLocks/>
          </p:cNvSpPr>
          <p:nvPr/>
        </p:nvSpPr>
        <p:spPr>
          <a:xfrm>
            <a:off x="400594" y="261256"/>
            <a:ext cx="11617236" cy="11322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cap="none" baseline="0">
                <a:solidFill>
                  <a:schemeClr val="tx1"/>
                </a:solidFill>
                <a:latin typeface="Times New Roman" panose="02020603050405020304" pitchFamily="18" charset="0"/>
                <a:ea typeface="+mj-ea"/>
                <a:cs typeface="Times New Roman" panose="02020603050405020304" pitchFamily="18" charset="0"/>
              </a:defRPr>
            </a:lvl1pPr>
          </a:lstStyle>
          <a:p>
            <a:r>
              <a:rPr lang="en-US" altLang="zh-HK" sz="4000" b="1" dirty="0"/>
              <a:t>How to plan and </a:t>
            </a:r>
            <a:r>
              <a:rPr lang="en-US" altLang="zh-HK" sz="4000" b="1" dirty="0" err="1"/>
              <a:t>organise</a:t>
            </a:r>
            <a:r>
              <a:rPr lang="en-US" altLang="zh-HK" sz="4000" b="1" dirty="0"/>
              <a:t> environmental promotion activities?</a:t>
            </a:r>
            <a:endParaRPr lang="zh-HK" altLang="en-US" sz="4000" b="1" dirty="0"/>
          </a:p>
        </p:txBody>
      </p:sp>
      <p:sp>
        <p:nvSpPr>
          <p:cNvPr id="7" name="內容版面配置區 6">
            <a:extLst>
              <a:ext uri="{FF2B5EF4-FFF2-40B4-BE49-F238E27FC236}">
                <a16:creationId xmlns:a16="http://schemas.microsoft.com/office/drawing/2014/main" id="{61F0BA6B-0E3D-6A9C-38A3-40B831ED391C}"/>
              </a:ext>
            </a:extLst>
          </p:cNvPr>
          <p:cNvSpPr>
            <a:spLocks noGrp="1"/>
          </p:cNvSpPr>
          <p:nvPr>
            <p:ph idx="1"/>
          </p:nvPr>
        </p:nvSpPr>
        <p:spPr>
          <a:xfrm>
            <a:off x="452846" y="1557179"/>
            <a:ext cx="11286309" cy="744887"/>
          </a:xfrm>
        </p:spPr>
        <p:txBody>
          <a:bodyPr/>
          <a:lstStyle/>
          <a:p>
            <a:r>
              <a:rPr lang="en-US" altLang="zh-HK" dirty="0"/>
              <a:t>Review the school’s resources, and evaluate it’s strengths and weaknesses</a:t>
            </a:r>
          </a:p>
        </p:txBody>
      </p:sp>
      <p:graphicFrame>
        <p:nvGraphicFramePr>
          <p:cNvPr id="10" name="表格 9">
            <a:extLst>
              <a:ext uri="{FF2B5EF4-FFF2-40B4-BE49-F238E27FC236}">
                <a16:creationId xmlns:a16="http://schemas.microsoft.com/office/drawing/2014/main" id="{1C6A2C86-9DF6-7D80-73B0-CD7690E48546}"/>
              </a:ext>
            </a:extLst>
          </p:cNvPr>
          <p:cNvGraphicFramePr>
            <a:graphicFrameLocks noGrp="1"/>
          </p:cNvGraphicFramePr>
          <p:nvPr>
            <p:extLst>
              <p:ext uri="{D42A27DB-BD31-4B8C-83A1-F6EECF244321}">
                <p14:modId xmlns:p14="http://schemas.microsoft.com/office/powerpoint/2010/main" val="104898817"/>
              </p:ext>
            </p:extLst>
          </p:nvPr>
        </p:nvGraphicFramePr>
        <p:xfrm>
          <a:off x="452845" y="2203411"/>
          <a:ext cx="6097879" cy="4154413"/>
        </p:xfrm>
        <a:graphic>
          <a:graphicData uri="http://schemas.openxmlformats.org/drawingml/2006/table">
            <a:tbl>
              <a:tblPr firstRow="1" bandRow="1">
                <a:tableStyleId>{7DF18680-E054-41AD-8BC1-D1AEF772440D}</a:tableStyleId>
              </a:tblPr>
              <a:tblGrid>
                <a:gridCol w="3413798">
                  <a:extLst>
                    <a:ext uri="{9D8B030D-6E8A-4147-A177-3AD203B41FA5}">
                      <a16:colId xmlns:a16="http://schemas.microsoft.com/office/drawing/2014/main" val="316975456"/>
                    </a:ext>
                  </a:extLst>
                </a:gridCol>
                <a:gridCol w="2684081">
                  <a:extLst>
                    <a:ext uri="{9D8B030D-6E8A-4147-A177-3AD203B41FA5}">
                      <a16:colId xmlns:a16="http://schemas.microsoft.com/office/drawing/2014/main" val="617848251"/>
                    </a:ext>
                  </a:extLst>
                </a:gridCol>
              </a:tblGrid>
              <a:tr h="545793">
                <a:tc gridSpan="2">
                  <a:txBody>
                    <a:bodyPr/>
                    <a:lstStyle/>
                    <a:p>
                      <a:pPr algn="ctr"/>
                      <a:r>
                        <a:rPr lang="en-HK" altLang="zh-TW" b="1"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Examples of Environmental Hardware</a:t>
                      </a:r>
                      <a:endParaRPr lang="zh-TW" altLang="en-US" b="1"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tc>
                <a:tc hMerge="1">
                  <a:txBody>
                    <a:bodyPr/>
                    <a:lstStyle/>
                    <a:p>
                      <a:pPr algn="ctr"/>
                      <a:endParaRPr lang="zh-TW" altLang="en-US" b="1" dirty="0">
                        <a:solidFill>
                          <a:schemeClr val="tx1"/>
                        </a:solidFill>
                      </a:endParaRPr>
                    </a:p>
                  </a:txBody>
                  <a:tcPr/>
                </a:tc>
                <a:extLst>
                  <a:ext uri="{0D108BD9-81ED-4DB2-BD59-A6C34878D82A}">
                    <a16:rowId xmlns:a16="http://schemas.microsoft.com/office/drawing/2014/main" val="1260732455"/>
                  </a:ext>
                </a:extLst>
              </a:tr>
              <a:tr h="447804">
                <a:tc>
                  <a:txBody>
                    <a:bodyPr/>
                    <a:lstStyle/>
                    <a:p>
                      <a:pPr marL="285750" marR="0" lvl="0" indent="-285750">
                        <a:spcBef>
                          <a:spcPts val="900"/>
                        </a:spcBef>
                        <a:spcAft>
                          <a:spcPts val="900"/>
                        </a:spcAft>
                        <a:buFont typeface="Arial" panose="020B0604020202020204" pitchFamily="34" charset="0"/>
                        <a:buChar char="•"/>
                      </a:pPr>
                      <a:r>
                        <a:rPr lang="en-HK" dirty="0">
                          <a:latin typeface="Times New Roman" panose="02020603050405020304" pitchFamily="18" charset="0"/>
                          <a:cs typeface="Times New Roman" panose="02020603050405020304" pitchFamily="18" charset="0"/>
                        </a:rPr>
                        <a:t>LED energy-efficient lights</a:t>
                      </a:r>
                      <a:endParaRPr lang="zh-HK" altLang="en-US"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a:tc>
                <a:tc>
                  <a:txBody>
                    <a:bodyPr/>
                    <a:lstStyle/>
                    <a:p>
                      <a:pPr marL="285750" marR="0" lvl="0" indent="-285750" algn="l" defTabSz="914400" rtl="0" eaLnBrk="1" fontAlgn="auto" latinLnBrk="0" hangingPunct="1">
                        <a:lnSpc>
                          <a:spcPct val="100000"/>
                        </a:lnSpc>
                        <a:spcBef>
                          <a:spcPts val="900"/>
                        </a:spcBef>
                        <a:spcAft>
                          <a:spcPts val="900"/>
                        </a:spcAft>
                        <a:buClrTx/>
                        <a:buSzTx/>
                        <a:buFont typeface="Arial" panose="020B0604020202020204" pitchFamily="34" charset="0"/>
                        <a:buChar char="•"/>
                        <a:tabLst/>
                        <a:defRPr/>
                      </a:pPr>
                      <a:r>
                        <a:rPr lang="en-HK" altLang="zh-HK"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Water dispensers</a:t>
                      </a:r>
                      <a:endParaRPr lang="en-US" altLang="zh-TW" dirty="0">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2103006259"/>
                  </a:ext>
                </a:extLst>
              </a:tr>
              <a:tr h="447804">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TW"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R</a:t>
                      </a:r>
                      <a:r>
                        <a:rPr lang="en-HK" dirty="0">
                          <a:latin typeface="Times New Roman" panose="02020603050405020304" pitchFamily="18" charset="0"/>
                          <a:cs typeface="Times New Roman" panose="02020603050405020304" pitchFamily="18" charset="0"/>
                        </a:rPr>
                        <a:t>eal-time energy monitoring systems</a:t>
                      </a:r>
                      <a:endParaRPr lang="zh-TW" altLang="en-US"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TW" dirty="0">
                          <a:latin typeface="Times New Roman" panose="02020603050405020304" pitchFamily="18" charset="0"/>
                          <a:ea typeface="微軟正黑體" panose="020B0604030504040204" pitchFamily="34" charset="-120"/>
                          <a:cs typeface="Times New Roman" panose="02020603050405020304" pitchFamily="18" charset="0"/>
                        </a:rPr>
                        <a:t>Green spaces</a:t>
                      </a:r>
                      <a:endParaRPr lang="zh-HK" altLang="en-US" dirty="0">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3757894086"/>
                  </a:ext>
                </a:extLst>
              </a:tr>
              <a:tr h="447804">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TW"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Flow controllers for water taps</a:t>
                      </a:r>
                      <a:endParaRPr lang="zh-TW" altLang="en-US"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TW" dirty="0">
                          <a:latin typeface="Times New Roman" panose="02020603050405020304" pitchFamily="18" charset="0"/>
                          <a:ea typeface="微軟正黑體" panose="020B0604030504040204" pitchFamily="34" charset="-120"/>
                          <a:cs typeface="Times New Roman" panose="02020603050405020304" pitchFamily="18" charset="0"/>
                        </a:rPr>
                        <a:t>Organic farming areas</a:t>
                      </a:r>
                      <a:endParaRPr lang="en-US" altLang="zh-TW" dirty="0">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3244414035"/>
                  </a:ext>
                </a:extLst>
              </a:tr>
              <a:tr h="447804">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HK"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Rainwater collection barrels</a:t>
                      </a:r>
                      <a:endParaRPr lang="zh-HK" altLang="en-US"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TW" dirty="0">
                          <a:latin typeface="Times New Roman" panose="02020603050405020304" pitchFamily="18" charset="0"/>
                          <a:ea typeface="微軟正黑體" panose="020B0604030504040204" pitchFamily="34" charset="-120"/>
                          <a:cs typeface="Times New Roman" panose="02020603050405020304" pitchFamily="18" charset="0"/>
                        </a:rPr>
                        <a:t>Air purification devices</a:t>
                      </a:r>
                      <a:endParaRPr lang="en-US" altLang="zh-TW" dirty="0">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3434173914"/>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HK"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Recycling bins</a:t>
                      </a:r>
                      <a:endParaRPr lang="zh-HK" altLang="en-US"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TW" dirty="0">
                          <a:latin typeface="Times New Roman" panose="02020603050405020304" pitchFamily="18" charset="0"/>
                          <a:ea typeface="微軟正黑體" panose="020B0604030504040204" pitchFamily="34" charset="-120"/>
                          <a:cs typeface="Times New Roman" panose="02020603050405020304" pitchFamily="18" charset="0"/>
                        </a:rPr>
                        <a:t>Environmental corner (publication on environmental-related information)</a:t>
                      </a:r>
                      <a:endParaRPr lang="zh-TW" altLang="en-US" dirty="0">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2303900157"/>
                  </a:ext>
                </a:extLst>
              </a:tr>
              <a:tr h="4364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HK"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Food waste composters</a:t>
                      </a:r>
                      <a:endParaRPr lang="zh-HK" altLang="en-US"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a:tc>
                <a:tc>
                  <a:txBody>
                    <a:bodyPr/>
                    <a:lstStyle/>
                    <a:p>
                      <a:pPr marL="0" indent="0">
                        <a:buFont typeface="Arial" panose="020B0604020202020204" pitchFamily="34" charset="0"/>
                        <a:buNone/>
                      </a:pPr>
                      <a:endParaRPr lang="zh-HK" altLang="en-US" dirty="0">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2639149893"/>
                  </a:ext>
                </a:extLst>
              </a:tr>
            </a:tbl>
          </a:graphicData>
        </a:graphic>
      </p:graphicFrame>
      <p:graphicFrame>
        <p:nvGraphicFramePr>
          <p:cNvPr id="11" name="表格 10">
            <a:extLst>
              <a:ext uri="{FF2B5EF4-FFF2-40B4-BE49-F238E27FC236}">
                <a16:creationId xmlns:a16="http://schemas.microsoft.com/office/drawing/2014/main" id="{5ADFE556-80D0-CCCC-E188-2A7E2DC742B6}"/>
              </a:ext>
            </a:extLst>
          </p:cNvPr>
          <p:cNvGraphicFramePr>
            <a:graphicFrameLocks noGrp="1"/>
          </p:cNvGraphicFramePr>
          <p:nvPr>
            <p:extLst>
              <p:ext uri="{D42A27DB-BD31-4B8C-83A1-F6EECF244321}">
                <p14:modId xmlns:p14="http://schemas.microsoft.com/office/powerpoint/2010/main" val="3606198554"/>
              </p:ext>
            </p:extLst>
          </p:nvPr>
        </p:nvGraphicFramePr>
        <p:xfrm>
          <a:off x="6745139" y="2203411"/>
          <a:ext cx="5156872" cy="3132389"/>
        </p:xfrm>
        <a:graphic>
          <a:graphicData uri="http://schemas.openxmlformats.org/drawingml/2006/table">
            <a:tbl>
              <a:tblPr firstRow="1" bandRow="1">
                <a:tableStyleId>{21E4AEA4-8DFA-4A89-87EB-49C32662AFE0}</a:tableStyleId>
              </a:tblPr>
              <a:tblGrid>
                <a:gridCol w="2490301">
                  <a:extLst>
                    <a:ext uri="{9D8B030D-6E8A-4147-A177-3AD203B41FA5}">
                      <a16:colId xmlns:a16="http://schemas.microsoft.com/office/drawing/2014/main" val="316975456"/>
                    </a:ext>
                  </a:extLst>
                </a:gridCol>
                <a:gridCol w="2666571">
                  <a:extLst>
                    <a:ext uri="{9D8B030D-6E8A-4147-A177-3AD203B41FA5}">
                      <a16:colId xmlns:a16="http://schemas.microsoft.com/office/drawing/2014/main" val="617848251"/>
                    </a:ext>
                  </a:extLst>
                </a:gridCol>
              </a:tblGrid>
              <a:tr h="524874">
                <a:tc gridSpan="2">
                  <a:txBody>
                    <a:bodyPr/>
                    <a:lstStyle/>
                    <a:p>
                      <a:pPr algn="ctr"/>
                      <a:r>
                        <a:rPr lang="en-HK" altLang="zh-TW" sz="2000" b="1"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Examples of Software</a:t>
                      </a:r>
                      <a:r>
                        <a:rPr lang="zh-TW" altLang="en-US" sz="2000" b="1"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 </a:t>
                      </a:r>
                      <a:r>
                        <a:rPr lang="en-HK" altLang="zh-TW" sz="2000" b="1"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Resources</a:t>
                      </a:r>
                      <a:endParaRPr lang="zh-TW" altLang="en-US" sz="2000" b="1"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tc>
                <a:tc hMerge="1">
                  <a:txBody>
                    <a:bodyPr/>
                    <a:lstStyle/>
                    <a:p>
                      <a:pPr algn="ctr"/>
                      <a:endParaRPr lang="zh-TW" altLang="en-US" b="1" dirty="0">
                        <a:solidFill>
                          <a:schemeClr val="tx1"/>
                        </a:solidFill>
                      </a:endParaRPr>
                    </a:p>
                  </a:txBody>
                  <a:tcPr/>
                </a:tc>
                <a:extLst>
                  <a:ext uri="{0D108BD9-81ED-4DB2-BD59-A6C34878D82A}">
                    <a16:rowId xmlns:a16="http://schemas.microsoft.com/office/drawing/2014/main" val="1260732455"/>
                  </a:ext>
                </a:extLst>
              </a:tr>
              <a:tr h="463753">
                <a:tc>
                  <a:txBody>
                    <a:bodyPr/>
                    <a:lstStyle/>
                    <a:p>
                      <a:pPr marL="285750" marR="0" lvl="0" indent="-285750">
                        <a:spcBef>
                          <a:spcPts val="900"/>
                        </a:spcBef>
                        <a:spcAft>
                          <a:spcPts val="900"/>
                        </a:spcAft>
                        <a:buFont typeface="Arial" panose="020B0604020202020204" pitchFamily="34" charset="0"/>
                        <a:buChar char="•"/>
                      </a:pPr>
                      <a:r>
                        <a:rPr lang="en-HK" altLang="zh-HK"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Environmental</a:t>
                      </a:r>
                      <a:r>
                        <a:rPr lang="zh-HK" altLang="en-US"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 </a:t>
                      </a:r>
                      <a:r>
                        <a:rPr lang="en-HK" altLang="zh-HK"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Club</a:t>
                      </a:r>
                      <a:endParaRPr lang="zh-HK" altLang="en-US"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HK"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School</a:t>
                      </a:r>
                      <a:r>
                        <a:rPr lang="zh-TW" altLang="en-US"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 </a:t>
                      </a:r>
                      <a:r>
                        <a:rPr lang="en-HK" altLang="zh-TW"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social</a:t>
                      </a:r>
                      <a:r>
                        <a:rPr lang="zh-TW" altLang="en-US"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 </a:t>
                      </a:r>
                      <a:r>
                        <a:rPr lang="en-HK" altLang="zh-TW"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media</a:t>
                      </a:r>
                      <a:r>
                        <a:rPr lang="zh-TW" altLang="en-US"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 </a:t>
                      </a:r>
                      <a:r>
                        <a:rPr lang="en-HK" altLang="zh-TW"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platforms,</a:t>
                      </a:r>
                      <a:r>
                        <a:rPr lang="zh-TW" altLang="en-US"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 </a:t>
                      </a:r>
                      <a:r>
                        <a:rPr lang="en-HK" altLang="zh-TW"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websites</a:t>
                      </a:r>
                      <a:endParaRPr lang="zh-HK" altLang="en-US"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2103006259"/>
                  </a:ext>
                </a:extLst>
              </a:tr>
              <a:tr h="462116">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TW"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Geography</a:t>
                      </a:r>
                      <a:r>
                        <a:rPr lang="zh-TW" altLang="en-US"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Club</a:t>
                      </a:r>
                      <a:endParaRPr lang="zh-TW" altLang="en-US"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HK"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Morning assembly announcements</a:t>
                      </a:r>
                      <a:endParaRPr lang="zh-HK" altLang="en-US"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3757894086"/>
                  </a:ext>
                </a:extLst>
              </a:tr>
              <a:tr h="412955">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TW"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Biology</a:t>
                      </a:r>
                      <a:r>
                        <a:rPr lang="zh-TW" altLang="en-US"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Club</a:t>
                      </a:r>
                      <a:endParaRPr lang="zh-TW" altLang="en-US"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TW"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Organising eco-tours</a:t>
                      </a:r>
                      <a:endParaRPr lang="zh-HK" altLang="en-US"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3244414035"/>
                  </a:ext>
                </a:extLst>
              </a:tr>
              <a:tr h="623241">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HK"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Campus</a:t>
                      </a:r>
                      <a:r>
                        <a:rPr lang="zh-TW" altLang="en-US"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 </a:t>
                      </a:r>
                      <a:r>
                        <a:rPr lang="en-HK" altLang="zh-TW"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TV/radio</a:t>
                      </a:r>
                      <a:endParaRPr lang="zh-HK" altLang="en-US"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altLang="zh-TW"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Incorporating</a:t>
                      </a:r>
                      <a:r>
                        <a:rPr lang="zh-TW" altLang="en-US"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 </a:t>
                      </a:r>
                      <a:r>
                        <a:rPr lang="en-HK" altLang="zh-TW" sz="1800" b="0" u="none" strike="noStrike"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eco-friendly elements into the school events</a:t>
                      </a:r>
                      <a:endParaRPr lang="en-US" altLang="zh-TW" dirty="0">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3434173914"/>
                  </a:ext>
                </a:extLst>
              </a:tr>
            </a:tbl>
          </a:graphicData>
        </a:graphic>
      </p:graphicFrame>
      <p:pic>
        <p:nvPicPr>
          <p:cNvPr id="12" name="圖片 11">
            <a:extLst>
              <a:ext uri="{FF2B5EF4-FFF2-40B4-BE49-F238E27FC236}">
                <a16:creationId xmlns:a16="http://schemas.microsoft.com/office/drawing/2014/main" id="{6F08C585-4CF2-96A8-10F0-932B97B07B36}"/>
              </a:ext>
            </a:extLst>
          </p:cNvPr>
          <p:cNvPicPr>
            <a:picLocks noChangeAspect="1"/>
          </p:cNvPicPr>
          <p:nvPr/>
        </p:nvPicPr>
        <p:blipFill>
          <a:blip r:embed="rId2"/>
          <a:stretch>
            <a:fillRect/>
          </a:stretch>
        </p:blipFill>
        <p:spPr>
          <a:xfrm>
            <a:off x="10059132" y="5471249"/>
            <a:ext cx="1680023" cy="1270517"/>
          </a:xfrm>
          <a:prstGeom prst="rect">
            <a:avLst/>
          </a:prstGeom>
        </p:spPr>
      </p:pic>
    </p:spTree>
    <p:extLst>
      <p:ext uri="{BB962C8B-B14F-4D97-AF65-F5344CB8AC3E}">
        <p14:creationId xmlns:p14="http://schemas.microsoft.com/office/powerpoint/2010/main" val="16953052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a:extLst>
              <a:ext uri="{FF2B5EF4-FFF2-40B4-BE49-F238E27FC236}">
                <a16:creationId xmlns:a16="http://schemas.microsoft.com/office/drawing/2014/main" id="{2B784E40-C487-A8E1-D788-3512EF1AA872}"/>
              </a:ext>
            </a:extLst>
          </p:cNvPr>
          <p:cNvSpPr txBox="1">
            <a:spLocks/>
          </p:cNvSpPr>
          <p:nvPr/>
        </p:nvSpPr>
        <p:spPr>
          <a:xfrm>
            <a:off x="400594" y="261256"/>
            <a:ext cx="11617236" cy="11322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cap="none" baseline="0">
                <a:solidFill>
                  <a:schemeClr val="tx1"/>
                </a:solidFill>
                <a:latin typeface="Times New Roman" panose="02020603050405020304" pitchFamily="18" charset="0"/>
                <a:ea typeface="+mj-ea"/>
                <a:cs typeface="Times New Roman" panose="02020603050405020304" pitchFamily="18" charset="0"/>
              </a:defRPr>
            </a:lvl1pPr>
          </a:lstStyle>
          <a:p>
            <a:r>
              <a:rPr lang="en-US" altLang="zh-HK" sz="4000" b="1" dirty="0"/>
              <a:t>Activity Proposal Framework</a:t>
            </a:r>
            <a:endParaRPr lang="zh-HK" altLang="en-US" sz="4000" b="1" dirty="0"/>
          </a:p>
        </p:txBody>
      </p:sp>
      <p:sp>
        <p:nvSpPr>
          <p:cNvPr id="7" name="內容版面配置區 6">
            <a:extLst>
              <a:ext uri="{FF2B5EF4-FFF2-40B4-BE49-F238E27FC236}">
                <a16:creationId xmlns:a16="http://schemas.microsoft.com/office/drawing/2014/main" id="{61F0BA6B-0E3D-6A9C-38A3-40B831ED391C}"/>
              </a:ext>
            </a:extLst>
          </p:cNvPr>
          <p:cNvSpPr>
            <a:spLocks noGrp="1"/>
          </p:cNvSpPr>
          <p:nvPr>
            <p:ph idx="1"/>
          </p:nvPr>
        </p:nvSpPr>
        <p:spPr>
          <a:xfrm>
            <a:off x="452845" y="1393514"/>
            <a:ext cx="11286309" cy="744887"/>
          </a:xfrm>
        </p:spPr>
        <p:txBody>
          <a:bodyPr/>
          <a:lstStyle/>
          <a:p>
            <a:r>
              <a:rPr lang="en-US" altLang="zh-HK" dirty="0"/>
              <a:t>Develop an activity proposal basing on the review and findings collected</a:t>
            </a:r>
          </a:p>
        </p:txBody>
      </p:sp>
      <p:graphicFrame>
        <p:nvGraphicFramePr>
          <p:cNvPr id="2" name="表格 1">
            <a:extLst>
              <a:ext uri="{FF2B5EF4-FFF2-40B4-BE49-F238E27FC236}">
                <a16:creationId xmlns:a16="http://schemas.microsoft.com/office/drawing/2014/main" id="{8039E2ED-4159-13F8-FFCE-091EE3FF61B2}"/>
              </a:ext>
            </a:extLst>
          </p:cNvPr>
          <p:cNvGraphicFramePr>
            <a:graphicFrameLocks noGrp="1"/>
          </p:cNvGraphicFramePr>
          <p:nvPr>
            <p:extLst>
              <p:ext uri="{D42A27DB-BD31-4B8C-83A1-F6EECF244321}">
                <p14:modId xmlns:p14="http://schemas.microsoft.com/office/powerpoint/2010/main" val="920326055"/>
              </p:ext>
            </p:extLst>
          </p:nvPr>
        </p:nvGraphicFramePr>
        <p:xfrm>
          <a:off x="1812721" y="2242758"/>
          <a:ext cx="8792982" cy="4222610"/>
        </p:xfrm>
        <a:graphic>
          <a:graphicData uri="http://schemas.openxmlformats.org/drawingml/2006/table">
            <a:tbl>
              <a:tblPr firstCol="1" bandRow="1">
                <a:tableStyleId>{21E4AEA4-8DFA-4A89-87EB-49C32662AFE0}</a:tableStyleId>
              </a:tblPr>
              <a:tblGrid>
                <a:gridCol w="2849382">
                  <a:extLst>
                    <a:ext uri="{9D8B030D-6E8A-4147-A177-3AD203B41FA5}">
                      <a16:colId xmlns:a16="http://schemas.microsoft.com/office/drawing/2014/main" val="3059242255"/>
                    </a:ext>
                  </a:extLst>
                </a:gridCol>
                <a:gridCol w="5943600">
                  <a:extLst>
                    <a:ext uri="{9D8B030D-6E8A-4147-A177-3AD203B41FA5}">
                      <a16:colId xmlns:a16="http://schemas.microsoft.com/office/drawing/2014/main" val="2418890511"/>
                    </a:ext>
                  </a:extLst>
                </a:gridCol>
              </a:tblGrid>
              <a:tr h="900290">
                <a:tc>
                  <a:txBody>
                    <a:bodyPr/>
                    <a:lstStyle/>
                    <a:p>
                      <a:pPr algn="ctr"/>
                      <a:r>
                        <a:rPr lang="en-HK" altLang="zh-TW" sz="22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Target </a:t>
                      </a:r>
                      <a:br>
                        <a:rPr lang="en-HK" altLang="zh-TW" sz="22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br>
                      <a:r>
                        <a:rPr lang="en-HK" altLang="zh-TW" sz="22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Environmental Aspect</a:t>
                      </a:r>
                      <a:endParaRPr lang="zh-TW" altLang="en-US" sz="22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tc>
                <a:tc>
                  <a:txBody>
                    <a:bodyPr/>
                    <a:lstStyle/>
                    <a:p>
                      <a:pPr marL="285750" indent="-285750">
                        <a:buFont typeface="Arial" panose="020B0604020202020204" pitchFamily="34" charset="0"/>
                        <a:buChar char="•"/>
                      </a:pPr>
                      <a:r>
                        <a:rPr lang="en-HK" sz="2000" dirty="0">
                          <a:latin typeface="Times New Roman" panose="02020603050405020304" pitchFamily="18" charset="0"/>
                          <a:cs typeface="Times New Roman" panose="02020603050405020304" pitchFamily="18" charset="0"/>
                        </a:rPr>
                        <a:t>All or one of them?</a:t>
                      </a:r>
                      <a:endPar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2292457463"/>
                  </a:ext>
                </a:extLst>
              </a:tr>
              <a:tr h="500161">
                <a:tc>
                  <a:txBody>
                    <a:bodyPr/>
                    <a:lstStyle/>
                    <a:p>
                      <a:pPr algn="ctr"/>
                      <a:r>
                        <a:rPr lang="en-HK" altLang="zh-HK" sz="22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Activity</a:t>
                      </a:r>
                      <a:r>
                        <a:rPr lang="zh-HK" altLang="en-US" sz="22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 </a:t>
                      </a:r>
                      <a:r>
                        <a:rPr lang="en-HK" altLang="zh-HK" sz="22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Name</a:t>
                      </a:r>
                      <a:endParaRPr lang="zh-HK" altLang="en-US" sz="22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tc>
                <a:tc>
                  <a:txBody>
                    <a:bodyPr/>
                    <a:lstStyle/>
                    <a:p>
                      <a:pPr marL="285750" indent="-285750">
                        <a:buFont typeface="Arial" panose="020B0604020202020204" pitchFamily="34" charset="0"/>
                        <a:buChar char="•"/>
                      </a:pPr>
                      <a:r>
                        <a:rPr lang="en-HK" sz="2000" dirty="0">
                          <a:latin typeface="Times New Roman" panose="02020603050405020304" pitchFamily="18" charset="0"/>
                          <a:cs typeface="Times New Roman" panose="02020603050405020304" pitchFamily="18" charset="0"/>
                        </a:rPr>
                        <a:t>Use your creativity to name the activity and attract your peers to join!</a:t>
                      </a:r>
                      <a:endParaRPr lang="en-HK" sz="20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1172113145"/>
                  </a:ext>
                </a:extLst>
              </a:tr>
              <a:tr h="1607223">
                <a:tc>
                  <a:txBody>
                    <a:bodyPr/>
                    <a:lstStyle/>
                    <a:p>
                      <a:pPr algn="ctr"/>
                      <a:r>
                        <a:rPr lang="en-HK" altLang="zh-TW" sz="22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Date, Time &amp; Venue</a:t>
                      </a:r>
                      <a:endParaRPr lang="zh-HK" altLang="en-US" sz="22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tc>
                <a:tc>
                  <a:txBody>
                    <a:bodyPr/>
                    <a:lstStyle/>
                    <a:p>
                      <a:pPr marL="285750" indent="-285750">
                        <a:buFont typeface="Arial" panose="020B0604020202020204" pitchFamily="34" charset="0"/>
                        <a:buChar char="•"/>
                      </a:pPr>
                      <a:r>
                        <a:rPr lang="en-HK" sz="2000" dirty="0">
                          <a:latin typeface="Times New Roman" panose="02020603050405020304" pitchFamily="18" charset="0"/>
                          <a:cs typeface="Times New Roman" panose="02020603050405020304" pitchFamily="18" charset="0"/>
                        </a:rPr>
                        <a:t>Post-exam activity?</a:t>
                      </a:r>
                      <a:endParaRPr lang="en-HK" altLang="zh-TW" sz="20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p>
                      <a:pPr marL="285750" lvl="0" indent="-285750">
                        <a:buFont typeface="Arial" panose="020B0604020202020204" pitchFamily="34" charset="0"/>
                        <a:buChar char="•"/>
                      </a:pPr>
                      <a:r>
                        <a:rPr lang="en-HK" sz="2000" b="0" u="none" strike="noStrike" kern="1200" dirty="0">
                          <a:solidFill>
                            <a:schemeClr val="dk1"/>
                          </a:solidFill>
                          <a:effectLst/>
                          <a:latin typeface="Times New Roman" panose="02020603050405020304" pitchFamily="18" charset="0"/>
                          <a:ea typeface="+mn-ea"/>
                          <a:cs typeface="Times New Roman" panose="02020603050405020304" pitchFamily="18" charset="0"/>
                        </a:rPr>
                        <a:t>During recess or lunch break? Before or after school hours?</a:t>
                      </a:r>
                    </a:p>
                    <a:p>
                      <a:pPr marL="285750" lvl="0" indent="-285750">
                        <a:buFont typeface="Arial" panose="020B0604020202020204" pitchFamily="34" charset="0"/>
                        <a:buChar char="•"/>
                      </a:pPr>
                      <a:r>
                        <a:rPr lang="en-HK" sz="2000" b="0" u="none" strike="noStrike" kern="1200" dirty="0">
                          <a:solidFill>
                            <a:schemeClr val="dk1"/>
                          </a:solidFill>
                          <a:effectLst/>
                          <a:latin typeface="Times New Roman" panose="02020603050405020304" pitchFamily="18" charset="0"/>
                          <a:ea typeface="+mn-ea"/>
                          <a:cs typeface="Times New Roman" panose="02020603050405020304" pitchFamily="18" charset="0"/>
                        </a:rPr>
                        <a:t>Duration of the activities?</a:t>
                      </a:r>
                    </a:p>
                    <a:p>
                      <a:pPr marL="285750" lvl="0" indent="-285750">
                        <a:buFont typeface="Arial" panose="020B0604020202020204" pitchFamily="34" charset="0"/>
                        <a:buChar char="•"/>
                      </a:pPr>
                      <a:r>
                        <a:rPr lang="en-HK" sz="2000" b="0" u="none" strike="noStrike" kern="1200" dirty="0">
                          <a:solidFill>
                            <a:schemeClr val="dk1"/>
                          </a:solidFill>
                          <a:effectLst/>
                          <a:latin typeface="Times New Roman" panose="02020603050405020304" pitchFamily="18" charset="0"/>
                          <a:ea typeface="+mn-ea"/>
                          <a:cs typeface="Times New Roman" panose="02020603050405020304" pitchFamily="18" charset="0"/>
                        </a:rPr>
                        <a:t>Indoor or outdoor?</a:t>
                      </a:r>
                    </a:p>
                    <a:p>
                      <a:pPr marL="285750" lvl="0" indent="-285750">
                        <a:buFont typeface="Arial" panose="020B0604020202020204" pitchFamily="34" charset="0"/>
                        <a:buChar char="•"/>
                      </a:pPr>
                      <a:r>
                        <a:rPr lang="en-HK" sz="2000" b="0" u="none" strike="noStrike" kern="1200" dirty="0">
                          <a:solidFill>
                            <a:schemeClr val="dk1"/>
                          </a:solidFill>
                          <a:effectLst/>
                          <a:latin typeface="Times New Roman" panose="02020603050405020304" pitchFamily="18" charset="0"/>
                          <a:ea typeface="+mn-ea"/>
                          <a:cs typeface="Times New Roman" panose="02020603050405020304" pitchFamily="18" charset="0"/>
                        </a:rPr>
                        <a:t>Off-campus visit?</a:t>
                      </a:r>
                      <a:endParaRPr lang="en-HK" sz="20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59946115"/>
                  </a:ext>
                </a:extLst>
              </a:tr>
              <a:tr h="500161">
                <a:tc>
                  <a:txBody>
                    <a:bodyPr/>
                    <a:lstStyle/>
                    <a:p>
                      <a:pPr algn="ctr"/>
                      <a:r>
                        <a:rPr lang="en-HK" altLang="zh-HK" sz="22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Aim</a:t>
                      </a:r>
                      <a:endParaRPr lang="zh-HK" altLang="en-US" sz="22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tc>
                <a:tc>
                  <a:txBody>
                    <a:bodyPr/>
                    <a:lstStyle/>
                    <a:p>
                      <a:pPr marL="285750" lvl="0" indent="-285750">
                        <a:buFont typeface="Arial" panose="020B0604020202020204" pitchFamily="34" charset="0"/>
                        <a:buChar char="•"/>
                      </a:pPr>
                      <a:r>
                        <a:rPr lang="en-HK" sz="2000" b="0" u="none" strike="noStrike" kern="1200" dirty="0">
                          <a:solidFill>
                            <a:schemeClr val="dk1"/>
                          </a:solidFill>
                          <a:effectLst/>
                          <a:latin typeface="Times New Roman" panose="02020603050405020304" pitchFamily="18" charset="0"/>
                          <a:ea typeface="+mn-ea"/>
                          <a:cs typeface="Times New Roman" panose="02020603050405020304" pitchFamily="18" charset="0"/>
                        </a:rPr>
                        <a:t>What specific environmental messages would you like to convey?</a:t>
                      </a:r>
                    </a:p>
                  </a:txBody>
                  <a:tcPr/>
                </a:tc>
                <a:extLst>
                  <a:ext uri="{0D108BD9-81ED-4DB2-BD59-A6C34878D82A}">
                    <a16:rowId xmlns:a16="http://schemas.microsoft.com/office/drawing/2014/main" val="4237259897"/>
                  </a:ext>
                </a:extLst>
              </a:tr>
            </a:tbl>
          </a:graphicData>
        </a:graphic>
      </p:graphicFrame>
    </p:spTree>
    <p:extLst>
      <p:ext uri="{BB962C8B-B14F-4D97-AF65-F5344CB8AC3E}">
        <p14:creationId xmlns:p14="http://schemas.microsoft.com/office/powerpoint/2010/main" val="3973541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B6CBB7D2-82AA-A399-4159-92CECB6D8D91}"/>
              </a:ext>
            </a:extLst>
          </p:cNvPr>
          <p:cNvSpPr>
            <a:spLocks noGrp="1"/>
          </p:cNvSpPr>
          <p:nvPr>
            <p:ph idx="1"/>
          </p:nvPr>
        </p:nvSpPr>
        <p:spPr>
          <a:xfrm>
            <a:off x="731520" y="1658679"/>
            <a:ext cx="9466967" cy="3168959"/>
          </a:xfrm>
        </p:spPr>
        <p:txBody>
          <a:bodyPr>
            <a:normAutofit/>
          </a:bodyPr>
          <a:lstStyle/>
          <a:p>
            <a:r>
              <a:rPr lang="en-HK" sz="2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Over 60% </a:t>
            </a:r>
            <a:r>
              <a:rPr lang="en-HK" sz="2400" dirty="0">
                <a:latin typeface="Times New Roman" panose="02020603050405020304" pitchFamily="18" charset="0"/>
                <a:ea typeface="Calibri" panose="020F0502020204030204" pitchFamily="34" charset="0"/>
                <a:cs typeface="Times New Roman" panose="02020603050405020304" pitchFamily="18" charset="0"/>
              </a:rPr>
              <a:t>of greenhouse gases emitted in Hong Kong come from electricity generation</a:t>
            </a:r>
            <a:endParaRPr lang="en-HK" altLang="zh-TW" sz="2000" dirty="0">
              <a:latin typeface="Times New Roman" panose="02020603050405020304" pitchFamily="18" charset="0"/>
              <a:ea typeface="微軟正黑體" panose="020B0604030504040204" pitchFamily="34" charset="-120"/>
              <a:cs typeface="Times New Roman" panose="02020603050405020304" pitchFamily="18" charset="0"/>
            </a:endParaRPr>
          </a:p>
          <a:p>
            <a:r>
              <a:rPr lang="en-HK" sz="2400" dirty="0">
                <a:latin typeface="Times New Roman" panose="02020603050405020304" pitchFamily="18" charset="0"/>
                <a:ea typeface="Calibri" panose="020F0502020204030204" pitchFamily="34" charset="0"/>
                <a:cs typeface="Times New Roman" panose="02020603050405020304" pitchFamily="18" charset="0"/>
              </a:rPr>
              <a:t>Main energy source in Hong Kong is </a:t>
            </a:r>
            <a:r>
              <a:rPr lang="en-HK" sz="2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fossil fuels </a:t>
            </a:r>
            <a:r>
              <a:rPr lang="en-HK" sz="2400" dirty="0">
                <a:latin typeface="Times New Roman" panose="02020603050405020304" pitchFamily="18" charset="0"/>
                <a:ea typeface="Calibri" panose="020F0502020204030204" pitchFamily="34" charset="0"/>
                <a:cs typeface="Times New Roman" panose="02020603050405020304" pitchFamily="18" charset="0"/>
              </a:rPr>
              <a:t>(coal and natural gas)</a:t>
            </a:r>
            <a:endParaRPr lang="en-US" altLang="zh-TW" sz="2400" dirty="0">
              <a:latin typeface="Times New Roman" panose="02020603050405020304" pitchFamily="18" charset="0"/>
              <a:ea typeface="微軟正黑體" panose="020B0604030504040204" pitchFamily="34" charset="-120"/>
              <a:cs typeface="Times New Roman" panose="02020603050405020304" pitchFamily="18" charset="0"/>
            </a:endParaRPr>
          </a:p>
          <a:p>
            <a:pPr marL="560070" lvl="1" indent="-342900"/>
            <a:r>
              <a:rPr lang="en-HK" sz="22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Release large amounts of carbon dioxide</a:t>
            </a:r>
            <a:r>
              <a:rPr lang="en-HK" sz="2200" dirty="0">
                <a:latin typeface="Times New Roman" panose="02020603050405020304" pitchFamily="18" charset="0"/>
                <a:ea typeface="Calibri" panose="020F0502020204030204" pitchFamily="34" charset="0"/>
                <a:cs typeface="Times New Roman" panose="02020603050405020304" pitchFamily="18" charset="0"/>
              </a:rPr>
              <a:t> when being burnt, leading to climate change</a:t>
            </a:r>
            <a:endParaRPr lang="en-HK" altLang="zh-TW" sz="2200" dirty="0">
              <a:latin typeface="Times New Roman" panose="02020603050405020304" pitchFamily="18" charset="0"/>
              <a:ea typeface="微軟正黑體" panose="020B0604030504040204" pitchFamily="34" charset="-120"/>
              <a:cs typeface="Times New Roman" panose="02020603050405020304" pitchFamily="18" charset="0"/>
            </a:endParaRPr>
          </a:p>
          <a:p>
            <a:r>
              <a:rPr lang="en-HK" altLang="zh-TW" sz="2400" dirty="0">
                <a:solidFill>
                  <a:srgbClr val="C00000"/>
                </a:solidFill>
                <a:latin typeface="Times New Roman" panose="02020603050405020304" pitchFamily="18" charset="0"/>
                <a:cs typeface="Times New Roman" panose="02020603050405020304" pitchFamily="18" charset="0"/>
              </a:rPr>
              <a:t>Air conditioning and lightings </a:t>
            </a:r>
            <a:r>
              <a:rPr lang="en-HK" altLang="zh-TW" sz="2400" dirty="0">
                <a:latin typeface="Times New Roman" panose="02020603050405020304" pitchFamily="18" charset="0"/>
                <a:ea typeface="Calibri" panose="020F0502020204030204" pitchFamily="34" charset="0"/>
                <a:cs typeface="Times New Roman" panose="02020603050405020304" pitchFamily="18" charset="0"/>
              </a:rPr>
              <a:t>generally</a:t>
            </a:r>
            <a:r>
              <a:rPr lang="en-HK" sz="2400" dirty="0">
                <a:latin typeface="Times New Roman" panose="02020603050405020304" pitchFamily="18" charset="0"/>
                <a:ea typeface="Calibri" panose="020F0502020204030204" pitchFamily="34" charset="0"/>
                <a:cs typeface="Times New Roman" panose="02020603050405020304" pitchFamily="18" charset="0"/>
              </a:rPr>
              <a:t> account for the majority of energy consumption in the education sector</a:t>
            </a:r>
            <a:endParaRPr lang="en-HK" altLang="zh-TW" sz="24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9" name="內容版面配置區 2">
            <a:extLst>
              <a:ext uri="{FF2B5EF4-FFF2-40B4-BE49-F238E27FC236}">
                <a16:creationId xmlns:a16="http://schemas.microsoft.com/office/drawing/2014/main" id="{8A698F5D-D38B-060D-89D1-F2E51007DE91}"/>
              </a:ext>
            </a:extLst>
          </p:cNvPr>
          <p:cNvSpPr txBox="1">
            <a:spLocks/>
          </p:cNvSpPr>
          <p:nvPr/>
        </p:nvSpPr>
        <p:spPr>
          <a:xfrm>
            <a:off x="1089808" y="5223129"/>
            <a:ext cx="8475898" cy="1211312"/>
          </a:xfrm>
          <a:prstGeom prst="roundRect">
            <a:avLst>
              <a:gd name="adj" fmla="val 16667"/>
            </a:avLst>
          </a:prstGeom>
          <a:solidFill>
            <a:srgbClr val="E0F4E6"/>
          </a:solidFill>
        </p:spPr>
        <p:txBody>
          <a:bodyPr vert="horz" lIns="91440" tIns="45720" rIns="91440" bIns="45720" rtlCol="0" anchor="ctr">
            <a:norm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HK" sz="2400" dirty="0">
                <a:latin typeface="Times New Roman" panose="02020603050405020304" pitchFamily="18" charset="0"/>
                <a:ea typeface="Calibri" panose="020F0502020204030204" pitchFamily="34" charset="0"/>
                <a:cs typeface="Times New Roman" panose="02020603050405020304" pitchFamily="18" charset="0"/>
              </a:rPr>
              <a:t>Conserve energy by using </a:t>
            </a:r>
            <a:r>
              <a:rPr lang="en-HK" sz="2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air conditioners and lights </a:t>
            </a:r>
            <a:r>
              <a:rPr lang="en-HK" sz="2400" dirty="0">
                <a:latin typeface="Times New Roman" panose="02020603050405020304" pitchFamily="18" charset="0"/>
                <a:ea typeface="Calibri" panose="020F0502020204030204" pitchFamily="34" charset="0"/>
                <a:cs typeface="Times New Roman" panose="02020603050405020304" pitchFamily="18" charset="0"/>
              </a:rPr>
              <a:t>more efficiently on campus </a:t>
            </a:r>
            <a:r>
              <a:rPr lang="en-US" sz="2400" dirty="0">
                <a:latin typeface="Times New Roman" panose="02020603050405020304" pitchFamily="18" charset="0"/>
                <a:ea typeface="Calibri" panose="020F0502020204030204" pitchFamily="34" charset="0"/>
                <a:cs typeface="Times New Roman" panose="02020603050405020304" pitchFamily="18" charset="0"/>
              </a:rPr>
              <a:t>to help mitigate climate change</a:t>
            </a:r>
            <a:endParaRPr lang="zh-TW" altLang="en-US" sz="900" dirty="0">
              <a:latin typeface="Times New Roman" panose="02020603050405020304" pitchFamily="18" charset="0"/>
              <a:ea typeface="微軟正黑體" panose="020B0604030504040204" pitchFamily="34" charset="-120"/>
              <a:cs typeface="Times New Roman" panose="02020603050405020304" pitchFamily="18" charset="0"/>
            </a:endParaRPr>
          </a:p>
        </p:txBody>
      </p:sp>
      <p:grpSp>
        <p:nvGrpSpPr>
          <p:cNvPr id="31" name="群組 30">
            <a:extLst>
              <a:ext uri="{FF2B5EF4-FFF2-40B4-BE49-F238E27FC236}">
                <a16:creationId xmlns:a16="http://schemas.microsoft.com/office/drawing/2014/main" id="{4B9CE726-E247-3E80-23AE-33175E49B298}"/>
              </a:ext>
            </a:extLst>
          </p:cNvPr>
          <p:cNvGrpSpPr/>
          <p:nvPr/>
        </p:nvGrpSpPr>
        <p:grpSpPr>
          <a:xfrm>
            <a:off x="337332" y="289719"/>
            <a:ext cx="5595298" cy="1048411"/>
            <a:chOff x="337332" y="289719"/>
            <a:chExt cx="5595298" cy="1048411"/>
          </a:xfrm>
        </p:grpSpPr>
        <p:sp>
          <p:nvSpPr>
            <p:cNvPr id="27" name="矩形: 圓角 26">
              <a:extLst>
                <a:ext uri="{FF2B5EF4-FFF2-40B4-BE49-F238E27FC236}">
                  <a16:creationId xmlns:a16="http://schemas.microsoft.com/office/drawing/2014/main" id="{84CF0213-2F59-128B-A0AA-9914FD1ABC1C}"/>
                </a:ext>
              </a:extLst>
            </p:cNvPr>
            <p:cNvSpPr/>
            <p:nvPr/>
          </p:nvSpPr>
          <p:spPr>
            <a:xfrm>
              <a:off x="337332" y="290592"/>
              <a:ext cx="5595298" cy="1047538"/>
            </a:xfrm>
            <a:prstGeom prst="roundRect">
              <a:avLst>
                <a:gd name="adj" fmla="val 50000"/>
              </a:avLst>
            </a:prstGeom>
            <a:solidFill>
              <a:srgbClr val="FF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28" name="文字方塊 27">
              <a:extLst>
                <a:ext uri="{FF2B5EF4-FFF2-40B4-BE49-F238E27FC236}">
                  <a16:creationId xmlns:a16="http://schemas.microsoft.com/office/drawing/2014/main" id="{F4604241-0401-00D0-4B96-E20A25832156}"/>
                </a:ext>
              </a:extLst>
            </p:cNvPr>
            <p:cNvSpPr txBox="1"/>
            <p:nvPr/>
          </p:nvSpPr>
          <p:spPr>
            <a:xfrm>
              <a:off x="521131" y="453416"/>
              <a:ext cx="4378123" cy="646331"/>
            </a:xfrm>
            <a:prstGeom prst="rect">
              <a:avLst/>
            </a:prstGeom>
            <a:noFill/>
          </p:spPr>
          <p:txBody>
            <a:bodyPr wrap="none" rtlCol="0">
              <a:spAutoFit/>
            </a:bodyPr>
            <a:lstStyle/>
            <a:p>
              <a:pPr algn="ctr"/>
              <a:r>
                <a:rPr lang="en-US" altLang="zh-HK"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Energy Conservation</a:t>
              </a:r>
              <a:endParaRPr lang="zh-HK" altLang="en-US"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endParaRPr>
            </a:p>
          </p:txBody>
        </p:sp>
        <p:pic>
          <p:nvPicPr>
            <p:cNvPr id="30" name="圖片 29">
              <a:extLst>
                <a:ext uri="{FF2B5EF4-FFF2-40B4-BE49-F238E27FC236}">
                  <a16:creationId xmlns:a16="http://schemas.microsoft.com/office/drawing/2014/main" id="{BA8DFE72-88B9-CC0A-896B-4075C4B7A7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2258" y="289719"/>
              <a:ext cx="1040372" cy="1040372"/>
            </a:xfrm>
            <a:prstGeom prst="rect">
              <a:avLst/>
            </a:prstGeom>
          </p:spPr>
        </p:pic>
      </p:grpSp>
      <p:pic>
        <p:nvPicPr>
          <p:cNvPr id="2" name="圖片 1">
            <a:extLst>
              <a:ext uri="{FF2B5EF4-FFF2-40B4-BE49-F238E27FC236}">
                <a16:creationId xmlns:a16="http://schemas.microsoft.com/office/drawing/2014/main" id="{BC43F0F6-A316-6B13-3A89-21E268B83818}"/>
              </a:ext>
            </a:extLst>
          </p:cNvPr>
          <p:cNvPicPr>
            <a:picLocks noChangeAspect="1"/>
          </p:cNvPicPr>
          <p:nvPr/>
        </p:nvPicPr>
        <p:blipFill>
          <a:blip r:embed="rId4"/>
          <a:stretch>
            <a:fillRect/>
          </a:stretch>
        </p:blipFill>
        <p:spPr>
          <a:xfrm>
            <a:off x="8889601" y="4337977"/>
            <a:ext cx="1249788" cy="1444877"/>
          </a:xfrm>
          <a:prstGeom prst="rect">
            <a:avLst/>
          </a:prstGeom>
        </p:spPr>
      </p:pic>
      <p:sp>
        <p:nvSpPr>
          <p:cNvPr id="6" name="內容版面配置區 2">
            <a:extLst>
              <a:ext uri="{FF2B5EF4-FFF2-40B4-BE49-F238E27FC236}">
                <a16:creationId xmlns:a16="http://schemas.microsoft.com/office/drawing/2014/main" id="{746079CD-2703-65B2-A60B-C7679A39AB63}"/>
              </a:ext>
            </a:extLst>
          </p:cNvPr>
          <p:cNvSpPr txBox="1">
            <a:spLocks/>
          </p:cNvSpPr>
          <p:nvPr/>
        </p:nvSpPr>
        <p:spPr>
          <a:xfrm>
            <a:off x="10284431" y="3143892"/>
            <a:ext cx="1729521" cy="3530633"/>
          </a:xfrm>
          <a:prstGeom prst="roundRect">
            <a:avLst/>
          </a:prstGeom>
          <a:solidFill>
            <a:srgbClr val="FAFFE1"/>
          </a:solidFill>
        </p:spPr>
        <p:txBody>
          <a:bodyPr vert="horz" lIns="91440" tIns="45720" rIns="91440" bIns="45720" rtlCol="0">
            <a:norm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HK" altLang="zh-TW" sz="1200" b="1" dirty="0">
                <a:latin typeface="Times New Roman" panose="02020603050405020304" pitchFamily="18" charset="0"/>
                <a:ea typeface="微軟正黑體" panose="020B0604030504040204" pitchFamily="34" charset="-120"/>
                <a:cs typeface="Times New Roman" panose="02020603050405020304" pitchFamily="18" charset="0"/>
              </a:rPr>
              <a:t>Useful learning materials</a:t>
            </a:r>
          </a:p>
          <a:p>
            <a:pPr marL="0" indent="0" algn="ctr">
              <a:lnSpc>
                <a:spcPct val="100000"/>
              </a:lnSpc>
              <a:spcBef>
                <a:spcPts val="0"/>
              </a:spcBef>
              <a:buNone/>
            </a:pPr>
            <a:endPar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endParaRPr>
          </a:p>
          <a:p>
            <a:pPr marL="0" indent="0" algn="ctr">
              <a:lnSpc>
                <a:spcPct val="100000"/>
              </a:lnSpc>
              <a:spcBef>
                <a:spcPts val="0"/>
              </a:spcBef>
              <a:buNone/>
            </a:pPr>
            <a:r>
              <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rPr>
              <a:t>(Primary Category)</a:t>
            </a:r>
          </a:p>
          <a:p>
            <a:pPr marL="0" indent="0" algn="ctr">
              <a:buNone/>
            </a:pPr>
            <a:endPar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endParaRPr>
          </a:p>
          <a:p>
            <a:pPr marL="0" indent="0" algn="ctr">
              <a:buNone/>
            </a:pPr>
            <a:endPar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endParaRPr>
          </a:p>
          <a:p>
            <a:pPr marL="0" indent="0" algn="ctr">
              <a:buNone/>
            </a:pPr>
            <a:endPar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endParaRPr>
          </a:p>
          <a:p>
            <a:pPr marL="0" indent="0" algn="ctr">
              <a:spcBef>
                <a:spcPts val="0"/>
              </a:spcBef>
              <a:buNone/>
            </a:pPr>
            <a:endPar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endParaRPr>
          </a:p>
          <a:p>
            <a:pPr marL="0" indent="0" algn="ctr">
              <a:spcBef>
                <a:spcPts val="0"/>
              </a:spcBef>
              <a:buNone/>
            </a:pPr>
            <a:r>
              <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rPr>
              <a:t>(Secondary Category)</a:t>
            </a:r>
            <a:endPar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endParaRPr>
          </a:p>
        </p:txBody>
      </p:sp>
      <p:pic>
        <p:nvPicPr>
          <p:cNvPr id="7" name="圖片 6">
            <a:extLst>
              <a:ext uri="{FF2B5EF4-FFF2-40B4-BE49-F238E27FC236}">
                <a16:creationId xmlns:a16="http://schemas.microsoft.com/office/drawing/2014/main" id="{ED008C2A-8FE4-717E-9A74-A5D8CFBA6DFA}"/>
              </a:ext>
            </a:extLst>
          </p:cNvPr>
          <p:cNvPicPr>
            <a:picLocks noChangeAspect="1"/>
          </p:cNvPicPr>
          <p:nvPr/>
        </p:nvPicPr>
        <p:blipFill>
          <a:blip r:embed="rId5"/>
          <a:stretch>
            <a:fillRect/>
          </a:stretch>
        </p:blipFill>
        <p:spPr>
          <a:xfrm>
            <a:off x="10621157" y="5439262"/>
            <a:ext cx="1140051" cy="1140051"/>
          </a:xfrm>
          <a:prstGeom prst="rect">
            <a:avLst/>
          </a:prstGeom>
        </p:spPr>
      </p:pic>
      <p:pic>
        <p:nvPicPr>
          <p:cNvPr id="8" name="圖片 7">
            <a:extLst>
              <a:ext uri="{FF2B5EF4-FFF2-40B4-BE49-F238E27FC236}">
                <a16:creationId xmlns:a16="http://schemas.microsoft.com/office/drawing/2014/main" id="{5CB67E2D-7CA8-94EA-F41C-EA73F1BDD9D9}"/>
              </a:ext>
            </a:extLst>
          </p:cNvPr>
          <p:cNvPicPr>
            <a:picLocks noChangeAspect="1"/>
          </p:cNvPicPr>
          <p:nvPr/>
        </p:nvPicPr>
        <p:blipFill>
          <a:blip r:embed="rId6"/>
          <a:stretch>
            <a:fillRect/>
          </a:stretch>
        </p:blipFill>
        <p:spPr>
          <a:xfrm>
            <a:off x="10621157" y="4039993"/>
            <a:ext cx="1073194" cy="1073194"/>
          </a:xfrm>
          <a:prstGeom prst="rect">
            <a:avLst/>
          </a:prstGeom>
        </p:spPr>
      </p:pic>
    </p:spTree>
    <p:extLst>
      <p:ext uri="{BB962C8B-B14F-4D97-AF65-F5344CB8AC3E}">
        <p14:creationId xmlns:p14="http://schemas.microsoft.com/office/powerpoint/2010/main" val="9057970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a:extLst>
              <a:ext uri="{FF2B5EF4-FFF2-40B4-BE49-F238E27FC236}">
                <a16:creationId xmlns:a16="http://schemas.microsoft.com/office/drawing/2014/main" id="{2B784E40-C487-A8E1-D788-3512EF1AA872}"/>
              </a:ext>
            </a:extLst>
          </p:cNvPr>
          <p:cNvSpPr txBox="1">
            <a:spLocks/>
          </p:cNvSpPr>
          <p:nvPr/>
        </p:nvSpPr>
        <p:spPr>
          <a:xfrm>
            <a:off x="400594" y="261256"/>
            <a:ext cx="11617236" cy="11322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cap="none" baseline="0">
                <a:solidFill>
                  <a:schemeClr val="tx1"/>
                </a:solidFill>
                <a:latin typeface="Times New Roman" panose="02020603050405020304" pitchFamily="18" charset="0"/>
                <a:ea typeface="+mj-ea"/>
                <a:cs typeface="Times New Roman" panose="02020603050405020304" pitchFamily="18" charset="0"/>
              </a:defRPr>
            </a:lvl1pPr>
          </a:lstStyle>
          <a:p>
            <a:r>
              <a:rPr lang="en-US" altLang="zh-HK" sz="4000" b="1" dirty="0"/>
              <a:t>Activity Proposal Framework (Cont.)</a:t>
            </a:r>
            <a:endParaRPr lang="zh-HK" altLang="en-US" sz="4000" b="1" dirty="0"/>
          </a:p>
        </p:txBody>
      </p:sp>
      <p:graphicFrame>
        <p:nvGraphicFramePr>
          <p:cNvPr id="6" name="表格 5">
            <a:extLst>
              <a:ext uri="{FF2B5EF4-FFF2-40B4-BE49-F238E27FC236}">
                <a16:creationId xmlns:a16="http://schemas.microsoft.com/office/drawing/2014/main" id="{A0DC01C1-A9E4-C367-D92A-30450BEC3581}"/>
              </a:ext>
            </a:extLst>
          </p:cNvPr>
          <p:cNvGraphicFramePr>
            <a:graphicFrameLocks noGrp="1"/>
          </p:cNvGraphicFramePr>
          <p:nvPr>
            <p:extLst>
              <p:ext uri="{D42A27DB-BD31-4B8C-83A1-F6EECF244321}">
                <p14:modId xmlns:p14="http://schemas.microsoft.com/office/powerpoint/2010/main" val="2720575388"/>
              </p:ext>
            </p:extLst>
          </p:nvPr>
        </p:nvGraphicFramePr>
        <p:xfrm>
          <a:off x="841987" y="1662195"/>
          <a:ext cx="10508025" cy="4398029"/>
        </p:xfrm>
        <a:graphic>
          <a:graphicData uri="http://schemas.openxmlformats.org/drawingml/2006/table">
            <a:tbl>
              <a:tblPr firstCol="1" bandRow="1">
                <a:tableStyleId>{21E4AEA4-8DFA-4A89-87EB-49C32662AFE0}</a:tableStyleId>
              </a:tblPr>
              <a:tblGrid>
                <a:gridCol w="3189820">
                  <a:extLst>
                    <a:ext uri="{9D8B030D-6E8A-4147-A177-3AD203B41FA5}">
                      <a16:colId xmlns:a16="http://schemas.microsoft.com/office/drawing/2014/main" val="3059242255"/>
                    </a:ext>
                  </a:extLst>
                </a:gridCol>
                <a:gridCol w="7318205">
                  <a:extLst>
                    <a:ext uri="{9D8B030D-6E8A-4147-A177-3AD203B41FA5}">
                      <a16:colId xmlns:a16="http://schemas.microsoft.com/office/drawing/2014/main" val="2418890511"/>
                    </a:ext>
                  </a:extLst>
                </a:gridCol>
              </a:tblGrid>
              <a:tr h="1587113">
                <a:tc>
                  <a:txBody>
                    <a:bodyPr/>
                    <a:lstStyle/>
                    <a:p>
                      <a:pPr algn="ctr"/>
                      <a:r>
                        <a:rPr lang="en-HK" altLang="zh-TW" sz="2200" b="1" kern="12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Target Audience</a:t>
                      </a:r>
                    </a:p>
                    <a:p>
                      <a:pPr algn="ctr"/>
                      <a:r>
                        <a:rPr lang="en-HK" altLang="zh-TW" sz="2200" b="1" kern="12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(Participants)</a:t>
                      </a:r>
                      <a:endParaRPr lang="en-HK" sz="2200" b="1" kern="12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tc>
                <a:tc>
                  <a:txBody>
                    <a:bodyPr/>
                    <a:lstStyle/>
                    <a:p>
                      <a:pPr marL="285750" lvl="0" indent="-285750">
                        <a:buFont typeface="Arial" panose="020B0604020202020204" pitchFamily="34" charset="0"/>
                        <a:buChar char="•"/>
                      </a:pPr>
                      <a:r>
                        <a:rPr lang="en-HK" sz="2000" b="0" u="none" strike="noStrike" kern="1200" dirty="0">
                          <a:solidFill>
                            <a:schemeClr val="dk1"/>
                          </a:solidFill>
                          <a:effectLst/>
                          <a:latin typeface="Times New Roman" panose="02020603050405020304" pitchFamily="18" charset="0"/>
                          <a:ea typeface="+mn-ea"/>
                          <a:cs typeface="Times New Roman" panose="02020603050405020304" pitchFamily="18" charset="0"/>
                        </a:rPr>
                        <a:t>Inter-class or whole-school activity?</a:t>
                      </a:r>
                    </a:p>
                    <a:p>
                      <a:pPr marL="285750" lvl="0" indent="-285750">
                        <a:buFont typeface="Arial" panose="020B0604020202020204" pitchFamily="34" charset="0"/>
                        <a:buChar char="•"/>
                      </a:pPr>
                      <a:r>
                        <a:rPr lang="en-HK" sz="2000" b="0" u="none" strike="noStrike" kern="1200" dirty="0">
                          <a:solidFill>
                            <a:schemeClr val="dk1"/>
                          </a:solidFill>
                          <a:effectLst/>
                          <a:latin typeface="Times New Roman" panose="02020603050405020304" pitchFamily="18" charset="0"/>
                          <a:ea typeface="+mn-ea"/>
                          <a:cs typeface="Times New Roman" panose="02020603050405020304" pitchFamily="18" charset="0"/>
                        </a:rPr>
                        <a:t>Is student participation compulsory or voluntary?</a:t>
                      </a:r>
                    </a:p>
                    <a:p>
                      <a:pPr marL="285750" lvl="0" indent="-285750">
                        <a:buFont typeface="Arial" panose="020B0604020202020204" pitchFamily="34" charset="0"/>
                        <a:buChar char="•"/>
                      </a:pPr>
                      <a:r>
                        <a:rPr lang="en-HK" sz="2000" b="0" u="none" strike="noStrike" kern="1200" dirty="0">
                          <a:solidFill>
                            <a:schemeClr val="dk1"/>
                          </a:solidFill>
                          <a:effectLst/>
                          <a:latin typeface="Times New Roman" panose="02020603050405020304" pitchFamily="18" charset="0"/>
                          <a:ea typeface="+mn-ea"/>
                          <a:cs typeface="Times New Roman" panose="02020603050405020304" pitchFamily="18" charset="0"/>
                        </a:rPr>
                        <a:t>Expected number of participants?</a:t>
                      </a:r>
                    </a:p>
                    <a:p>
                      <a:pPr marL="285750" lvl="0" indent="-285750">
                        <a:buFont typeface="Arial" panose="020B0604020202020204" pitchFamily="34" charset="0"/>
                        <a:buChar char="•"/>
                      </a:pPr>
                      <a:r>
                        <a:rPr lang="en-HK" sz="2000" b="0" u="none" strike="noStrike" kern="1200" dirty="0">
                          <a:solidFill>
                            <a:schemeClr val="dk1"/>
                          </a:solidFill>
                          <a:effectLst/>
                          <a:latin typeface="Times New Roman" panose="02020603050405020304" pitchFamily="18" charset="0"/>
                          <a:ea typeface="+mn-ea"/>
                          <a:cs typeface="Times New Roman" panose="02020603050405020304" pitchFamily="18" charset="0"/>
                        </a:rPr>
                        <a:t>School staff included?</a:t>
                      </a:r>
                    </a:p>
                    <a:p>
                      <a:pPr marL="285750" lvl="0" indent="-285750">
                        <a:buFont typeface="Arial" panose="020B0604020202020204" pitchFamily="34" charset="0"/>
                        <a:buChar char="•"/>
                      </a:pPr>
                      <a:r>
                        <a:rPr lang="en-HK" sz="2000" b="0" u="none" strike="noStrike" kern="1200" dirty="0">
                          <a:solidFill>
                            <a:schemeClr val="dk1"/>
                          </a:solidFill>
                          <a:effectLst/>
                          <a:latin typeface="Times New Roman" panose="02020603050405020304" pitchFamily="18" charset="0"/>
                          <a:ea typeface="+mn-ea"/>
                          <a:cs typeface="Times New Roman" panose="02020603050405020304" pitchFamily="18" charset="0"/>
                        </a:rPr>
                        <a:t>Parents involved?</a:t>
                      </a:r>
                    </a:p>
                  </a:txBody>
                  <a:tcPr/>
                </a:tc>
                <a:extLst>
                  <a:ext uri="{0D108BD9-81ED-4DB2-BD59-A6C34878D82A}">
                    <a16:rowId xmlns:a16="http://schemas.microsoft.com/office/drawing/2014/main" val="2292457463"/>
                  </a:ext>
                </a:extLst>
              </a:tr>
              <a:tr h="1287658">
                <a:tc>
                  <a:txBody>
                    <a:bodyPr/>
                    <a:lstStyle/>
                    <a:p>
                      <a:pPr algn="ctr"/>
                      <a:r>
                        <a:rPr lang="en-HK" altLang="zh-TW" sz="2200" b="1" kern="12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Format</a:t>
                      </a:r>
                      <a:endParaRPr lang="en-HK" sz="2200" b="1" kern="12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tc>
                <a:tc>
                  <a:txBody>
                    <a:bodyPr/>
                    <a:lstStyle/>
                    <a:p>
                      <a:pPr marL="285750" indent="-285750">
                        <a:buFont typeface="Arial" panose="020B0604020202020204" pitchFamily="34" charset="0"/>
                        <a:buChar char="•"/>
                      </a:pPr>
                      <a:r>
                        <a:rPr lang="en-HK" sz="2000" b="0" u="none" strike="noStrike" kern="1200" dirty="0">
                          <a:solidFill>
                            <a:schemeClr val="dk1"/>
                          </a:solidFill>
                          <a:effectLst/>
                          <a:latin typeface="Times New Roman" panose="02020603050405020304" pitchFamily="18" charset="0"/>
                          <a:ea typeface="+mn-ea"/>
                          <a:cs typeface="Times New Roman" panose="02020603050405020304" pitchFamily="18" charset="0"/>
                        </a:rPr>
                        <a:t>Recall the past events organised by the school, which types of activities are more popular among students?</a:t>
                      </a:r>
                    </a:p>
                    <a:p>
                      <a:pPr marL="285750" lvl="0" indent="-285750">
                        <a:buFont typeface="Arial" panose="020B0604020202020204" pitchFamily="34" charset="0"/>
                        <a:buChar char="•"/>
                      </a:pPr>
                      <a:r>
                        <a:rPr lang="en-HK" sz="2000" b="0" u="none" strike="noStrike" kern="1200" dirty="0">
                          <a:solidFill>
                            <a:schemeClr val="dk1"/>
                          </a:solidFill>
                          <a:effectLst/>
                          <a:latin typeface="Times New Roman" panose="02020603050405020304" pitchFamily="18" charset="0"/>
                          <a:ea typeface="+mn-ea"/>
                          <a:cs typeface="Times New Roman" panose="02020603050405020304" pitchFamily="18" charset="0"/>
                        </a:rPr>
                        <a:t>One-time or regular activities?</a:t>
                      </a:r>
                    </a:p>
                    <a:p>
                      <a:pPr marL="285750" lvl="0" indent="-285750">
                        <a:buFont typeface="Arial" panose="020B0604020202020204" pitchFamily="34" charset="0"/>
                        <a:buChar char="•"/>
                      </a:pPr>
                      <a:r>
                        <a:rPr lang="en-HK" sz="2000" b="0" u="none" strike="noStrike" kern="1200" dirty="0">
                          <a:solidFill>
                            <a:schemeClr val="dk1"/>
                          </a:solidFill>
                          <a:effectLst/>
                          <a:latin typeface="Times New Roman" panose="02020603050405020304" pitchFamily="18" charset="0"/>
                          <a:ea typeface="+mn-ea"/>
                          <a:cs typeface="Times New Roman" panose="02020603050405020304" pitchFamily="18" charset="0"/>
                        </a:rPr>
                        <a:t>Incentives/a competitive element included?</a:t>
                      </a:r>
                    </a:p>
                  </a:txBody>
                  <a:tcPr/>
                </a:tc>
                <a:extLst>
                  <a:ext uri="{0D108BD9-81ED-4DB2-BD59-A6C34878D82A}">
                    <a16:rowId xmlns:a16="http://schemas.microsoft.com/office/drawing/2014/main" val="1172113145"/>
                  </a:ext>
                </a:extLst>
              </a:tr>
              <a:tr h="1471949">
                <a:tc>
                  <a:txBody>
                    <a:bodyPr/>
                    <a:lstStyle/>
                    <a:p>
                      <a:pPr algn="ctr"/>
                      <a:r>
                        <a:rPr lang="en-HK" altLang="zh-TW" sz="2200" b="1" kern="12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Resources &amp; Budget Needed</a:t>
                      </a:r>
                      <a:endParaRPr lang="en-HK" sz="2200" b="1" kern="12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tc>
                <a:tc>
                  <a:txBody>
                    <a:bodyPr/>
                    <a:lstStyle/>
                    <a:p>
                      <a:pPr marL="285750" lvl="0" indent="-285750">
                        <a:buFont typeface="Arial" panose="020B0604020202020204" pitchFamily="34" charset="0"/>
                        <a:buChar char="•"/>
                      </a:pPr>
                      <a:r>
                        <a:rPr lang="en-HK" sz="2000" b="0" u="none" strike="noStrike" kern="1200" dirty="0">
                          <a:solidFill>
                            <a:schemeClr val="dk1"/>
                          </a:solidFill>
                          <a:effectLst/>
                          <a:latin typeface="Times New Roman" panose="02020603050405020304" pitchFamily="18" charset="0"/>
                          <a:ea typeface="+mn-ea"/>
                          <a:cs typeface="Times New Roman" panose="02020603050405020304" pitchFamily="18" charset="0"/>
                        </a:rPr>
                        <a:t>How to develop a duty roster to assign tasks and responsibilities among the GP Group?</a:t>
                      </a:r>
                    </a:p>
                    <a:p>
                      <a:pPr marL="285750" lvl="0" indent="-285750">
                        <a:buFont typeface="Arial" panose="020B0604020202020204" pitchFamily="34" charset="0"/>
                        <a:buChar char="•"/>
                      </a:pPr>
                      <a:r>
                        <a:rPr lang="en-HK" sz="2000" b="0" u="none" strike="noStrike" kern="1200" dirty="0">
                          <a:solidFill>
                            <a:schemeClr val="dk1"/>
                          </a:solidFill>
                          <a:effectLst/>
                          <a:latin typeface="Times New Roman" panose="02020603050405020304" pitchFamily="18" charset="0"/>
                          <a:ea typeface="+mn-ea"/>
                          <a:cs typeface="Times New Roman" panose="02020603050405020304" pitchFamily="18" charset="0"/>
                        </a:rPr>
                        <a:t>How to utilise resources from different parties effectively?</a:t>
                      </a:r>
                    </a:p>
                    <a:p>
                      <a:pPr marL="285750" lvl="0" indent="-285750">
                        <a:buFont typeface="Arial" panose="020B0604020202020204" pitchFamily="34" charset="0"/>
                        <a:buChar char="•"/>
                      </a:pPr>
                      <a:r>
                        <a:rPr lang="en-HK" sz="2000" b="0" u="none" strike="noStrike" kern="1200" dirty="0">
                          <a:solidFill>
                            <a:schemeClr val="dk1"/>
                          </a:solidFill>
                          <a:effectLst/>
                          <a:latin typeface="Times New Roman" panose="02020603050405020304" pitchFamily="18" charset="0"/>
                          <a:ea typeface="+mn-ea"/>
                          <a:cs typeface="Times New Roman" panose="02020603050405020304" pitchFamily="18" charset="0"/>
                        </a:rPr>
                        <a:t>Evaluation and appraisal system needed for further improvement?</a:t>
                      </a:r>
                    </a:p>
                  </a:txBody>
                  <a:tcPr/>
                </a:tc>
                <a:extLst>
                  <a:ext uri="{0D108BD9-81ED-4DB2-BD59-A6C34878D82A}">
                    <a16:rowId xmlns:a16="http://schemas.microsoft.com/office/drawing/2014/main" val="2659946115"/>
                  </a:ext>
                </a:extLst>
              </a:tr>
            </a:tbl>
          </a:graphicData>
        </a:graphic>
      </p:graphicFrame>
    </p:spTree>
    <p:extLst>
      <p:ext uri="{BB962C8B-B14F-4D97-AF65-F5344CB8AC3E}">
        <p14:creationId xmlns:p14="http://schemas.microsoft.com/office/powerpoint/2010/main" val="15891481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46E56FC-BA4A-AEAB-94ED-DD0F3A27072D}"/>
              </a:ext>
            </a:extLst>
          </p:cNvPr>
          <p:cNvSpPr txBox="1">
            <a:spLocks/>
          </p:cNvSpPr>
          <p:nvPr/>
        </p:nvSpPr>
        <p:spPr>
          <a:xfrm>
            <a:off x="4659108" y="4252878"/>
            <a:ext cx="7476287" cy="968051"/>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en-HK" altLang="zh-TW" sz="3600" b="1" dirty="0">
                <a:solidFill>
                  <a:srgbClr val="006600"/>
                </a:solidFill>
                <a:latin typeface="Times New Roman" panose="02020603050405020304" pitchFamily="18" charset="0"/>
                <a:ea typeface="微軟正黑體" panose="020B0604030504040204" pitchFamily="34" charset="-120"/>
                <a:cs typeface="Times New Roman" panose="02020603050405020304" pitchFamily="18" charset="0"/>
              </a:rPr>
              <a:t>Environmental Promotion activities (EXAMPLES)</a:t>
            </a:r>
          </a:p>
        </p:txBody>
      </p:sp>
      <p:pic>
        <p:nvPicPr>
          <p:cNvPr id="2" name="圖片 1">
            <a:extLst>
              <a:ext uri="{FF2B5EF4-FFF2-40B4-BE49-F238E27FC236}">
                <a16:creationId xmlns:a16="http://schemas.microsoft.com/office/drawing/2014/main" id="{80669553-A32D-8399-1CC1-6F2B34D8B6C6}"/>
              </a:ext>
            </a:extLst>
          </p:cNvPr>
          <p:cNvPicPr>
            <a:picLocks noChangeAspect="1"/>
          </p:cNvPicPr>
          <p:nvPr/>
        </p:nvPicPr>
        <p:blipFill>
          <a:blip r:embed="rId2"/>
          <a:stretch>
            <a:fillRect/>
          </a:stretch>
        </p:blipFill>
        <p:spPr>
          <a:xfrm>
            <a:off x="2430619" y="3768721"/>
            <a:ext cx="1877731" cy="2731245"/>
          </a:xfrm>
          <a:prstGeom prst="rect">
            <a:avLst/>
          </a:prstGeom>
        </p:spPr>
      </p:pic>
      <p:pic>
        <p:nvPicPr>
          <p:cNvPr id="4" name="圖片 3">
            <a:extLst>
              <a:ext uri="{FF2B5EF4-FFF2-40B4-BE49-F238E27FC236}">
                <a16:creationId xmlns:a16="http://schemas.microsoft.com/office/drawing/2014/main" id="{7507DEC5-695C-DAC4-13CE-50E02D53B343}"/>
              </a:ext>
            </a:extLst>
          </p:cNvPr>
          <p:cNvPicPr>
            <a:picLocks noChangeAspect="1"/>
          </p:cNvPicPr>
          <p:nvPr/>
        </p:nvPicPr>
        <p:blipFill>
          <a:blip r:embed="rId3"/>
          <a:stretch>
            <a:fillRect/>
          </a:stretch>
        </p:blipFill>
        <p:spPr>
          <a:xfrm>
            <a:off x="364945" y="3647701"/>
            <a:ext cx="2097206" cy="2932430"/>
          </a:xfrm>
          <a:prstGeom prst="rect">
            <a:avLst/>
          </a:prstGeom>
        </p:spPr>
      </p:pic>
    </p:spTree>
    <p:extLst>
      <p:ext uri="{BB962C8B-B14F-4D97-AF65-F5344CB8AC3E}">
        <p14:creationId xmlns:p14="http://schemas.microsoft.com/office/powerpoint/2010/main" val="1853970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a:extLst>
              <a:ext uri="{FF2B5EF4-FFF2-40B4-BE49-F238E27FC236}">
                <a16:creationId xmlns:a16="http://schemas.microsoft.com/office/drawing/2014/main" id="{2B784E40-C487-A8E1-D788-3512EF1AA872}"/>
              </a:ext>
            </a:extLst>
          </p:cNvPr>
          <p:cNvSpPr txBox="1">
            <a:spLocks/>
          </p:cNvSpPr>
          <p:nvPr/>
        </p:nvSpPr>
        <p:spPr>
          <a:xfrm>
            <a:off x="182878" y="52250"/>
            <a:ext cx="11617236" cy="64008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cap="none" baseline="0">
                <a:solidFill>
                  <a:schemeClr val="tx1"/>
                </a:solidFill>
                <a:latin typeface="Times New Roman" panose="02020603050405020304" pitchFamily="18" charset="0"/>
                <a:ea typeface="+mj-ea"/>
                <a:cs typeface="Times New Roman" panose="02020603050405020304" pitchFamily="18" charset="0"/>
              </a:defRPr>
            </a:lvl1pPr>
          </a:lstStyle>
          <a:p>
            <a:r>
              <a:rPr lang="en-US" altLang="zh-HK" sz="2800" b="1" dirty="0"/>
              <a:t>Example 1 – Example of Promotion Activity for All Environmental Aspects</a:t>
            </a:r>
            <a:endParaRPr lang="zh-HK" altLang="en-US" sz="2800" b="1" dirty="0"/>
          </a:p>
        </p:txBody>
      </p:sp>
      <p:graphicFrame>
        <p:nvGraphicFramePr>
          <p:cNvPr id="2" name="表格 1">
            <a:extLst>
              <a:ext uri="{FF2B5EF4-FFF2-40B4-BE49-F238E27FC236}">
                <a16:creationId xmlns:a16="http://schemas.microsoft.com/office/drawing/2014/main" id="{74C19A76-6E40-DD1D-EE5D-9297CE94912F}"/>
              </a:ext>
            </a:extLst>
          </p:cNvPr>
          <p:cNvGraphicFramePr>
            <a:graphicFrameLocks noGrp="1"/>
          </p:cNvGraphicFramePr>
          <p:nvPr>
            <p:extLst>
              <p:ext uri="{D42A27DB-BD31-4B8C-83A1-F6EECF244321}">
                <p14:modId xmlns:p14="http://schemas.microsoft.com/office/powerpoint/2010/main" val="3930051080"/>
              </p:ext>
            </p:extLst>
          </p:nvPr>
        </p:nvGraphicFramePr>
        <p:xfrm>
          <a:off x="182879" y="679268"/>
          <a:ext cx="11834950" cy="6049329"/>
        </p:xfrm>
        <a:graphic>
          <a:graphicData uri="http://schemas.openxmlformats.org/drawingml/2006/table">
            <a:tbl>
              <a:tblPr firstCol="1" bandRow="1">
                <a:tableStyleId>{21E4AEA4-8DFA-4A89-87EB-49C32662AFE0}</a:tableStyleId>
              </a:tblPr>
              <a:tblGrid>
                <a:gridCol w="1750424">
                  <a:extLst>
                    <a:ext uri="{9D8B030D-6E8A-4147-A177-3AD203B41FA5}">
                      <a16:colId xmlns:a16="http://schemas.microsoft.com/office/drawing/2014/main" val="3059242255"/>
                    </a:ext>
                  </a:extLst>
                </a:gridCol>
                <a:gridCol w="10084526">
                  <a:extLst>
                    <a:ext uri="{9D8B030D-6E8A-4147-A177-3AD203B41FA5}">
                      <a16:colId xmlns:a16="http://schemas.microsoft.com/office/drawing/2014/main" val="2418890511"/>
                    </a:ext>
                  </a:extLst>
                </a:gridCol>
              </a:tblGrid>
              <a:tr h="519968">
                <a:tc>
                  <a:txBody>
                    <a:bodyPr/>
                    <a:lstStyle/>
                    <a:p>
                      <a:pPr algn="ctr"/>
                      <a:r>
                        <a:rPr lang="en-HK" altLang="zh-HK" sz="1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Activity Name</a:t>
                      </a:r>
                      <a:endParaRPr lang="zh-HK" altLang="en-US" sz="1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en-HK" sz="1800" dirty="0">
                          <a:latin typeface="Times New Roman" panose="02020603050405020304" pitchFamily="18" charset="0"/>
                          <a:cs typeface="Times New Roman" panose="02020603050405020304" pitchFamily="18" charset="0"/>
                        </a:rPr>
                        <a:t>Green Campus Exploration</a:t>
                      </a:r>
                      <a:endParaRPr lang="en-HK" sz="18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2457463"/>
                  </a:ext>
                </a:extLst>
              </a:tr>
              <a:tr h="500161">
                <a:tc>
                  <a:txBody>
                    <a:bodyPr/>
                    <a:lstStyle/>
                    <a:p>
                      <a:pPr algn="ctr"/>
                      <a:r>
                        <a:rPr lang="en-HK" altLang="zh-TW" sz="1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Date, Time &amp; Venue</a:t>
                      </a:r>
                      <a:endParaRPr lang="zh-HK" altLang="en-US" sz="1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Date: 3 – 5 November</a:t>
                      </a:r>
                    </a:p>
                    <a:p>
                      <a:pPr lvl="0"/>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Time: 12:30 – 13:00 (Lunchtime)</a:t>
                      </a:r>
                    </a:p>
                    <a:p>
                      <a:pPr lvl="0"/>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Venue: Environmental facilities on campus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2113145"/>
                  </a:ext>
                </a:extLst>
              </a:tr>
              <a:tr h="907800">
                <a:tc>
                  <a:txBody>
                    <a:bodyPr/>
                    <a:lstStyle/>
                    <a:p>
                      <a:pPr algn="ctr"/>
                      <a:r>
                        <a:rPr lang="en-HK" altLang="zh-HK" sz="1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Aim</a:t>
                      </a:r>
                      <a:endParaRPr lang="zh-HK" altLang="en-US" sz="1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HK" sz="1800" dirty="0">
                          <a:latin typeface="Times New Roman" panose="02020603050405020304" pitchFamily="18" charset="0"/>
                          <a:cs typeface="Times New Roman" panose="02020603050405020304" pitchFamily="18" charset="0"/>
                        </a:rPr>
                        <a:t>To raise students' awareness towards the concept of a green campus and familiarise them with the environmental facilities on campus</a:t>
                      </a:r>
                      <a:endParaRPr lang="zh-TW" altLang="en-US" sz="18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p>
                      <a:pPr marL="285750" indent="-285750">
                        <a:buFont typeface="Arial" panose="020B0604020202020204" pitchFamily="34" charset="0"/>
                        <a:buChar char="•"/>
                      </a:pPr>
                      <a:r>
                        <a:rPr lang="en-HK" sz="1800" dirty="0">
                          <a:latin typeface="Times New Roman" panose="02020603050405020304" pitchFamily="18" charset="0"/>
                          <a:cs typeface="Times New Roman" panose="02020603050405020304" pitchFamily="18" charset="0"/>
                        </a:rPr>
                        <a:t>Learn the proper use of the environmental facilities</a:t>
                      </a:r>
                      <a:endParaRPr lang="en-US" altLang="zh-TW" sz="18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59946115"/>
                  </a:ext>
                </a:extLst>
              </a:tr>
              <a:tr h="500161">
                <a:tc>
                  <a:txBody>
                    <a:bodyPr/>
                    <a:lstStyle/>
                    <a:p>
                      <a:pPr algn="ctr"/>
                      <a:r>
                        <a:rPr lang="en-HK" altLang="zh-HK" sz="1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Participants</a:t>
                      </a:r>
                      <a:endParaRPr lang="zh-HK" altLang="en-US" sz="1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en-HK" sz="1800" dirty="0">
                          <a:latin typeface="Times New Roman" panose="02020603050405020304" pitchFamily="18" charset="0"/>
                          <a:cs typeface="Times New Roman" panose="02020603050405020304" pitchFamily="18" charset="0"/>
                        </a:rPr>
                        <a:t>All students and school staff</a:t>
                      </a:r>
                      <a:endParaRPr lang="zh-HK" altLang="en-US" sz="18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94402932"/>
                  </a:ext>
                </a:extLst>
              </a:tr>
              <a:tr h="201799">
                <a:tc>
                  <a:txBody>
                    <a:bodyPr/>
                    <a:lstStyle/>
                    <a:p>
                      <a:pPr algn="ctr"/>
                      <a:r>
                        <a:rPr lang="en-HK" altLang="zh-TW" sz="1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Content</a:t>
                      </a:r>
                      <a:endParaRPr lang="zh-HK" altLang="en-US" sz="1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The activity will take place during lunchtime for three consecutive days for students to participate in it voluntarily</a:t>
                      </a:r>
                    </a:p>
                    <a:p>
                      <a:pPr marL="285750" lvl="0" indent="-285750">
                        <a:buFont typeface="Arial" panose="020B0604020202020204" pitchFamily="34" charset="0"/>
                        <a:buChar cha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Students will use a treasure map to discover various environmental facilities within the school, such as the environmental corner, recycling bins, food waste composting machines, water dispensers, flow controllers for water taps, thermometers, green spaces, etc.</a:t>
                      </a:r>
                    </a:p>
                    <a:p>
                      <a:pPr marL="285750" lvl="0" indent="-285750">
                        <a:buFont typeface="Arial" panose="020B0604020202020204" pitchFamily="34" charset="0"/>
                        <a:buChar cha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School GPs will station at each environmental facility to introduce the environmental concepts behind, such as waste reduction at source and clean recycling, and demonstrate the proper way to use the facility</a:t>
                      </a:r>
                    </a:p>
                    <a:p>
                      <a:pPr marL="285750" lvl="0" indent="-285750">
                        <a:buFont typeface="Arial" panose="020B0604020202020204" pitchFamily="34" charset="0"/>
                        <a:buChar cha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After listening to the School GPs' introduction, students will complete a quiz game based on the map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15763344"/>
                  </a:ext>
                </a:extLst>
              </a:tr>
              <a:tr h="500161">
                <a:tc>
                  <a:txBody>
                    <a:bodyPr/>
                    <a:lstStyle/>
                    <a:p>
                      <a:pPr algn="ctr"/>
                      <a:r>
                        <a:rPr lang="en-HK" altLang="zh-TW" sz="1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Responsibilities</a:t>
                      </a:r>
                      <a:endParaRPr lang="zh-HK" altLang="en-US" sz="1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The GP Group to prepare the introduction materials and the treasure map worksheet</a:t>
                      </a:r>
                    </a:p>
                    <a:p>
                      <a:pPr marL="285750" lvl="0" indent="-285750">
                        <a:buFont typeface="Arial" panose="020B0604020202020204" pitchFamily="34" charset="0"/>
                        <a:buChar cha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The GP Group to promote the activity (such as during morning assemblies and through campus radio)</a:t>
                      </a:r>
                    </a:p>
                    <a:p>
                      <a:pPr marL="285750" lvl="0" indent="-285750">
                        <a:buFont typeface="Arial" panose="020B0604020202020204" pitchFamily="34" charset="0"/>
                        <a:buChar cha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The Head GPs to create a duty roster and arrange School GPs to provide on-site assistance</a:t>
                      </a:r>
                      <a:endParaRPr lang="en-HK" sz="18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62629656"/>
                  </a:ext>
                </a:extLst>
              </a:tr>
            </a:tbl>
          </a:graphicData>
        </a:graphic>
      </p:graphicFrame>
      <p:pic>
        <p:nvPicPr>
          <p:cNvPr id="5" name="圖片 4">
            <a:extLst>
              <a:ext uri="{FF2B5EF4-FFF2-40B4-BE49-F238E27FC236}">
                <a16:creationId xmlns:a16="http://schemas.microsoft.com/office/drawing/2014/main" id="{AFA4F207-2F57-1765-4B25-8D5A177D96DA}"/>
              </a:ext>
            </a:extLst>
          </p:cNvPr>
          <p:cNvPicPr>
            <a:picLocks noChangeAspect="1"/>
          </p:cNvPicPr>
          <p:nvPr/>
        </p:nvPicPr>
        <p:blipFill>
          <a:blip r:embed="rId2"/>
          <a:stretch>
            <a:fillRect/>
          </a:stretch>
        </p:blipFill>
        <p:spPr>
          <a:xfrm>
            <a:off x="10204204" y="770661"/>
            <a:ext cx="1060796" cy="1097375"/>
          </a:xfrm>
          <a:prstGeom prst="rect">
            <a:avLst/>
          </a:prstGeom>
        </p:spPr>
      </p:pic>
    </p:spTree>
    <p:extLst>
      <p:ext uri="{BB962C8B-B14F-4D97-AF65-F5344CB8AC3E}">
        <p14:creationId xmlns:p14="http://schemas.microsoft.com/office/powerpoint/2010/main" val="2681721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格 12">
            <a:extLst>
              <a:ext uri="{FF2B5EF4-FFF2-40B4-BE49-F238E27FC236}">
                <a16:creationId xmlns:a16="http://schemas.microsoft.com/office/drawing/2014/main" id="{E2A60F8E-1450-30AC-7C10-90107A7B56F8}"/>
              </a:ext>
            </a:extLst>
          </p:cNvPr>
          <p:cNvGraphicFramePr>
            <a:graphicFrameLocks noGrp="1"/>
          </p:cNvGraphicFramePr>
          <p:nvPr>
            <p:extLst>
              <p:ext uri="{D42A27DB-BD31-4B8C-83A1-F6EECF244321}">
                <p14:modId xmlns:p14="http://schemas.microsoft.com/office/powerpoint/2010/main" val="2515582985"/>
              </p:ext>
            </p:extLst>
          </p:nvPr>
        </p:nvGraphicFramePr>
        <p:xfrm>
          <a:off x="105316" y="1091443"/>
          <a:ext cx="11981367" cy="5725650"/>
        </p:xfrm>
        <a:graphic>
          <a:graphicData uri="http://schemas.openxmlformats.org/drawingml/2006/table">
            <a:tbl>
              <a:tblPr firstCol="1" bandRow="1">
                <a:tableStyleId>{21E4AEA4-8DFA-4A89-87EB-49C32662AFE0}</a:tableStyleId>
              </a:tblPr>
              <a:tblGrid>
                <a:gridCol w="1634803">
                  <a:extLst>
                    <a:ext uri="{9D8B030D-6E8A-4147-A177-3AD203B41FA5}">
                      <a16:colId xmlns:a16="http://schemas.microsoft.com/office/drawing/2014/main" val="3059242255"/>
                    </a:ext>
                  </a:extLst>
                </a:gridCol>
                <a:gridCol w="5212874">
                  <a:extLst>
                    <a:ext uri="{9D8B030D-6E8A-4147-A177-3AD203B41FA5}">
                      <a16:colId xmlns:a16="http://schemas.microsoft.com/office/drawing/2014/main" val="2418890511"/>
                    </a:ext>
                  </a:extLst>
                </a:gridCol>
                <a:gridCol w="5133690">
                  <a:extLst>
                    <a:ext uri="{9D8B030D-6E8A-4147-A177-3AD203B41FA5}">
                      <a16:colId xmlns:a16="http://schemas.microsoft.com/office/drawing/2014/main" val="3392479969"/>
                    </a:ext>
                  </a:extLst>
                </a:gridCol>
              </a:tblGrid>
              <a:tr h="454787">
                <a:tc gridSpan="2">
                  <a:txBody>
                    <a:bodyPr/>
                    <a:lstStyle/>
                    <a:p>
                      <a:pPr marL="0" indent="0" algn="ctr">
                        <a:buFont typeface="Arial" panose="020B0604020202020204" pitchFamily="34" charset="0"/>
                        <a:buNone/>
                      </a:pPr>
                      <a:r>
                        <a:rPr lang="en-HK" altLang="zh-TW" sz="1800" b="1"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rPr>
                        <a:t>Part A</a:t>
                      </a:r>
                      <a:endParaRPr lang="zh-TW" altLang="en-US" sz="1800" b="1"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DAD7C"/>
                    </a:solidFill>
                  </a:tcPr>
                </a:tc>
                <a:tc hMerge="1">
                  <a:txBody>
                    <a:bodyPr/>
                    <a:lstStyle/>
                    <a:p>
                      <a:pPr marL="0" indent="0" algn="ctr">
                        <a:buFont typeface="Arial" panose="020B0604020202020204" pitchFamily="34" charset="0"/>
                        <a:buNone/>
                      </a:pPr>
                      <a:endParaRPr lang="zh-TW" altLang="en-US" sz="1800" b="1" kern="1200" dirty="0">
                        <a:solidFill>
                          <a:schemeClr val="dk1"/>
                        </a:solidFill>
                        <a:latin typeface="Goudy Old Style (本文)"/>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DAD7C"/>
                    </a:solidFill>
                  </a:tcPr>
                </a:tc>
                <a:tc>
                  <a:txBody>
                    <a:bodyPr/>
                    <a:lstStyle/>
                    <a:p>
                      <a:pPr marL="0" indent="0" algn="ctr">
                        <a:buFont typeface="Arial" panose="020B0604020202020204" pitchFamily="34" charset="0"/>
                        <a:buNone/>
                      </a:pPr>
                      <a:r>
                        <a:rPr lang="en-HK" altLang="zh-HK" sz="1800" b="1"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rPr>
                        <a:t>Part B</a:t>
                      </a:r>
                      <a:endParaRPr lang="en-HK" sz="1800" b="1"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DAD7C"/>
                    </a:solidFill>
                  </a:tcPr>
                </a:tc>
                <a:extLst>
                  <a:ext uri="{0D108BD9-81ED-4DB2-BD59-A6C34878D82A}">
                    <a16:rowId xmlns:a16="http://schemas.microsoft.com/office/drawing/2014/main" val="4121939814"/>
                  </a:ext>
                </a:extLst>
              </a:tr>
              <a:tr h="470263">
                <a:tc>
                  <a:txBody>
                    <a:bodyPr/>
                    <a:lstStyle/>
                    <a:p>
                      <a:pPr algn="ctr"/>
                      <a:r>
                        <a:rPr lang="en-HK" altLang="zh-HK"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Activity Name</a:t>
                      </a:r>
                      <a:endParaRPr lang="zh-HK" altLang="en-US"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en-HK" sz="1500" dirty="0">
                          <a:latin typeface="Times New Roman" panose="02020603050405020304" pitchFamily="18" charset="0"/>
                          <a:cs typeface="Times New Roman" panose="02020603050405020304" pitchFamily="18" charset="0"/>
                        </a:rPr>
                        <a:t>Be the Energy Inventor</a:t>
                      </a:r>
                      <a:endParaRPr lang="zh-TW" altLang="en-US" sz="15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en-HK" sz="1500" dirty="0">
                          <a:latin typeface="Times New Roman" panose="02020603050405020304" pitchFamily="18" charset="0"/>
                          <a:cs typeface="Times New Roman" panose="02020603050405020304" pitchFamily="18" charset="0"/>
                        </a:rPr>
                        <a:t>"Be the Energy Inventor" Exhibition</a:t>
                      </a:r>
                      <a:endParaRPr lang="zh-TW" altLang="en-US" sz="15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2457463"/>
                  </a:ext>
                </a:extLst>
              </a:tr>
              <a:tr h="500161">
                <a:tc>
                  <a:txBody>
                    <a:bodyPr/>
                    <a:lstStyle/>
                    <a:p>
                      <a:pPr algn="ctr"/>
                      <a:r>
                        <a:rPr lang="en-HK" altLang="zh-TW"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Date,</a:t>
                      </a:r>
                      <a:r>
                        <a:rPr lang="zh-TW" altLang="en-US"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 </a:t>
                      </a:r>
                      <a:r>
                        <a:rPr lang="en-HK" altLang="zh-TW"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Time</a:t>
                      </a:r>
                      <a:r>
                        <a:rPr lang="zh-TW" altLang="en-US"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 </a:t>
                      </a:r>
                      <a:r>
                        <a:rPr lang="en-HK" altLang="zh-TW"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&amp;</a:t>
                      </a:r>
                      <a:r>
                        <a:rPr lang="zh-TW" altLang="en-US"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 </a:t>
                      </a:r>
                      <a:r>
                        <a:rPr lang="en-HK" altLang="zh-TW"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Venue</a:t>
                      </a:r>
                      <a:endParaRPr lang="en-US" altLang="zh-TW"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Date: 7 – 11 December</a:t>
                      </a:r>
                    </a:p>
                    <a:p>
                      <a:pPr marL="0" indent="0">
                        <a:buFont typeface="Arial" panose="020B0604020202020204" pitchFamily="34" charset="0"/>
                        <a:buNone/>
                      </a:pPr>
                      <a:endParaRPr lang="zh-TW" altLang="en-US" sz="15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Date: 15 – 18 December</a:t>
                      </a:r>
                    </a:p>
                    <a:p>
                      <a:pPr lvl="0"/>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Time: Recess, lunchtime and/or after school</a:t>
                      </a:r>
                    </a:p>
                    <a:p>
                      <a:pPr lvl="0"/>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Venue: Covered Playground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2113145"/>
                  </a:ext>
                </a:extLst>
              </a:tr>
              <a:tr h="907800">
                <a:tc>
                  <a:txBody>
                    <a:bodyPr/>
                    <a:lstStyle/>
                    <a:p>
                      <a:pPr algn="ctr"/>
                      <a:r>
                        <a:rPr lang="en-HK" altLang="zh-HK"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Aim</a:t>
                      </a:r>
                      <a:endParaRPr lang="zh-HK" altLang="en-US"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To raise students' interest towards STEAM and energy</a:t>
                      </a:r>
                    </a:p>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To allow students to apply knowledge on energy efficiency, renewable energy and resource reutilisation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To allow participants to appreciate the creative work pieces of the "inventors" (students participated in Part A)</a:t>
                      </a:r>
                    </a:p>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To enhance participants' knowledge on renewable energy and resource reutilisation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59946115"/>
                  </a:ext>
                </a:extLst>
              </a:tr>
              <a:tr h="317281">
                <a:tc>
                  <a:txBody>
                    <a:bodyPr/>
                    <a:lstStyle/>
                    <a:p>
                      <a:pPr algn="ctr"/>
                      <a:r>
                        <a:rPr lang="en-HK" altLang="zh-HK"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Participants</a:t>
                      </a:r>
                      <a:endParaRPr lang="zh-HK" altLang="en-US"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en-HK" altLang="zh-HK" sz="15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rPr>
                        <a:t>All</a:t>
                      </a:r>
                      <a:r>
                        <a:rPr lang="zh-HK" altLang="en-US" sz="15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rPr>
                        <a:t> </a:t>
                      </a:r>
                      <a:r>
                        <a:rPr lang="en-HK" altLang="zh-HK" sz="15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rPr>
                        <a:t>students</a:t>
                      </a:r>
                      <a:endParaRPr lang="zh-HK" altLang="en-US" sz="15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HK" sz="1500" dirty="0">
                          <a:latin typeface="Times New Roman" panose="02020603050405020304" pitchFamily="18" charset="0"/>
                          <a:cs typeface="Times New Roman" panose="02020603050405020304" pitchFamily="18" charset="0"/>
                        </a:rPr>
                        <a:t>All students and school staff</a:t>
                      </a:r>
                      <a:endParaRPr lang="zh-HK" altLang="en-US" sz="15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94402932"/>
                  </a:ext>
                </a:extLst>
              </a:tr>
              <a:tr h="201799">
                <a:tc>
                  <a:txBody>
                    <a:bodyPr/>
                    <a:lstStyle/>
                    <a:p>
                      <a:pPr algn="ctr"/>
                      <a:r>
                        <a:rPr lang="en-HK" altLang="zh-HK"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Content</a:t>
                      </a:r>
                      <a:endParaRPr lang="zh-HK" altLang="en-US"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Intra-school competition</a:t>
                      </a:r>
                    </a:p>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Open recruitment</a:t>
                      </a:r>
                    </a:p>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Design and create an environmentally friendly device which could generate electricity by using waste materials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Showcase inventions of the "inventors" along with descriptive text</a:t>
                      </a:r>
                    </a:p>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Introduce renewable energy to the participants</a:t>
                      </a:r>
                      <a:endParaRPr lang="zh-TW" altLang="en-US" sz="15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15763344"/>
                  </a:ext>
                </a:extLst>
              </a:tr>
              <a:tr h="500161">
                <a:tc>
                  <a:txBody>
                    <a:bodyPr/>
                    <a:lstStyle/>
                    <a:p>
                      <a:pPr algn="ctr"/>
                      <a:r>
                        <a:rPr lang="en-HK" altLang="zh-TW"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Responsibilities</a:t>
                      </a:r>
                      <a:endParaRPr lang="zh-HK" altLang="en-US"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The Teacher Advisor to form an assessment panel</a:t>
                      </a:r>
                    </a:p>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The GP Group to promote the competition and prepare environmental prizes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The "inventors" (students participated in Part A) to demonstrate the use of their inventions and share about their experience</a:t>
                      </a:r>
                    </a:p>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The GP Group to design display boards to introduce different types of renewable energy to the participants</a:t>
                      </a:r>
                    </a:p>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The GP Group to encourage the participants to be committed to energy conservation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62629656"/>
                  </a:ext>
                </a:extLst>
              </a:tr>
            </a:tbl>
          </a:graphicData>
        </a:graphic>
      </p:graphicFrame>
      <p:grpSp>
        <p:nvGrpSpPr>
          <p:cNvPr id="7" name="群組 6">
            <a:extLst>
              <a:ext uri="{FF2B5EF4-FFF2-40B4-BE49-F238E27FC236}">
                <a16:creationId xmlns:a16="http://schemas.microsoft.com/office/drawing/2014/main" id="{68BC0412-271D-BFCF-481D-1F567702C00C}"/>
              </a:ext>
            </a:extLst>
          </p:cNvPr>
          <p:cNvGrpSpPr/>
          <p:nvPr/>
        </p:nvGrpSpPr>
        <p:grpSpPr>
          <a:xfrm>
            <a:off x="197570" y="40907"/>
            <a:ext cx="8058159" cy="975369"/>
            <a:chOff x="337333" y="276038"/>
            <a:chExt cx="8058159" cy="975369"/>
          </a:xfrm>
        </p:grpSpPr>
        <p:sp>
          <p:nvSpPr>
            <p:cNvPr id="8" name="矩形: 圓角 7">
              <a:extLst>
                <a:ext uri="{FF2B5EF4-FFF2-40B4-BE49-F238E27FC236}">
                  <a16:creationId xmlns:a16="http://schemas.microsoft.com/office/drawing/2014/main" id="{B2D85CC4-87AC-5AD3-A60E-C785D0BF6758}"/>
                </a:ext>
              </a:extLst>
            </p:cNvPr>
            <p:cNvSpPr/>
            <p:nvPr/>
          </p:nvSpPr>
          <p:spPr>
            <a:xfrm>
              <a:off x="337333" y="290592"/>
              <a:ext cx="8058159" cy="960815"/>
            </a:xfrm>
            <a:prstGeom prst="roundRect">
              <a:avLst>
                <a:gd name="adj" fmla="val 50000"/>
              </a:avLst>
            </a:prstGeom>
            <a:solidFill>
              <a:srgbClr val="FF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10" name="文字方塊 9">
              <a:extLst>
                <a:ext uri="{FF2B5EF4-FFF2-40B4-BE49-F238E27FC236}">
                  <a16:creationId xmlns:a16="http://schemas.microsoft.com/office/drawing/2014/main" id="{679F3DE1-16C7-4428-8977-395A41C1F8A4}"/>
                </a:ext>
              </a:extLst>
            </p:cNvPr>
            <p:cNvSpPr txBox="1"/>
            <p:nvPr/>
          </p:nvSpPr>
          <p:spPr>
            <a:xfrm>
              <a:off x="499179" y="453416"/>
              <a:ext cx="6930103" cy="646331"/>
            </a:xfrm>
            <a:prstGeom prst="rect">
              <a:avLst/>
            </a:prstGeom>
            <a:noFill/>
          </p:spPr>
          <p:txBody>
            <a:bodyPr wrap="none" rtlCol="0">
              <a:spAutoFit/>
            </a:bodyPr>
            <a:lstStyle/>
            <a:p>
              <a:pPr algn="ctr"/>
              <a:r>
                <a:rPr lang="en-US" altLang="zh-HK"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Example 2 – Energy Conservation</a:t>
              </a:r>
              <a:endParaRPr lang="zh-HK" altLang="en-US"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endParaRPr>
            </a:p>
          </p:txBody>
        </p:sp>
        <p:pic>
          <p:nvPicPr>
            <p:cNvPr id="11" name="圖片 10">
              <a:extLst>
                <a:ext uri="{FF2B5EF4-FFF2-40B4-BE49-F238E27FC236}">
                  <a16:creationId xmlns:a16="http://schemas.microsoft.com/office/drawing/2014/main" id="{DECFF955-DD08-4180-8FE4-1D571365D2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34677" y="276038"/>
              <a:ext cx="960815" cy="960815"/>
            </a:xfrm>
            <a:prstGeom prst="rect">
              <a:avLst/>
            </a:prstGeom>
          </p:spPr>
        </p:pic>
      </p:grpSp>
      <p:pic>
        <p:nvPicPr>
          <p:cNvPr id="12" name="圖片 11">
            <a:extLst>
              <a:ext uri="{FF2B5EF4-FFF2-40B4-BE49-F238E27FC236}">
                <a16:creationId xmlns:a16="http://schemas.microsoft.com/office/drawing/2014/main" id="{F33186E4-C96B-F73E-F49E-D9BFF6606280}"/>
              </a:ext>
            </a:extLst>
          </p:cNvPr>
          <p:cNvPicPr>
            <a:picLocks noChangeAspect="1"/>
          </p:cNvPicPr>
          <p:nvPr/>
        </p:nvPicPr>
        <p:blipFill>
          <a:blip r:embed="rId3"/>
          <a:stretch>
            <a:fillRect/>
          </a:stretch>
        </p:blipFill>
        <p:spPr>
          <a:xfrm>
            <a:off x="10421057" y="55461"/>
            <a:ext cx="1255885" cy="1450974"/>
          </a:xfrm>
          <a:prstGeom prst="rect">
            <a:avLst/>
          </a:prstGeom>
        </p:spPr>
      </p:pic>
    </p:spTree>
    <p:extLst>
      <p:ext uri="{BB962C8B-B14F-4D97-AF65-F5344CB8AC3E}">
        <p14:creationId xmlns:p14="http://schemas.microsoft.com/office/powerpoint/2010/main" val="30840961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格 12">
            <a:extLst>
              <a:ext uri="{FF2B5EF4-FFF2-40B4-BE49-F238E27FC236}">
                <a16:creationId xmlns:a16="http://schemas.microsoft.com/office/drawing/2014/main" id="{E2A60F8E-1450-30AC-7C10-90107A7B56F8}"/>
              </a:ext>
            </a:extLst>
          </p:cNvPr>
          <p:cNvGraphicFramePr>
            <a:graphicFrameLocks noGrp="1"/>
          </p:cNvGraphicFramePr>
          <p:nvPr>
            <p:extLst>
              <p:ext uri="{D42A27DB-BD31-4B8C-83A1-F6EECF244321}">
                <p14:modId xmlns:p14="http://schemas.microsoft.com/office/powerpoint/2010/main" val="1741927135"/>
              </p:ext>
            </p:extLst>
          </p:nvPr>
        </p:nvGraphicFramePr>
        <p:xfrm>
          <a:off x="275947" y="1159815"/>
          <a:ext cx="11572063" cy="5440154"/>
        </p:xfrm>
        <a:graphic>
          <a:graphicData uri="http://schemas.openxmlformats.org/drawingml/2006/table">
            <a:tbl>
              <a:tblPr firstCol="1" bandRow="1">
                <a:tableStyleId>{21E4AEA4-8DFA-4A89-87EB-49C32662AFE0}</a:tableStyleId>
              </a:tblPr>
              <a:tblGrid>
                <a:gridCol w="1646267">
                  <a:extLst>
                    <a:ext uri="{9D8B030D-6E8A-4147-A177-3AD203B41FA5}">
                      <a16:colId xmlns:a16="http://schemas.microsoft.com/office/drawing/2014/main" val="3059242255"/>
                    </a:ext>
                  </a:extLst>
                </a:gridCol>
                <a:gridCol w="5105603">
                  <a:extLst>
                    <a:ext uri="{9D8B030D-6E8A-4147-A177-3AD203B41FA5}">
                      <a16:colId xmlns:a16="http://schemas.microsoft.com/office/drawing/2014/main" val="2418890511"/>
                    </a:ext>
                  </a:extLst>
                </a:gridCol>
                <a:gridCol w="4820193">
                  <a:extLst>
                    <a:ext uri="{9D8B030D-6E8A-4147-A177-3AD203B41FA5}">
                      <a16:colId xmlns:a16="http://schemas.microsoft.com/office/drawing/2014/main" val="125483917"/>
                    </a:ext>
                  </a:extLst>
                </a:gridCol>
              </a:tblGrid>
              <a:tr h="407728">
                <a:tc gridSpan="2">
                  <a:txBody>
                    <a:bodyPr/>
                    <a:lstStyle/>
                    <a:p>
                      <a:pPr marL="0" indent="0" algn="ctr">
                        <a:buFont typeface="Arial" panose="020B0604020202020204" pitchFamily="34" charset="0"/>
                        <a:buNone/>
                      </a:pPr>
                      <a:r>
                        <a:rPr lang="en-HK" altLang="zh-TW" sz="1800" b="1"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rPr>
                        <a:t>Part A</a:t>
                      </a:r>
                      <a:endParaRPr lang="zh-TW" altLang="en-US" sz="1800" b="1"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DAD7C"/>
                    </a:solidFill>
                  </a:tcPr>
                </a:tc>
                <a:tc hMerge="1">
                  <a:txBody>
                    <a:bodyPr/>
                    <a:lstStyle/>
                    <a:p>
                      <a:pPr marL="0" indent="0" algn="ctr">
                        <a:buFont typeface="Arial" panose="020B0604020202020204" pitchFamily="34" charset="0"/>
                        <a:buNone/>
                      </a:pPr>
                      <a:endParaRPr lang="zh-TW" altLang="en-US" sz="1800" b="1" kern="1200" dirty="0">
                        <a:solidFill>
                          <a:schemeClr val="dk1"/>
                        </a:solidFill>
                        <a:latin typeface="Goudy Old Style (本文)"/>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DAD7C"/>
                    </a:solidFill>
                  </a:tcPr>
                </a:tc>
                <a:tc>
                  <a:txBody>
                    <a:bodyPr/>
                    <a:lstStyle/>
                    <a:p>
                      <a:pPr marL="0" indent="0" algn="ctr">
                        <a:buFont typeface="Arial" panose="020B0604020202020204" pitchFamily="34" charset="0"/>
                        <a:buNone/>
                      </a:pPr>
                      <a:r>
                        <a:rPr lang="en-HK" altLang="zh-HK" sz="1800" b="1"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rPr>
                        <a:t>Part B</a:t>
                      </a:r>
                      <a:endParaRPr lang="zh-TW" altLang="en-US" sz="1800" b="1"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DAD7C"/>
                    </a:solidFill>
                  </a:tcPr>
                </a:tc>
                <a:extLst>
                  <a:ext uri="{0D108BD9-81ED-4DB2-BD59-A6C34878D82A}">
                    <a16:rowId xmlns:a16="http://schemas.microsoft.com/office/drawing/2014/main" val="4121939814"/>
                  </a:ext>
                </a:extLst>
              </a:tr>
              <a:tr h="519968">
                <a:tc>
                  <a:txBody>
                    <a:bodyPr/>
                    <a:lstStyle/>
                    <a:p>
                      <a:pPr algn="ctr"/>
                      <a:r>
                        <a:rPr lang="en-HK" altLang="zh-HK" sz="16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Activity Name</a:t>
                      </a:r>
                      <a:endParaRPr lang="zh-HK" altLang="en-US" sz="16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en-HK" sz="1600" dirty="0">
                          <a:latin typeface="Times New Roman" panose="02020603050405020304" pitchFamily="18" charset="0"/>
                          <a:cs typeface="Times New Roman" panose="02020603050405020304" pitchFamily="18" charset="0"/>
                        </a:rPr>
                        <a:t>"Save water, Save us" Exhibition</a:t>
                      </a:r>
                      <a:endParaRPr lang="zh-TW" altLang="en-US" sz="16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en-HK" sz="1600" dirty="0">
                          <a:latin typeface="Times New Roman" panose="02020603050405020304" pitchFamily="18" charset="0"/>
                          <a:cs typeface="Times New Roman" panose="02020603050405020304" pitchFamily="18" charset="0"/>
                        </a:rPr>
                        <a:t>Inter-class Water Conservation Quiz Competition</a:t>
                      </a:r>
                      <a:endParaRPr lang="zh-TW" altLang="en-US" sz="16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2457463"/>
                  </a:ext>
                </a:extLst>
              </a:tr>
              <a:tr h="626534">
                <a:tc>
                  <a:txBody>
                    <a:bodyPr/>
                    <a:lstStyle/>
                    <a:p>
                      <a:pPr algn="ctr"/>
                      <a:r>
                        <a:rPr lang="en-HK" altLang="zh-TW" sz="16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Date, Time &amp; Venue</a:t>
                      </a:r>
                      <a:endParaRPr lang="zh-HK" altLang="en-US" sz="16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r>
                        <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Date: 18 – 22 January</a:t>
                      </a:r>
                    </a:p>
                    <a:p>
                      <a:pPr lvl="0"/>
                      <a:r>
                        <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Venue: School Library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Date:</a:t>
                      </a:r>
                      <a:r>
                        <a:rPr lang="en-HK" sz="1600" b="0" dirty="0">
                          <a:latin typeface="Times New Roman" panose="02020603050405020304" pitchFamily="18" charset="0"/>
                          <a:cs typeface="Times New Roman" panose="02020603050405020304" pitchFamily="18" charset="0"/>
                        </a:rPr>
                        <a:t> 28 –  30 January</a:t>
                      </a:r>
                      <a:endParaRPr lang="zh-TW" altLang="en-US" sz="1600" b="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p>
                      <a:pPr marL="0" indent="0">
                        <a:buFont typeface="Arial" panose="020B0604020202020204" pitchFamily="34" charset="0"/>
                        <a:buNone/>
                      </a:pPr>
                      <a:r>
                        <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Venue:</a:t>
                      </a:r>
                      <a:r>
                        <a:rPr lang="en-HK" sz="1600" b="0" dirty="0">
                          <a:latin typeface="Times New Roman" panose="02020603050405020304" pitchFamily="18" charset="0"/>
                          <a:cs typeface="Times New Roman" panose="02020603050405020304" pitchFamily="18" charset="0"/>
                        </a:rPr>
                        <a:t> School Hall</a:t>
                      </a:r>
                      <a:endPar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2113145"/>
                  </a:ext>
                </a:extLst>
              </a:tr>
              <a:tr h="441684">
                <a:tc>
                  <a:txBody>
                    <a:bodyPr/>
                    <a:lstStyle/>
                    <a:p>
                      <a:pPr algn="ctr"/>
                      <a:r>
                        <a:rPr lang="en-HK" altLang="zh-HK" sz="16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Aim</a:t>
                      </a:r>
                      <a:endParaRPr lang="zh-HK" altLang="en-US" sz="16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To enhance the knowledge of water conservation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HK" altLang="en-US"/>
                    </a:p>
                  </a:txBody>
                  <a:tcPr/>
                </a:tc>
                <a:extLst>
                  <a:ext uri="{0D108BD9-81ED-4DB2-BD59-A6C34878D82A}">
                    <a16:rowId xmlns:a16="http://schemas.microsoft.com/office/drawing/2014/main" val="2659946115"/>
                  </a:ext>
                </a:extLst>
              </a:tr>
              <a:tr h="441435">
                <a:tc>
                  <a:txBody>
                    <a:bodyPr/>
                    <a:lstStyle/>
                    <a:p>
                      <a:pPr algn="ctr"/>
                      <a:r>
                        <a:rPr lang="en-HK" altLang="zh-HK" sz="16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Participants</a:t>
                      </a:r>
                      <a:endParaRPr lang="zh-HK" altLang="en-US" sz="16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All students and school staff</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zh-HK" altLang="en-US" sz="16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HK" altLang="en-US"/>
                    </a:p>
                  </a:txBody>
                  <a:tcPr/>
                </a:tc>
                <a:extLst>
                  <a:ext uri="{0D108BD9-81ED-4DB2-BD59-A6C34878D82A}">
                    <a16:rowId xmlns:a16="http://schemas.microsoft.com/office/drawing/2014/main" val="1694402932"/>
                  </a:ext>
                </a:extLst>
              </a:tr>
              <a:tr h="201799">
                <a:tc>
                  <a:txBody>
                    <a:bodyPr/>
                    <a:lstStyle/>
                    <a:p>
                      <a:pPr algn="ctr"/>
                      <a:r>
                        <a:rPr lang="en-HK" altLang="zh-HK" sz="16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Content</a:t>
                      </a:r>
                      <a:endParaRPr lang="zh-HK" altLang="en-US" sz="16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Place display boards with text and photos on water resources and water conservation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HK" sz="1600" b="0" u="none" strike="noStrike" kern="1200">
                          <a:solidFill>
                            <a:schemeClr val="dk1"/>
                          </a:solidFill>
                          <a:effectLst/>
                          <a:latin typeface="Times New Roman" panose="02020603050405020304" pitchFamily="18" charset="0"/>
                          <a:ea typeface="+mn-ea"/>
                          <a:cs typeface="Times New Roman" panose="02020603050405020304" pitchFamily="18" charset="0"/>
                        </a:rPr>
                        <a:t>Each class sends three participants to join the inter-class competition</a:t>
                      </a:r>
                    </a:p>
                    <a:p>
                      <a:pPr marL="285750" lvl="0" indent="-285750">
                        <a:buFont typeface="Arial" panose="020B0604020202020204" pitchFamily="34" charset="0"/>
                        <a:buChar char="•"/>
                      </a:pPr>
                      <a:r>
                        <a:rPr lang="en-HK" sz="1600" b="0" u="none" strike="noStrike" kern="1200">
                          <a:solidFill>
                            <a:schemeClr val="dk1"/>
                          </a:solidFill>
                          <a:effectLst/>
                          <a:latin typeface="Times New Roman" panose="02020603050405020304" pitchFamily="18" charset="0"/>
                          <a:ea typeface="+mn-ea"/>
                          <a:cs typeface="Times New Roman" panose="02020603050405020304" pitchFamily="18" charset="0"/>
                        </a:rPr>
                        <a:t>The competition will be divided into Form 1 to Form 3 Groups and Form 4 to Form 6 Groups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sz="1600" b="0" u="none" strike="noStrike" kern="1200">
                          <a:solidFill>
                            <a:schemeClr val="dk1"/>
                          </a:solidFill>
                          <a:effectLst/>
                          <a:latin typeface="Times New Roman" panose="02020603050405020304" pitchFamily="18" charset="0"/>
                          <a:ea typeface="+mn-ea"/>
                          <a:cs typeface="Times New Roman" panose="02020603050405020304" pitchFamily="18" charset="0"/>
                        </a:rPr>
                        <a:t>The winning class from each group will receive environmental prizes</a:t>
                      </a:r>
                      <a:endPar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15763344"/>
                  </a:ext>
                </a:extLst>
              </a:tr>
              <a:tr h="500161">
                <a:tc>
                  <a:txBody>
                    <a:bodyPr/>
                    <a:lstStyle/>
                    <a:p>
                      <a:pPr algn="ctr"/>
                      <a:r>
                        <a:rPr lang="en-HK" altLang="zh-TW" sz="16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Responsibilities</a:t>
                      </a:r>
                      <a:endParaRPr lang="zh-HK" altLang="en-US" sz="16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The GP Group to design display boards to showcase information about water conservation</a:t>
                      </a:r>
                    </a:p>
                    <a:p>
                      <a:pPr marL="285750" lvl="0" indent="-285750">
                        <a:buFont typeface="Arial" panose="020B0604020202020204" pitchFamily="34" charset="0"/>
                        <a:buChar char="•"/>
                      </a:pPr>
                      <a:r>
                        <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The GP Group and the Teacher Advisor to create worksheets to reinforce students' knowledge</a:t>
                      </a:r>
                    </a:p>
                    <a:p>
                      <a:pPr marL="285750" lvl="0" indent="-285750">
                        <a:buFont typeface="Arial" panose="020B0604020202020204" pitchFamily="34" charset="0"/>
                        <a:buChar char="•"/>
                      </a:pPr>
                      <a:r>
                        <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The Teacher Advisor to contact the School Library staff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The GP Group to promote the activity</a:t>
                      </a:r>
                    </a:p>
                    <a:p>
                      <a:pPr marL="285750" lvl="0" indent="-285750">
                        <a:buFont typeface="Arial" panose="020B0604020202020204" pitchFamily="34" charset="0"/>
                        <a:buChar char="•"/>
                      </a:pPr>
                      <a:r>
                        <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The GP Group to set quiz questions, set up the venue and prepare the environmental prizes</a:t>
                      </a:r>
                    </a:p>
                    <a:p>
                      <a:pPr marL="285750" lvl="0" indent="-285750">
                        <a:buFont typeface="Arial" panose="020B0604020202020204" pitchFamily="34" charset="0"/>
                        <a:buChar char="•"/>
                      </a:pPr>
                      <a:r>
                        <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The Teacher Advisor to approve the quiz questions and answers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62629656"/>
                  </a:ext>
                </a:extLst>
              </a:tr>
            </a:tbl>
          </a:graphicData>
        </a:graphic>
      </p:graphicFrame>
      <p:pic>
        <p:nvPicPr>
          <p:cNvPr id="17" name="圖片 16">
            <a:extLst>
              <a:ext uri="{FF2B5EF4-FFF2-40B4-BE49-F238E27FC236}">
                <a16:creationId xmlns:a16="http://schemas.microsoft.com/office/drawing/2014/main" id="{EF322D21-91BB-3CF0-5E40-7AC731B8E924}"/>
              </a:ext>
            </a:extLst>
          </p:cNvPr>
          <p:cNvPicPr>
            <a:picLocks noChangeAspect="1"/>
          </p:cNvPicPr>
          <p:nvPr/>
        </p:nvPicPr>
        <p:blipFill>
          <a:blip r:embed="rId2"/>
          <a:stretch>
            <a:fillRect/>
          </a:stretch>
        </p:blipFill>
        <p:spPr>
          <a:xfrm>
            <a:off x="10349434" y="49239"/>
            <a:ext cx="1027591" cy="1475366"/>
          </a:xfrm>
          <a:prstGeom prst="rect">
            <a:avLst/>
          </a:prstGeom>
        </p:spPr>
      </p:pic>
      <p:grpSp>
        <p:nvGrpSpPr>
          <p:cNvPr id="14" name="群組 13">
            <a:extLst>
              <a:ext uri="{FF2B5EF4-FFF2-40B4-BE49-F238E27FC236}">
                <a16:creationId xmlns:a16="http://schemas.microsoft.com/office/drawing/2014/main" id="{C6E27B39-2DBD-C713-04EC-15C06D0D6B9F}"/>
              </a:ext>
            </a:extLst>
          </p:cNvPr>
          <p:cNvGrpSpPr/>
          <p:nvPr/>
        </p:nvGrpSpPr>
        <p:grpSpPr>
          <a:xfrm>
            <a:off x="197570" y="75365"/>
            <a:ext cx="8002388" cy="967037"/>
            <a:chOff x="197570" y="49239"/>
            <a:chExt cx="8002388" cy="967037"/>
          </a:xfrm>
        </p:grpSpPr>
        <p:sp>
          <p:nvSpPr>
            <p:cNvPr id="6" name="矩形: 圓角 5">
              <a:extLst>
                <a:ext uri="{FF2B5EF4-FFF2-40B4-BE49-F238E27FC236}">
                  <a16:creationId xmlns:a16="http://schemas.microsoft.com/office/drawing/2014/main" id="{4E904537-3638-F4D8-00CC-334823CFDE0C}"/>
                </a:ext>
              </a:extLst>
            </p:cNvPr>
            <p:cNvSpPr/>
            <p:nvPr/>
          </p:nvSpPr>
          <p:spPr>
            <a:xfrm>
              <a:off x="197570" y="55461"/>
              <a:ext cx="7960153" cy="960815"/>
            </a:xfrm>
            <a:prstGeom prst="roundRect">
              <a:avLst>
                <a:gd name="adj" fmla="val 50000"/>
              </a:avLst>
            </a:prstGeom>
            <a:solidFill>
              <a:srgbClr val="124F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7" name="文字方塊 6">
              <a:extLst>
                <a:ext uri="{FF2B5EF4-FFF2-40B4-BE49-F238E27FC236}">
                  <a16:creationId xmlns:a16="http://schemas.microsoft.com/office/drawing/2014/main" id="{B6DF4043-B6EE-3094-96D2-1AEC2183196F}"/>
                </a:ext>
              </a:extLst>
            </p:cNvPr>
            <p:cNvSpPr txBox="1"/>
            <p:nvPr/>
          </p:nvSpPr>
          <p:spPr>
            <a:xfrm>
              <a:off x="470249" y="218285"/>
              <a:ext cx="6708440" cy="646331"/>
            </a:xfrm>
            <a:prstGeom prst="rect">
              <a:avLst/>
            </a:prstGeom>
            <a:noFill/>
          </p:spPr>
          <p:txBody>
            <a:bodyPr wrap="none" rtlCol="0">
              <a:spAutoFit/>
            </a:bodyPr>
            <a:lstStyle/>
            <a:p>
              <a:pPr algn="ctr"/>
              <a:r>
                <a:rPr lang="en-US" altLang="zh-HK"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Example 3 – Water Conservation</a:t>
              </a:r>
              <a:endParaRPr lang="zh-HK" altLang="en-US"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endParaRPr>
            </a:p>
          </p:txBody>
        </p:sp>
        <p:pic>
          <p:nvPicPr>
            <p:cNvPr id="11" name="圖片 10">
              <a:extLst>
                <a:ext uri="{FF2B5EF4-FFF2-40B4-BE49-F238E27FC236}">
                  <a16:creationId xmlns:a16="http://schemas.microsoft.com/office/drawing/2014/main" id="{6B9F1CCF-31AD-6848-1C4C-FCEDCA7704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97611" y="49239"/>
              <a:ext cx="1002347" cy="960815"/>
            </a:xfrm>
            <a:prstGeom prst="rect">
              <a:avLst/>
            </a:prstGeom>
          </p:spPr>
        </p:pic>
      </p:grpSp>
    </p:spTree>
    <p:extLst>
      <p:ext uri="{BB962C8B-B14F-4D97-AF65-F5344CB8AC3E}">
        <p14:creationId xmlns:p14="http://schemas.microsoft.com/office/powerpoint/2010/main" val="18208415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格 12">
            <a:extLst>
              <a:ext uri="{FF2B5EF4-FFF2-40B4-BE49-F238E27FC236}">
                <a16:creationId xmlns:a16="http://schemas.microsoft.com/office/drawing/2014/main" id="{E2A60F8E-1450-30AC-7C10-90107A7B56F8}"/>
              </a:ext>
            </a:extLst>
          </p:cNvPr>
          <p:cNvGraphicFramePr>
            <a:graphicFrameLocks noGrp="1"/>
          </p:cNvGraphicFramePr>
          <p:nvPr>
            <p:extLst>
              <p:ext uri="{D42A27DB-BD31-4B8C-83A1-F6EECF244321}">
                <p14:modId xmlns:p14="http://schemas.microsoft.com/office/powerpoint/2010/main" val="2949916442"/>
              </p:ext>
            </p:extLst>
          </p:nvPr>
        </p:nvGraphicFramePr>
        <p:xfrm>
          <a:off x="129213" y="1256060"/>
          <a:ext cx="11853779" cy="5144741"/>
        </p:xfrm>
        <a:graphic>
          <a:graphicData uri="http://schemas.openxmlformats.org/drawingml/2006/table">
            <a:tbl>
              <a:tblPr firstCol="1" bandRow="1">
                <a:tableStyleId>{21E4AEA4-8DFA-4A89-87EB-49C32662AFE0}</a:tableStyleId>
              </a:tblPr>
              <a:tblGrid>
                <a:gridCol w="1686525">
                  <a:extLst>
                    <a:ext uri="{9D8B030D-6E8A-4147-A177-3AD203B41FA5}">
                      <a16:colId xmlns:a16="http://schemas.microsoft.com/office/drawing/2014/main" val="3059242255"/>
                    </a:ext>
                  </a:extLst>
                </a:gridCol>
                <a:gridCol w="6658458">
                  <a:extLst>
                    <a:ext uri="{9D8B030D-6E8A-4147-A177-3AD203B41FA5}">
                      <a16:colId xmlns:a16="http://schemas.microsoft.com/office/drawing/2014/main" val="2418890511"/>
                    </a:ext>
                  </a:extLst>
                </a:gridCol>
                <a:gridCol w="3508796">
                  <a:extLst>
                    <a:ext uri="{9D8B030D-6E8A-4147-A177-3AD203B41FA5}">
                      <a16:colId xmlns:a16="http://schemas.microsoft.com/office/drawing/2014/main" val="2835398978"/>
                    </a:ext>
                  </a:extLst>
                </a:gridCol>
              </a:tblGrid>
              <a:tr h="481359">
                <a:tc gridSpan="2">
                  <a:txBody>
                    <a:bodyPr/>
                    <a:lstStyle/>
                    <a:p>
                      <a:pPr marL="0" indent="0" algn="ctr">
                        <a:buFont typeface="Arial" panose="020B0604020202020204" pitchFamily="34" charset="0"/>
                        <a:buNone/>
                      </a:pPr>
                      <a:r>
                        <a:rPr lang="en-HK" altLang="zh-TW" sz="1800" b="1"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rPr>
                        <a:t>Part A</a:t>
                      </a:r>
                      <a:endParaRPr lang="zh-TW" altLang="en-US" sz="1800" b="1"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DAD7C"/>
                    </a:solidFill>
                  </a:tcPr>
                </a:tc>
                <a:tc hMerge="1">
                  <a:txBody>
                    <a:bodyPr/>
                    <a:lstStyle/>
                    <a:p>
                      <a:pPr marL="0" indent="0" algn="ctr">
                        <a:buFont typeface="Arial" panose="020B0604020202020204" pitchFamily="34" charset="0"/>
                        <a:buNone/>
                      </a:pPr>
                      <a:endParaRPr lang="zh-TW" altLang="en-US" sz="1800" b="1" kern="1200" dirty="0">
                        <a:solidFill>
                          <a:schemeClr val="dk1"/>
                        </a:solidFill>
                        <a:latin typeface="Goudy Old Style (本文)"/>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DAD7C"/>
                    </a:solidFill>
                  </a:tcPr>
                </a:tc>
                <a:tc>
                  <a:txBody>
                    <a:bodyPr/>
                    <a:lstStyle/>
                    <a:p>
                      <a:pPr marL="0" indent="0" algn="ctr">
                        <a:buFont typeface="Arial" panose="020B0604020202020204" pitchFamily="34" charset="0"/>
                        <a:buNone/>
                      </a:pPr>
                      <a:r>
                        <a:rPr lang="en-HK" altLang="zh-HK" sz="1800" b="1"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rPr>
                        <a:t>Part B</a:t>
                      </a:r>
                      <a:endParaRPr lang="en-HK" sz="1800" b="1"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DAD7C"/>
                    </a:solidFill>
                  </a:tcPr>
                </a:tc>
                <a:extLst>
                  <a:ext uri="{0D108BD9-81ED-4DB2-BD59-A6C34878D82A}">
                    <a16:rowId xmlns:a16="http://schemas.microsoft.com/office/drawing/2014/main" val="4121939814"/>
                  </a:ext>
                </a:extLst>
              </a:tr>
              <a:tr h="481359">
                <a:tc>
                  <a:txBody>
                    <a:bodyPr/>
                    <a:lstStyle/>
                    <a:p>
                      <a:pPr algn="ctr"/>
                      <a:r>
                        <a:rPr lang="en-HK" altLang="zh-HK" sz="16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Activity Name</a:t>
                      </a:r>
                      <a:endParaRPr lang="zh-HK" altLang="en-US" sz="16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buFont typeface="Arial" panose="020B0604020202020204" pitchFamily="34" charset="0"/>
                        <a:buNone/>
                      </a:pPr>
                      <a:r>
                        <a:rPr lang="en-HK" sz="1600" dirty="0">
                          <a:latin typeface="Times New Roman" panose="02020603050405020304" pitchFamily="18" charset="0"/>
                          <a:cs typeface="Times New Roman" panose="02020603050405020304" pitchFamily="18" charset="0"/>
                        </a:rPr>
                        <a:t>Visit to EPD's </a:t>
                      </a:r>
                      <a:r>
                        <a:rPr lang="en-HK" sz="1600" dirty="0" err="1">
                          <a:latin typeface="Times New Roman" panose="02020603050405020304" pitchFamily="18" charset="0"/>
                          <a:cs typeface="Times New Roman" panose="02020603050405020304" pitchFamily="18" charset="0"/>
                        </a:rPr>
                        <a:t>EcoPark</a:t>
                      </a:r>
                      <a:r>
                        <a:rPr lang="en-HK" sz="1600" dirty="0">
                          <a:latin typeface="Times New Roman" panose="02020603050405020304" pitchFamily="18" charset="0"/>
                          <a:cs typeface="Times New Roman" panose="02020603050405020304" pitchFamily="18" charset="0"/>
                        </a:rPr>
                        <a:t> and WEEE·PARK</a:t>
                      </a:r>
                      <a:endParaRPr lang="zh-TW" altLang="en-US" sz="16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buFont typeface="Arial" panose="020B0604020202020204" pitchFamily="34" charset="0"/>
                        <a:buNone/>
                      </a:pPr>
                      <a:r>
                        <a:rPr lang="en-HK" sz="1600" dirty="0">
                          <a:latin typeface="Times New Roman" panose="02020603050405020304" pitchFamily="18" charset="0"/>
                          <a:cs typeface="Times New Roman" panose="02020603050405020304" pitchFamily="18" charset="0"/>
                        </a:rPr>
                        <a:t>Sharing at school after the visit</a:t>
                      </a:r>
                      <a:endParaRPr lang="en-US" altLang="zh-TW" sz="16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92457463"/>
                  </a:ext>
                </a:extLst>
              </a:tr>
              <a:tr h="869516">
                <a:tc>
                  <a:txBody>
                    <a:bodyPr/>
                    <a:lstStyle/>
                    <a:p>
                      <a:pPr algn="ctr"/>
                      <a:r>
                        <a:rPr lang="en-HK" altLang="zh-TW" sz="16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Date, Time &amp; Venue</a:t>
                      </a:r>
                      <a:endParaRPr lang="zh-HK" altLang="en-US" sz="16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Date: 5 March</a:t>
                      </a:r>
                    </a:p>
                    <a:p>
                      <a:pPr lvl="0"/>
                      <a:r>
                        <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Time: 15:00 – 16:00</a:t>
                      </a:r>
                    </a:p>
                    <a:p>
                      <a:pPr lvl="0"/>
                      <a:r>
                        <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Venue: </a:t>
                      </a:r>
                      <a:r>
                        <a:rPr lang="en-HK" sz="1600" b="0" u="none" strike="noStrike" kern="1200" dirty="0" err="1">
                          <a:solidFill>
                            <a:schemeClr val="dk1"/>
                          </a:solidFill>
                          <a:effectLst/>
                          <a:latin typeface="Times New Roman" panose="02020603050405020304" pitchFamily="18" charset="0"/>
                          <a:ea typeface="+mn-ea"/>
                          <a:cs typeface="Times New Roman" panose="02020603050405020304" pitchFamily="18" charset="0"/>
                        </a:rPr>
                        <a:t>EcoPark</a:t>
                      </a:r>
                      <a:r>
                        <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 &amp; WEEE·PARK (Tuen Mun)</a:t>
                      </a:r>
                      <a:endParaRPr lang="zh-TW" altLang="en-US" sz="16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Date: 9 March</a:t>
                      </a:r>
                    </a:p>
                    <a:p>
                      <a:pPr lvl="0"/>
                      <a:r>
                        <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Time: 08:30 – 09:00</a:t>
                      </a:r>
                    </a:p>
                    <a:p>
                      <a:pPr lvl="0"/>
                      <a:r>
                        <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Venue: School Hall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72113145"/>
                  </a:ext>
                </a:extLst>
              </a:tr>
              <a:tr h="587241">
                <a:tc>
                  <a:txBody>
                    <a:bodyPr/>
                    <a:lstStyle/>
                    <a:p>
                      <a:pPr algn="ctr"/>
                      <a:r>
                        <a:rPr lang="en-HK" altLang="zh-HK" sz="16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Aim</a:t>
                      </a:r>
                      <a:endParaRPr lang="zh-HK" altLang="en-US" sz="16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marL="285750" lvl="0" indent="-285750">
                        <a:buFont typeface="Arial" panose="020B0604020202020204" pitchFamily="34" charset="0"/>
                        <a:buChar char="•"/>
                      </a:pPr>
                      <a:r>
                        <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To enhance the knowledge of waste recycling technologies</a:t>
                      </a:r>
                    </a:p>
                    <a:p>
                      <a:pPr marL="285750" lvl="0" indent="-285750">
                        <a:buFont typeface="Arial" panose="020B0604020202020204" pitchFamily="34" charset="0"/>
                        <a:buChar char="•"/>
                      </a:pPr>
                      <a:r>
                        <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To understand the operation of waste recycling industry in Hong Kong</a:t>
                      </a:r>
                      <a:endParaRPr lang="en-HK" sz="1600"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285750" lvl="0" indent="-285750">
                        <a:buFont typeface="Arial" panose="020B0604020202020204" pitchFamily="34" charset="0"/>
                        <a:buChar char="•"/>
                      </a:pPr>
                      <a:endParaRPr lang="en-HK" sz="1600"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59946115"/>
                  </a:ext>
                </a:extLst>
              </a:tr>
              <a:tr h="408658">
                <a:tc>
                  <a:txBody>
                    <a:bodyPr/>
                    <a:lstStyle/>
                    <a:p>
                      <a:pPr algn="ctr"/>
                      <a:r>
                        <a:rPr lang="en-HK" altLang="zh-HK" sz="16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Participants</a:t>
                      </a:r>
                      <a:endParaRPr lang="zh-HK" altLang="en-US" sz="16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HK" sz="1600" dirty="0">
                          <a:latin typeface="Times New Roman" panose="02020603050405020304" pitchFamily="18" charset="0"/>
                          <a:cs typeface="Times New Roman" panose="02020603050405020304" pitchFamily="18" charset="0"/>
                        </a:rPr>
                        <a:t>20 students and teachers (including GP Group members &amp; other schoolmates)</a:t>
                      </a:r>
                      <a:endParaRPr lang="zh-HK" altLang="en-US" sz="16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HK" sz="1600" dirty="0">
                          <a:latin typeface="Times New Roman" panose="02020603050405020304" pitchFamily="18" charset="0"/>
                          <a:cs typeface="Times New Roman" panose="02020603050405020304" pitchFamily="18" charset="0"/>
                        </a:rPr>
                        <a:t>All students and teachers</a:t>
                      </a:r>
                      <a:endParaRPr lang="zh-HK" altLang="en-US" sz="16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02932"/>
                  </a:ext>
                </a:extLst>
              </a:tr>
              <a:tr h="1329020">
                <a:tc>
                  <a:txBody>
                    <a:bodyPr/>
                    <a:lstStyle/>
                    <a:p>
                      <a:pPr algn="ctr"/>
                      <a:r>
                        <a:rPr lang="en-HK" altLang="zh-TW" sz="16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Content</a:t>
                      </a:r>
                      <a:endParaRPr lang="zh-HK" altLang="en-US" sz="16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lvl="0" indent="-285750">
                        <a:buFont typeface="Arial" panose="020B0604020202020204" pitchFamily="34" charset="0"/>
                        <a:buChar char="•"/>
                      </a:pPr>
                      <a:r>
                        <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Open recruitment</a:t>
                      </a:r>
                    </a:p>
                    <a:p>
                      <a:pPr marL="285750" lvl="0" indent="-285750">
                        <a:buFont typeface="Arial" panose="020B0604020202020204" pitchFamily="34" charset="0"/>
                        <a:buChar char="•"/>
                      </a:pPr>
                      <a:r>
                        <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Visit EPD’s </a:t>
                      </a:r>
                      <a:r>
                        <a:rPr lang="en-HK" sz="1600" b="0" u="none" strike="noStrike" kern="1200" dirty="0" err="1">
                          <a:solidFill>
                            <a:schemeClr val="dk1"/>
                          </a:solidFill>
                          <a:effectLst/>
                          <a:latin typeface="Times New Roman" panose="02020603050405020304" pitchFamily="18" charset="0"/>
                          <a:ea typeface="+mn-ea"/>
                          <a:cs typeface="Times New Roman" panose="02020603050405020304" pitchFamily="18" charset="0"/>
                        </a:rPr>
                        <a:t>EcoPark</a:t>
                      </a:r>
                      <a:r>
                        <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 and WEEE·PARK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lvl="0" indent="-285750">
                        <a:buFont typeface="Arial" panose="020B0604020202020204" pitchFamily="34" charset="0"/>
                        <a:buChar char="•"/>
                      </a:pPr>
                      <a:r>
                        <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Share the visit experience through presentations and videos</a:t>
                      </a:r>
                    </a:p>
                    <a:p>
                      <a:pPr marL="285750" lvl="0" indent="-285750">
                        <a:buFont typeface="Arial" panose="020B0604020202020204" pitchFamily="34" charset="0"/>
                        <a:buChar char="•"/>
                      </a:pPr>
                      <a:r>
                        <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Introduce waste recycling facilities and promote messages of source reduction and clean recycling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15763344"/>
                  </a:ext>
                </a:extLst>
              </a:tr>
              <a:tr h="987588">
                <a:tc>
                  <a:txBody>
                    <a:bodyPr/>
                    <a:lstStyle/>
                    <a:p>
                      <a:pPr algn="ctr"/>
                      <a:r>
                        <a:rPr lang="en-HK" altLang="zh-TW" sz="16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Responsibilities</a:t>
                      </a:r>
                      <a:endParaRPr lang="zh-HK" altLang="en-US" sz="16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lvl="0" indent="-285750">
                        <a:buFont typeface="Arial" panose="020B0604020202020204" pitchFamily="34" charset="0"/>
                        <a:buChar char="•"/>
                      </a:pPr>
                      <a:r>
                        <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The Teacher Advisor to contact </a:t>
                      </a:r>
                      <a:r>
                        <a:rPr lang="en-HK" sz="1600" b="0" u="none" strike="noStrike" kern="1200" dirty="0" err="1">
                          <a:solidFill>
                            <a:schemeClr val="dk1"/>
                          </a:solidFill>
                          <a:effectLst/>
                          <a:latin typeface="Times New Roman" panose="02020603050405020304" pitchFamily="18" charset="0"/>
                          <a:ea typeface="+mn-ea"/>
                          <a:cs typeface="Times New Roman" panose="02020603050405020304" pitchFamily="18" charset="0"/>
                        </a:rPr>
                        <a:t>EcoPark</a:t>
                      </a:r>
                      <a:r>
                        <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 &amp; WEEE·PARK and arrange the visit (</a:t>
                      </a:r>
                      <a:r>
                        <a:rPr lang="en-HK" sz="1600" b="0" u="none" strike="noStrike" kern="1200" dirty="0" err="1">
                          <a:solidFill>
                            <a:schemeClr val="dk1"/>
                          </a:solidFill>
                          <a:effectLst/>
                          <a:latin typeface="Times New Roman" panose="02020603050405020304" pitchFamily="18" charset="0"/>
                          <a:ea typeface="+mn-ea"/>
                          <a:cs typeface="Times New Roman" panose="02020603050405020304" pitchFamily="18" charset="0"/>
                        </a:rPr>
                        <a:t>EcoPark</a:t>
                      </a:r>
                      <a:r>
                        <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 2496 7633, WEEE · PARK: 2290 9500)</a:t>
                      </a:r>
                    </a:p>
                    <a:p>
                      <a:pPr marL="285750" lvl="0" indent="-285750">
                        <a:buFont typeface="Arial" panose="020B0604020202020204" pitchFamily="34" charset="0"/>
                        <a:buChar char="•"/>
                      </a:pPr>
                      <a:r>
                        <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The GP Group to promote the activity</a:t>
                      </a:r>
                      <a:endParaRPr lang="en-HK" sz="16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lvl="0" indent="-285750">
                        <a:buFont typeface="Arial" panose="020B0604020202020204" pitchFamily="34" charset="0"/>
                        <a:buChar char="•"/>
                      </a:pPr>
                      <a:r>
                        <a:rPr lang="en-HK" sz="1600" b="0" u="none" strike="noStrike" kern="1200" dirty="0">
                          <a:solidFill>
                            <a:schemeClr val="dk1"/>
                          </a:solidFill>
                          <a:effectLst/>
                          <a:latin typeface="Times New Roman" panose="02020603050405020304" pitchFamily="18" charset="0"/>
                          <a:ea typeface="+mn-ea"/>
                          <a:cs typeface="Times New Roman" panose="02020603050405020304" pitchFamily="18" charset="0"/>
                        </a:rPr>
                        <a:t>Sharing by GPs and/or students who participated in Part 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629656"/>
                  </a:ext>
                </a:extLst>
              </a:tr>
            </a:tbl>
          </a:graphicData>
        </a:graphic>
      </p:graphicFrame>
      <p:pic>
        <p:nvPicPr>
          <p:cNvPr id="15" name="圖片 14">
            <a:extLst>
              <a:ext uri="{FF2B5EF4-FFF2-40B4-BE49-F238E27FC236}">
                <a16:creationId xmlns:a16="http://schemas.microsoft.com/office/drawing/2014/main" id="{D6C3B365-5DB8-6551-B460-97116A8DB35D}"/>
              </a:ext>
            </a:extLst>
          </p:cNvPr>
          <p:cNvPicPr>
            <a:picLocks noChangeAspect="1"/>
          </p:cNvPicPr>
          <p:nvPr/>
        </p:nvPicPr>
        <p:blipFill>
          <a:blip r:embed="rId3"/>
          <a:stretch>
            <a:fillRect/>
          </a:stretch>
        </p:blipFill>
        <p:spPr>
          <a:xfrm>
            <a:off x="10692691" y="136400"/>
            <a:ext cx="1042506" cy="1292464"/>
          </a:xfrm>
          <a:prstGeom prst="rect">
            <a:avLst/>
          </a:prstGeom>
        </p:spPr>
      </p:pic>
      <p:grpSp>
        <p:nvGrpSpPr>
          <p:cNvPr id="12" name="群組 11">
            <a:extLst>
              <a:ext uri="{FF2B5EF4-FFF2-40B4-BE49-F238E27FC236}">
                <a16:creationId xmlns:a16="http://schemas.microsoft.com/office/drawing/2014/main" id="{14354328-3F65-ACA1-60FB-29736C57C6CA}"/>
              </a:ext>
            </a:extLst>
          </p:cNvPr>
          <p:cNvGrpSpPr/>
          <p:nvPr/>
        </p:nvGrpSpPr>
        <p:grpSpPr>
          <a:xfrm>
            <a:off x="150562" y="153081"/>
            <a:ext cx="9215508" cy="887063"/>
            <a:chOff x="266314" y="250914"/>
            <a:chExt cx="9215508" cy="887063"/>
          </a:xfrm>
        </p:grpSpPr>
        <p:sp>
          <p:nvSpPr>
            <p:cNvPr id="14" name="矩形: 圓角 13">
              <a:extLst>
                <a:ext uri="{FF2B5EF4-FFF2-40B4-BE49-F238E27FC236}">
                  <a16:creationId xmlns:a16="http://schemas.microsoft.com/office/drawing/2014/main" id="{EC547382-1342-2740-762A-859482585A2D}"/>
                </a:ext>
              </a:extLst>
            </p:cNvPr>
            <p:cNvSpPr/>
            <p:nvPr/>
          </p:nvSpPr>
          <p:spPr>
            <a:xfrm>
              <a:off x="266314" y="260042"/>
              <a:ext cx="9215508" cy="877935"/>
            </a:xfrm>
            <a:prstGeom prst="roundRect">
              <a:avLst>
                <a:gd name="adj" fmla="val 50000"/>
              </a:avLst>
            </a:prstGeom>
            <a:solidFill>
              <a:srgbClr val="412B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16" name="文字方塊 15">
              <a:extLst>
                <a:ext uri="{FF2B5EF4-FFF2-40B4-BE49-F238E27FC236}">
                  <a16:creationId xmlns:a16="http://schemas.microsoft.com/office/drawing/2014/main" id="{757CA85C-6957-517B-EB4A-6F9DC9205116}"/>
                </a:ext>
              </a:extLst>
            </p:cNvPr>
            <p:cNvSpPr txBox="1"/>
            <p:nvPr/>
          </p:nvSpPr>
          <p:spPr>
            <a:xfrm>
              <a:off x="340456" y="378171"/>
              <a:ext cx="8237961" cy="615553"/>
            </a:xfrm>
            <a:prstGeom prst="rect">
              <a:avLst/>
            </a:prstGeom>
            <a:noFill/>
          </p:spPr>
          <p:txBody>
            <a:bodyPr wrap="none" rtlCol="0">
              <a:spAutoFit/>
            </a:bodyPr>
            <a:lstStyle/>
            <a:p>
              <a:pPr algn="ctr"/>
              <a:r>
                <a:rPr lang="en-US" altLang="zh-TW" sz="34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Example 4 – Waste Avoidance &amp; Reduction</a:t>
              </a:r>
              <a:endParaRPr lang="zh-TW" altLang="en-US" sz="34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endParaRPr>
            </a:p>
          </p:txBody>
        </p:sp>
        <p:pic>
          <p:nvPicPr>
            <p:cNvPr id="17" name="圖片 16">
              <a:extLst>
                <a:ext uri="{FF2B5EF4-FFF2-40B4-BE49-F238E27FC236}">
                  <a16:creationId xmlns:a16="http://schemas.microsoft.com/office/drawing/2014/main" id="{EBBB3B28-747B-CAD4-C884-F1C74806E5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05124" y="250914"/>
              <a:ext cx="876698" cy="877933"/>
            </a:xfrm>
            <a:prstGeom prst="rect">
              <a:avLst/>
            </a:prstGeom>
          </p:spPr>
        </p:pic>
      </p:grpSp>
    </p:spTree>
    <p:extLst>
      <p:ext uri="{BB962C8B-B14F-4D97-AF65-F5344CB8AC3E}">
        <p14:creationId xmlns:p14="http://schemas.microsoft.com/office/powerpoint/2010/main" val="32701504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群組 3">
            <a:extLst>
              <a:ext uri="{FF2B5EF4-FFF2-40B4-BE49-F238E27FC236}">
                <a16:creationId xmlns:a16="http://schemas.microsoft.com/office/drawing/2014/main" id="{53C06B38-6FEE-38C3-FEAA-CEFBA4B90ADD}"/>
              </a:ext>
            </a:extLst>
          </p:cNvPr>
          <p:cNvGrpSpPr/>
          <p:nvPr/>
        </p:nvGrpSpPr>
        <p:grpSpPr>
          <a:xfrm>
            <a:off x="150562" y="61640"/>
            <a:ext cx="10495668" cy="887063"/>
            <a:chOff x="266314" y="250914"/>
            <a:chExt cx="10495668" cy="887063"/>
          </a:xfrm>
        </p:grpSpPr>
        <p:sp>
          <p:nvSpPr>
            <p:cNvPr id="7" name="矩形: 圓角 6">
              <a:extLst>
                <a:ext uri="{FF2B5EF4-FFF2-40B4-BE49-F238E27FC236}">
                  <a16:creationId xmlns:a16="http://schemas.microsoft.com/office/drawing/2014/main" id="{3D3BEFB6-59DE-A38B-07B9-B2949F9D90C4}"/>
                </a:ext>
              </a:extLst>
            </p:cNvPr>
            <p:cNvSpPr/>
            <p:nvPr/>
          </p:nvSpPr>
          <p:spPr>
            <a:xfrm>
              <a:off x="266314" y="260042"/>
              <a:ext cx="10495668" cy="877935"/>
            </a:xfrm>
            <a:prstGeom prst="roundRect">
              <a:avLst>
                <a:gd name="adj" fmla="val 50000"/>
              </a:avLst>
            </a:prstGeom>
            <a:solidFill>
              <a:srgbClr val="412B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8" name="文字方塊 7">
              <a:extLst>
                <a:ext uri="{FF2B5EF4-FFF2-40B4-BE49-F238E27FC236}">
                  <a16:creationId xmlns:a16="http://schemas.microsoft.com/office/drawing/2014/main" id="{1D38BAB7-E89B-B26D-F7CF-A2DFE16D24E8}"/>
                </a:ext>
              </a:extLst>
            </p:cNvPr>
            <p:cNvSpPr txBox="1"/>
            <p:nvPr/>
          </p:nvSpPr>
          <p:spPr>
            <a:xfrm>
              <a:off x="330915" y="378171"/>
              <a:ext cx="9667839" cy="615553"/>
            </a:xfrm>
            <a:prstGeom prst="rect">
              <a:avLst/>
            </a:prstGeom>
            <a:noFill/>
          </p:spPr>
          <p:txBody>
            <a:bodyPr wrap="none" rtlCol="0">
              <a:spAutoFit/>
            </a:bodyPr>
            <a:lstStyle/>
            <a:p>
              <a:pPr algn="ctr"/>
              <a:r>
                <a:rPr lang="en-US" altLang="zh-TW" sz="34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Example 4 – Waste Avoidance &amp; Reduction (Cont.)</a:t>
              </a:r>
              <a:endParaRPr lang="zh-TW" altLang="en-US" sz="34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endParaRPr>
            </a:p>
          </p:txBody>
        </p:sp>
        <p:pic>
          <p:nvPicPr>
            <p:cNvPr id="9" name="圖片 8">
              <a:extLst>
                <a:ext uri="{FF2B5EF4-FFF2-40B4-BE49-F238E27FC236}">
                  <a16:creationId xmlns:a16="http://schemas.microsoft.com/office/drawing/2014/main" id="{331B2FB0-D749-FF34-7188-4D47A64EE2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85284" y="250914"/>
              <a:ext cx="876698" cy="877933"/>
            </a:xfrm>
            <a:prstGeom prst="rect">
              <a:avLst/>
            </a:prstGeom>
          </p:spPr>
        </p:pic>
      </p:grpSp>
      <p:graphicFrame>
        <p:nvGraphicFramePr>
          <p:cNvPr id="2" name="表格 1">
            <a:extLst>
              <a:ext uri="{FF2B5EF4-FFF2-40B4-BE49-F238E27FC236}">
                <a16:creationId xmlns:a16="http://schemas.microsoft.com/office/drawing/2014/main" id="{88A404FE-6D5C-9191-8698-B0A766E98913}"/>
              </a:ext>
            </a:extLst>
          </p:cNvPr>
          <p:cNvGraphicFramePr>
            <a:graphicFrameLocks noGrp="1"/>
          </p:cNvGraphicFramePr>
          <p:nvPr>
            <p:extLst>
              <p:ext uri="{D42A27DB-BD31-4B8C-83A1-F6EECF244321}">
                <p14:modId xmlns:p14="http://schemas.microsoft.com/office/powerpoint/2010/main" val="1072857241"/>
              </p:ext>
            </p:extLst>
          </p:nvPr>
        </p:nvGraphicFramePr>
        <p:xfrm>
          <a:off x="150562" y="987892"/>
          <a:ext cx="11978447" cy="5775200"/>
        </p:xfrm>
        <a:graphic>
          <a:graphicData uri="http://schemas.openxmlformats.org/drawingml/2006/table">
            <a:tbl>
              <a:tblPr firstCol="1" bandRow="1">
                <a:tableStyleId>{21E4AEA4-8DFA-4A89-87EB-49C32662AFE0}</a:tableStyleId>
              </a:tblPr>
              <a:tblGrid>
                <a:gridCol w="1533035">
                  <a:extLst>
                    <a:ext uri="{9D8B030D-6E8A-4147-A177-3AD203B41FA5}">
                      <a16:colId xmlns:a16="http://schemas.microsoft.com/office/drawing/2014/main" val="3059242255"/>
                    </a:ext>
                  </a:extLst>
                </a:gridCol>
                <a:gridCol w="10445412">
                  <a:extLst>
                    <a:ext uri="{9D8B030D-6E8A-4147-A177-3AD203B41FA5}">
                      <a16:colId xmlns:a16="http://schemas.microsoft.com/office/drawing/2014/main" val="2418890511"/>
                    </a:ext>
                  </a:extLst>
                </a:gridCol>
              </a:tblGrid>
              <a:tr h="422132">
                <a:tc gridSpan="2">
                  <a:txBody>
                    <a:bodyPr/>
                    <a:lstStyle/>
                    <a:p>
                      <a:pPr marL="0" indent="0" algn="ctr">
                        <a:buFont typeface="Arial" panose="020B0604020202020204" pitchFamily="34" charset="0"/>
                        <a:buNone/>
                      </a:pPr>
                      <a:r>
                        <a:rPr lang="en-HK" altLang="zh-HK" sz="1800" b="1"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rPr>
                        <a:t>Part C</a:t>
                      </a:r>
                      <a:endParaRPr lang="zh-HK" altLang="en-US" sz="1800" b="1"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DAD7C"/>
                    </a:solidFill>
                  </a:tcPr>
                </a:tc>
                <a:tc hMerge="1">
                  <a:txBody>
                    <a:bodyPr/>
                    <a:lstStyle/>
                    <a:p>
                      <a:pPr marL="0" indent="0" algn="ctr">
                        <a:buFont typeface="Arial" panose="020B0604020202020204" pitchFamily="34" charset="0"/>
                        <a:buNone/>
                      </a:pPr>
                      <a:endParaRPr lang="zh-HK" altLang="en-US" sz="1800" b="1" kern="1200" dirty="0">
                        <a:solidFill>
                          <a:schemeClr val="dk1"/>
                        </a:solidFill>
                        <a:latin typeface="Goudy Old Style (本文)"/>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DAD7C"/>
                    </a:solidFill>
                  </a:tcPr>
                </a:tc>
                <a:extLst>
                  <a:ext uri="{0D108BD9-81ED-4DB2-BD59-A6C34878D82A}">
                    <a16:rowId xmlns:a16="http://schemas.microsoft.com/office/drawing/2014/main" val="1494690233"/>
                  </a:ext>
                </a:extLst>
              </a:tr>
              <a:tr h="431074">
                <a:tc>
                  <a:txBody>
                    <a:bodyPr/>
                    <a:lstStyle/>
                    <a:p>
                      <a:pPr algn="ctr"/>
                      <a:r>
                        <a:rPr lang="en-HK" altLang="zh-HK"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Activity Name</a:t>
                      </a:r>
                      <a:endParaRPr lang="zh-HK" altLang="en-US"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en-HK" sz="1500" dirty="0" err="1">
                          <a:latin typeface="Times New Roman" panose="02020603050405020304" pitchFamily="18" charset="0"/>
                          <a:cs typeface="Times New Roman" panose="02020603050405020304" pitchFamily="18" charset="0"/>
                        </a:rPr>
                        <a:t>GREEN@School</a:t>
                      </a:r>
                      <a:r>
                        <a:rPr lang="en-HK" sz="1500" dirty="0">
                          <a:latin typeface="Times New Roman" panose="02020603050405020304" pitchFamily="18" charset="0"/>
                          <a:cs typeface="Times New Roman" panose="02020603050405020304" pitchFamily="18" charset="0"/>
                        </a:rPr>
                        <a:t> – Clean Recycling Campaign</a:t>
                      </a:r>
                      <a:endParaRPr lang="zh-TW" altLang="en-US" sz="15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2457463"/>
                  </a:ext>
                </a:extLst>
              </a:tr>
              <a:tr h="500161">
                <a:tc>
                  <a:txBody>
                    <a:bodyPr/>
                    <a:lstStyle/>
                    <a:p>
                      <a:pPr algn="ctr"/>
                      <a:r>
                        <a:rPr lang="en-HK" altLang="zh-TW"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Date, Time &amp; Venue</a:t>
                      </a:r>
                      <a:endParaRPr lang="zh-HK" altLang="en-US"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Date: 9 March – 9 April (Every Tuesday and Friday)</a:t>
                      </a:r>
                    </a:p>
                    <a:p>
                      <a:pPr lvl="0"/>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Time: 10:00 – 10:20 (Recess)</a:t>
                      </a:r>
                    </a:p>
                    <a:p>
                      <a:pPr lvl="0"/>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Venue: Covered Playground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2113145"/>
                  </a:ext>
                </a:extLst>
              </a:tr>
              <a:tr h="361926">
                <a:tc>
                  <a:txBody>
                    <a:bodyPr/>
                    <a:lstStyle/>
                    <a:p>
                      <a:pPr algn="ctr"/>
                      <a:r>
                        <a:rPr lang="en-HK" altLang="zh-HK"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Aim</a:t>
                      </a:r>
                      <a:endParaRPr lang="zh-HK" altLang="en-US"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HK" sz="1500" dirty="0">
                          <a:latin typeface="Times New Roman" panose="02020603050405020304" pitchFamily="18" charset="0"/>
                          <a:cs typeface="Times New Roman" panose="02020603050405020304" pitchFamily="18" charset="0"/>
                        </a:rPr>
                        <a:t>To teach and encourage all students and school staff to practise waste separation and clean recycling (including plastic bottles, metal cans, beverage cartons (tetra pak), etc.)</a:t>
                      </a:r>
                      <a:endParaRPr lang="zh-TW" altLang="en-US" sz="15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59946115"/>
                  </a:ext>
                </a:extLst>
              </a:tr>
              <a:tr h="441434">
                <a:tc>
                  <a:txBody>
                    <a:bodyPr/>
                    <a:lstStyle/>
                    <a:p>
                      <a:pPr algn="ctr"/>
                      <a:r>
                        <a:rPr lang="en-HK" altLang="zh-HK"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Participants</a:t>
                      </a:r>
                      <a:endParaRPr lang="zh-HK" altLang="en-US"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en-HK" altLang="zh-HK" sz="15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rPr>
                        <a:t>All students and school staff</a:t>
                      </a:r>
                      <a:endParaRPr lang="zh-HK" altLang="en-US" sz="15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94402932"/>
                  </a:ext>
                </a:extLst>
              </a:tr>
              <a:tr h="201799">
                <a:tc>
                  <a:txBody>
                    <a:bodyPr/>
                    <a:lstStyle/>
                    <a:p>
                      <a:pPr algn="ctr"/>
                      <a:r>
                        <a:rPr lang="en-HK" altLang="zh-TW"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Content</a:t>
                      </a:r>
                      <a:endParaRPr lang="zh-HK" altLang="en-US"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Special recycling points will be set up on campus during the campaign</a:t>
                      </a:r>
                    </a:p>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Students and teachers will bring emptied and cleaned recyclables to the collection points</a:t>
                      </a:r>
                    </a:p>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Each recyclable item will earn points, and students and school staff can accumulate points to redeem eco-friendly gifts or rewards such as organic crops from the school</a:t>
                      </a:r>
                    </a:p>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All collected recyclables will be taken to the nearby "GREEN@COMMUNITY" or handled by the school's waste recycling contractor every week</a:t>
                      </a:r>
                    </a:p>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Display boards will be set up to showcase the GREEN@COMMUNITY recycling service and information about the GREEN$ Electronic Participation Incentive Scheme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15763344"/>
                  </a:ext>
                </a:extLst>
              </a:tr>
              <a:tr h="0">
                <a:tc>
                  <a:txBody>
                    <a:bodyPr/>
                    <a:lstStyle/>
                    <a:p>
                      <a:pPr algn="ctr"/>
                      <a:r>
                        <a:rPr lang="en-HK" altLang="zh-TW"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Responsibilities</a:t>
                      </a:r>
                      <a:endParaRPr lang="zh-HK" altLang="en-US"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The GP Group to design posters and display boards providing instructions for waste separation and clean recycling, as well as information about the "GREEN@COMMUNITY"</a:t>
                      </a:r>
                    </a:p>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The Head GPs to create a duty roster and arrange School GPs to provide on-site assistance at the recycling points</a:t>
                      </a:r>
                    </a:p>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The GP Group to record and track the quantities of different recyclables collected and the performance of different grades</a:t>
                      </a:r>
                    </a:p>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The GP Group to promote the activity and share the results of the campaign during morning assemblies and through campus radio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62629656"/>
                  </a:ext>
                </a:extLst>
              </a:tr>
            </a:tbl>
          </a:graphicData>
        </a:graphic>
      </p:graphicFrame>
      <p:pic>
        <p:nvPicPr>
          <p:cNvPr id="15" name="圖片 14">
            <a:extLst>
              <a:ext uri="{FF2B5EF4-FFF2-40B4-BE49-F238E27FC236}">
                <a16:creationId xmlns:a16="http://schemas.microsoft.com/office/drawing/2014/main" id="{D6C3B365-5DB8-6551-B460-97116A8DB35D}"/>
              </a:ext>
            </a:extLst>
          </p:cNvPr>
          <p:cNvPicPr>
            <a:picLocks noChangeAspect="1"/>
          </p:cNvPicPr>
          <p:nvPr/>
        </p:nvPicPr>
        <p:blipFill>
          <a:blip r:embed="rId4"/>
          <a:stretch>
            <a:fillRect/>
          </a:stretch>
        </p:blipFill>
        <p:spPr>
          <a:xfrm>
            <a:off x="10928410" y="107205"/>
            <a:ext cx="1042506" cy="1292464"/>
          </a:xfrm>
          <a:prstGeom prst="rect">
            <a:avLst/>
          </a:prstGeom>
        </p:spPr>
      </p:pic>
    </p:spTree>
    <p:extLst>
      <p:ext uri="{BB962C8B-B14F-4D97-AF65-F5344CB8AC3E}">
        <p14:creationId xmlns:p14="http://schemas.microsoft.com/office/powerpoint/2010/main" val="20946407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格 12">
            <a:extLst>
              <a:ext uri="{FF2B5EF4-FFF2-40B4-BE49-F238E27FC236}">
                <a16:creationId xmlns:a16="http://schemas.microsoft.com/office/drawing/2014/main" id="{E2A60F8E-1450-30AC-7C10-90107A7B56F8}"/>
              </a:ext>
            </a:extLst>
          </p:cNvPr>
          <p:cNvGraphicFramePr>
            <a:graphicFrameLocks noGrp="1"/>
          </p:cNvGraphicFramePr>
          <p:nvPr>
            <p:extLst>
              <p:ext uri="{D42A27DB-BD31-4B8C-83A1-F6EECF244321}">
                <p14:modId xmlns:p14="http://schemas.microsoft.com/office/powerpoint/2010/main" val="3520038171"/>
              </p:ext>
            </p:extLst>
          </p:nvPr>
        </p:nvGraphicFramePr>
        <p:xfrm>
          <a:off x="343797" y="1209332"/>
          <a:ext cx="11478086" cy="5259589"/>
        </p:xfrm>
        <a:graphic>
          <a:graphicData uri="http://schemas.openxmlformats.org/drawingml/2006/table">
            <a:tbl>
              <a:tblPr firstCol="1" bandRow="1">
                <a:tableStyleId>{21E4AEA4-8DFA-4A89-87EB-49C32662AFE0}</a:tableStyleId>
              </a:tblPr>
              <a:tblGrid>
                <a:gridCol w="1563305">
                  <a:extLst>
                    <a:ext uri="{9D8B030D-6E8A-4147-A177-3AD203B41FA5}">
                      <a16:colId xmlns:a16="http://schemas.microsoft.com/office/drawing/2014/main" val="3059242255"/>
                    </a:ext>
                  </a:extLst>
                </a:gridCol>
                <a:gridCol w="5303594">
                  <a:extLst>
                    <a:ext uri="{9D8B030D-6E8A-4147-A177-3AD203B41FA5}">
                      <a16:colId xmlns:a16="http://schemas.microsoft.com/office/drawing/2014/main" val="2418890511"/>
                    </a:ext>
                  </a:extLst>
                </a:gridCol>
                <a:gridCol w="4611187">
                  <a:extLst>
                    <a:ext uri="{9D8B030D-6E8A-4147-A177-3AD203B41FA5}">
                      <a16:colId xmlns:a16="http://schemas.microsoft.com/office/drawing/2014/main" val="3091742081"/>
                    </a:ext>
                  </a:extLst>
                </a:gridCol>
              </a:tblGrid>
              <a:tr h="434299">
                <a:tc gridSpan="2">
                  <a:txBody>
                    <a:bodyPr/>
                    <a:lstStyle/>
                    <a:p>
                      <a:pPr marL="0" indent="0" algn="ctr">
                        <a:buFont typeface="Arial" panose="020B0604020202020204" pitchFamily="34" charset="0"/>
                        <a:buNone/>
                      </a:pPr>
                      <a:r>
                        <a:rPr lang="en-HK" altLang="zh-TW" sz="1800" b="1"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rPr>
                        <a:t>Part A</a:t>
                      </a:r>
                      <a:endParaRPr lang="zh-TW" altLang="en-US" sz="1800" b="1"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DAD7C"/>
                    </a:solidFill>
                  </a:tcPr>
                </a:tc>
                <a:tc hMerge="1">
                  <a:txBody>
                    <a:bodyPr/>
                    <a:lstStyle/>
                    <a:p>
                      <a:pPr marL="0" indent="0" algn="ctr">
                        <a:buFont typeface="Arial" panose="020B0604020202020204" pitchFamily="34" charset="0"/>
                        <a:buNone/>
                      </a:pPr>
                      <a:endParaRPr lang="zh-TW" altLang="en-US" sz="1800" b="1" kern="1200" dirty="0">
                        <a:solidFill>
                          <a:schemeClr val="dk1"/>
                        </a:solidFill>
                        <a:latin typeface="Goudy Old Style (本文)"/>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DAD7C"/>
                    </a:solidFill>
                  </a:tcPr>
                </a:tc>
                <a:tc>
                  <a:txBody>
                    <a:bodyPr/>
                    <a:lstStyle/>
                    <a:p>
                      <a:pPr marL="0" indent="0" algn="ctr">
                        <a:buFont typeface="Arial" panose="020B0604020202020204" pitchFamily="34" charset="0"/>
                        <a:buNone/>
                      </a:pPr>
                      <a:r>
                        <a:rPr lang="en-HK" altLang="zh-HK" sz="1800" b="1" kern="120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rPr>
                        <a:t>Part B</a:t>
                      </a:r>
                      <a:endParaRPr lang="zh-TW" altLang="en-US" sz="1800" b="1"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DAD7C"/>
                    </a:solidFill>
                  </a:tcPr>
                </a:tc>
                <a:extLst>
                  <a:ext uri="{0D108BD9-81ED-4DB2-BD59-A6C34878D82A}">
                    <a16:rowId xmlns:a16="http://schemas.microsoft.com/office/drawing/2014/main" val="4121939814"/>
                  </a:ext>
                </a:extLst>
              </a:tr>
              <a:tr h="481890">
                <a:tc>
                  <a:txBody>
                    <a:bodyPr/>
                    <a:lstStyle/>
                    <a:p>
                      <a:pPr algn="ctr"/>
                      <a:r>
                        <a:rPr lang="en-HK" altLang="zh-HK"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Activity Name</a:t>
                      </a:r>
                      <a:endParaRPr lang="zh-HK" altLang="en-US"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buFont typeface="Arial" panose="020B0604020202020204" pitchFamily="34" charset="0"/>
                        <a:buNone/>
                      </a:pPr>
                      <a:r>
                        <a:rPr lang="en-HK" sz="1500" dirty="0">
                          <a:latin typeface="Times New Roman" panose="02020603050405020304" pitchFamily="18" charset="0"/>
                          <a:cs typeface="Times New Roman" panose="02020603050405020304" pitchFamily="18" charset="0"/>
                        </a:rPr>
                        <a:t>Campus Bioblitz Week</a:t>
                      </a:r>
                      <a:endParaRPr lang="zh-TW" altLang="en-US" sz="15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buFont typeface="Arial" panose="020B0604020202020204" pitchFamily="34" charset="0"/>
                        <a:buNone/>
                      </a:pPr>
                      <a:r>
                        <a:rPr lang="en-HK" sz="1500">
                          <a:latin typeface="Times New Roman" panose="02020603050405020304" pitchFamily="18" charset="0"/>
                          <a:cs typeface="Times New Roman" panose="02020603050405020304" pitchFamily="18" charset="0"/>
                        </a:rPr>
                        <a:t>Our Campus Little Creatures</a:t>
                      </a:r>
                      <a:endParaRPr lang="zh-TW" altLang="en-US" sz="15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92457463"/>
                  </a:ext>
                </a:extLst>
              </a:tr>
              <a:tr h="626534">
                <a:tc>
                  <a:txBody>
                    <a:bodyPr/>
                    <a:lstStyle/>
                    <a:p>
                      <a:pPr algn="ctr"/>
                      <a:r>
                        <a:rPr lang="en-HK" altLang="zh-TW"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Date, Time &amp; Venue</a:t>
                      </a:r>
                      <a:endParaRPr lang="zh-HK" altLang="en-US"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Date: 20 – 23 April</a:t>
                      </a:r>
                    </a:p>
                    <a:p>
                      <a:pPr lvl="0"/>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Time: After school</a:t>
                      </a:r>
                    </a:p>
                    <a:p>
                      <a:pPr lvl="0"/>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Venue: Greening space on campus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Date: 28 April</a:t>
                      </a:r>
                    </a:p>
                    <a:p>
                      <a:pPr lvl="0"/>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Time: 08:30 – 09:00</a:t>
                      </a:r>
                    </a:p>
                    <a:p>
                      <a:pPr lvl="0"/>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Venue: School Hall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72113145"/>
                  </a:ext>
                </a:extLst>
              </a:tr>
              <a:tr h="514923">
                <a:tc>
                  <a:txBody>
                    <a:bodyPr/>
                    <a:lstStyle/>
                    <a:p>
                      <a:pPr algn="ctr"/>
                      <a:r>
                        <a:rPr lang="en-HK" altLang="zh-HK"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Aim</a:t>
                      </a:r>
                      <a:endParaRPr lang="zh-HK" altLang="en-US"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To enhance students’ and teachers’ knowledge of urban ecology and biodiversity</a:t>
                      </a:r>
                    </a:p>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To appreciate the biodiversity on campus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HK" altLang="en-US"/>
                    </a:p>
                  </a:txBody>
                  <a:tcPr/>
                </a:tc>
                <a:extLst>
                  <a:ext uri="{0D108BD9-81ED-4DB2-BD59-A6C34878D82A}">
                    <a16:rowId xmlns:a16="http://schemas.microsoft.com/office/drawing/2014/main" val="2659946115"/>
                  </a:ext>
                </a:extLst>
              </a:tr>
              <a:tr h="441435">
                <a:tc>
                  <a:txBody>
                    <a:bodyPr/>
                    <a:lstStyle/>
                    <a:p>
                      <a:pPr algn="ctr"/>
                      <a:r>
                        <a:rPr lang="en-HK" altLang="zh-HK"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Participants</a:t>
                      </a:r>
                      <a:endParaRPr lang="zh-HK" altLang="en-US"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20 students and teachers per day (including GP Group members &amp; other schoolmates)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HK" altLang="zh-HK" sz="1500" kern="120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rPr>
                        <a:t>All</a:t>
                      </a:r>
                      <a:r>
                        <a:rPr lang="zh-HK" altLang="en-US" sz="1500" kern="120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rPr>
                        <a:t> </a:t>
                      </a:r>
                      <a:r>
                        <a:rPr lang="en-HK" altLang="zh-HK" sz="1500" kern="120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rPr>
                        <a:t>students</a:t>
                      </a:r>
                      <a:r>
                        <a:rPr lang="zh-HK" altLang="en-US" sz="1500" kern="120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rPr>
                        <a:t> </a:t>
                      </a:r>
                      <a:r>
                        <a:rPr lang="en-HK" altLang="zh-HK" sz="1500" kern="120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rPr>
                        <a:t>and</a:t>
                      </a:r>
                      <a:r>
                        <a:rPr lang="zh-HK" altLang="en-US" sz="1500" kern="120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rPr>
                        <a:t> </a:t>
                      </a:r>
                      <a:r>
                        <a:rPr lang="en-HK" altLang="zh-HK" sz="1500" kern="120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rPr>
                        <a:t>teachers</a:t>
                      </a:r>
                      <a:endPar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02932"/>
                  </a:ext>
                </a:extLst>
              </a:tr>
              <a:tr h="216729">
                <a:tc>
                  <a:txBody>
                    <a:bodyPr/>
                    <a:lstStyle/>
                    <a:p>
                      <a:pPr algn="ctr"/>
                      <a:r>
                        <a:rPr lang="en-HK" altLang="zh-TW"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Content</a:t>
                      </a:r>
                      <a:endParaRPr lang="zh-HK" altLang="en-US"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Observe wildlife on campus with binoculars and cameras, and record on the record sheets</a:t>
                      </a:r>
                    </a:p>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Upload photos to iNaturalist for species identification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Share the survey results in the form of presentations, photos and videos</a:t>
                      </a:r>
                    </a:p>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Upload relevant presentations, photos and videos to the school website to share the survey results with the community after the activity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15763344"/>
                  </a:ext>
                </a:extLst>
              </a:tr>
              <a:tr h="500161">
                <a:tc>
                  <a:txBody>
                    <a:bodyPr/>
                    <a:lstStyle/>
                    <a:p>
                      <a:pPr algn="ctr"/>
                      <a:r>
                        <a:rPr lang="en-HK" altLang="zh-TW"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Responsibilities</a:t>
                      </a:r>
                      <a:endParaRPr lang="zh-HK" altLang="en-US" sz="15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The Teacher Advisor to borrow binoculars and cameras from the laboratory staff</a:t>
                      </a:r>
                    </a:p>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The GP Group to prepare the record sheets</a:t>
                      </a:r>
                    </a:p>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The GP Group to collect and analyse the survey results</a:t>
                      </a:r>
                    </a:p>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The GP Group to promote the activity</a:t>
                      </a:r>
                      <a:endParaRPr lang="en-HK" sz="15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The GPs and/or students participated in Part A to share about their experiences and create videos</a:t>
                      </a:r>
                    </a:p>
                    <a:p>
                      <a:pPr marL="285750" lvl="0" indent="-285750">
                        <a:buFont typeface="Arial" panose="020B0604020202020204" pitchFamily="34" charset="0"/>
                        <a:buChar char="•"/>
                      </a:pPr>
                      <a:r>
                        <a:rPr lang="en-HK" sz="1500" b="0" u="none" strike="noStrike" kern="1200" dirty="0">
                          <a:solidFill>
                            <a:schemeClr val="dk1"/>
                          </a:solidFill>
                          <a:effectLst/>
                          <a:latin typeface="Times New Roman" panose="02020603050405020304" pitchFamily="18" charset="0"/>
                          <a:ea typeface="+mn-ea"/>
                          <a:cs typeface="Times New Roman" panose="02020603050405020304" pitchFamily="18" charset="0"/>
                        </a:rPr>
                        <a:t>Students to encourage their parents to visit the school website to view the survey results</a:t>
                      </a:r>
                      <a:endParaRPr lang="en-HK" sz="15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629656"/>
                  </a:ext>
                </a:extLst>
              </a:tr>
            </a:tbl>
          </a:graphicData>
        </a:graphic>
      </p:graphicFrame>
      <p:grpSp>
        <p:nvGrpSpPr>
          <p:cNvPr id="7" name="群組 6">
            <a:extLst>
              <a:ext uri="{FF2B5EF4-FFF2-40B4-BE49-F238E27FC236}">
                <a16:creationId xmlns:a16="http://schemas.microsoft.com/office/drawing/2014/main" id="{9910271D-F7EC-F26E-C201-3EA71FA9A4F4}"/>
              </a:ext>
            </a:extLst>
          </p:cNvPr>
          <p:cNvGrpSpPr/>
          <p:nvPr/>
        </p:nvGrpSpPr>
        <p:grpSpPr>
          <a:xfrm>
            <a:off x="141753" y="154742"/>
            <a:ext cx="11703809" cy="916413"/>
            <a:chOff x="394265" y="408067"/>
            <a:chExt cx="11703809" cy="916413"/>
          </a:xfrm>
        </p:grpSpPr>
        <p:sp>
          <p:nvSpPr>
            <p:cNvPr id="8" name="矩形: 圓角 7">
              <a:extLst>
                <a:ext uri="{FF2B5EF4-FFF2-40B4-BE49-F238E27FC236}">
                  <a16:creationId xmlns:a16="http://schemas.microsoft.com/office/drawing/2014/main" id="{EF9AF524-DF9B-61E7-69A3-0429F96174D1}"/>
                </a:ext>
              </a:extLst>
            </p:cNvPr>
            <p:cNvSpPr/>
            <p:nvPr/>
          </p:nvSpPr>
          <p:spPr>
            <a:xfrm>
              <a:off x="394265" y="408067"/>
              <a:ext cx="11703809" cy="916413"/>
            </a:xfrm>
            <a:prstGeom prst="roundRect">
              <a:avLst>
                <a:gd name="adj" fmla="val 50000"/>
              </a:avLst>
            </a:prstGeom>
            <a:solidFill>
              <a:srgbClr val="3771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10" name="文字方塊 9">
              <a:extLst>
                <a:ext uri="{FF2B5EF4-FFF2-40B4-BE49-F238E27FC236}">
                  <a16:creationId xmlns:a16="http://schemas.microsoft.com/office/drawing/2014/main" id="{8ECB86AE-B710-FEAA-ED2C-4514FCB432BB}"/>
                </a:ext>
              </a:extLst>
            </p:cNvPr>
            <p:cNvSpPr txBox="1"/>
            <p:nvPr/>
          </p:nvSpPr>
          <p:spPr>
            <a:xfrm>
              <a:off x="570837" y="561446"/>
              <a:ext cx="10736785" cy="584775"/>
            </a:xfrm>
            <a:prstGeom prst="rect">
              <a:avLst/>
            </a:prstGeom>
            <a:noFill/>
          </p:spPr>
          <p:txBody>
            <a:bodyPr wrap="none" rtlCol="0">
              <a:spAutoFit/>
            </a:bodyPr>
            <a:lstStyle/>
            <a:p>
              <a:pPr algn="ctr"/>
              <a:r>
                <a:rPr lang="en-US" altLang="zh-TW" sz="32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Example 5 – Greening, Nature Conservation &amp; Biodiversity </a:t>
              </a:r>
            </a:p>
          </p:txBody>
        </p:sp>
        <p:pic>
          <p:nvPicPr>
            <p:cNvPr id="11" name="圖片 10">
              <a:extLst>
                <a:ext uri="{FF2B5EF4-FFF2-40B4-BE49-F238E27FC236}">
                  <a16:creationId xmlns:a16="http://schemas.microsoft.com/office/drawing/2014/main" id="{6EECF387-D13F-7F7F-60AA-FF7AFC808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82952" y="408067"/>
              <a:ext cx="915122" cy="916413"/>
            </a:xfrm>
            <a:prstGeom prst="rect">
              <a:avLst/>
            </a:prstGeom>
          </p:spPr>
        </p:pic>
      </p:grpSp>
    </p:spTree>
    <p:extLst>
      <p:ext uri="{BB962C8B-B14F-4D97-AF65-F5344CB8AC3E}">
        <p14:creationId xmlns:p14="http://schemas.microsoft.com/office/powerpoint/2010/main" val="13117278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格 12">
            <a:extLst>
              <a:ext uri="{FF2B5EF4-FFF2-40B4-BE49-F238E27FC236}">
                <a16:creationId xmlns:a16="http://schemas.microsoft.com/office/drawing/2014/main" id="{E2A60F8E-1450-30AC-7C10-90107A7B56F8}"/>
              </a:ext>
            </a:extLst>
          </p:cNvPr>
          <p:cNvGraphicFramePr>
            <a:graphicFrameLocks noGrp="1"/>
          </p:cNvGraphicFramePr>
          <p:nvPr>
            <p:extLst>
              <p:ext uri="{D42A27DB-BD31-4B8C-83A1-F6EECF244321}">
                <p14:modId xmlns:p14="http://schemas.microsoft.com/office/powerpoint/2010/main" val="3630319574"/>
              </p:ext>
            </p:extLst>
          </p:nvPr>
        </p:nvGraphicFramePr>
        <p:xfrm>
          <a:off x="452737" y="1746056"/>
          <a:ext cx="10775490" cy="4549099"/>
        </p:xfrm>
        <a:graphic>
          <a:graphicData uri="http://schemas.openxmlformats.org/drawingml/2006/table">
            <a:tbl>
              <a:tblPr firstCol="1" bandRow="1">
                <a:tableStyleId>{21E4AEA4-8DFA-4A89-87EB-49C32662AFE0}</a:tableStyleId>
              </a:tblPr>
              <a:tblGrid>
                <a:gridCol w="1292737">
                  <a:extLst>
                    <a:ext uri="{9D8B030D-6E8A-4147-A177-3AD203B41FA5}">
                      <a16:colId xmlns:a16="http://schemas.microsoft.com/office/drawing/2014/main" val="3059242255"/>
                    </a:ext>
                  </a:extLst>
                </a:gridCol>
                <a:gridCol w="4715118">
                  <a:extLst>
                    <a:ext uri="{9D8B030D-6E8A-4147-A177-3AD203B41FA5}">
                      <a16:colId xmlns:a16="http://schemas.microsoft.com/office/drawing/2014/main" val="2418890511"/>
                    </a:ext>
                  </a:extLst>
                </a:gridCol>
                <a:gridCol w="4767635">
                  <a:extLst>
                    <a:ext uri="{9D8B030D-6E8A-4147-A177-3AD203B41FA5}">
                      <a16:colId xmlns:a16="http://schemas.microsoft.com/office/drawing/2014/main" val="2303296116"/>
                    </a:ext>
                  </a:extLst>
                </a:gridCol>
              </a:tblGrid>
              <a:tr h="434299">
                <a:tc gridSpan="2">
                  <a:txBody>
                    <a:bodyPr/>
                    <a:lstStyle/>
                    <a:p>
                      <a:pPr marL="0" indent="0" algn="ctr">
                        <a:buFont typeface="Arial" panose="020B0604020202020204" pitchFamily="34" charset="0"/>
                        <a:buNone/>
                      </a:pPr>
                      <a:r>
                        <a:rPr lang="en-HK" altLang="zh-TW" sz="2000" b="1"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rPr>
                        <a:t>Part A</a:t>
                      </a:r>
                      <a:endParaRPr lang="zh-TW" altLang="en-US" sz="2000" b="1"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DAD7C"/>
                    </a:solidFill>
                  </a:tcPr>
                </a:tc>
                <a:tc hMerge="1">
                  <a:txBody>
                    <a:bodyPr/>
                    <a:lstStyle/>
                    <a:p>
                      <a:pPr marL="0" indent="0" algn="ctr">
                        <a:buFont typeface="Arial" panose="020B0604020202020204" pitchFamily="34" charset="0"/>
                        <a:buNone/>
                      </a:pPr>
                      <a:endParaRPr lang="zh-TW" altLang="en-US" sz="1800" b="1" kern="1200" dirty="0">
                        <a:solidFill>
                          <a:schemeClr val="dk1"/>
                        </a:solidFill>
                        <a:latin typeface="Goudy Old Style (本文)"/>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DAD7C"/>
                    </a:solidFill>
                  </a:tcPr>
                </a:tc>
                <a:tc>
                  <a:txBody>
                    <a:bodyPr/>
                    <a:lstStyle/>
                    <a:p>
                      <a:pPr marL="0" indent="0" algn="ctr">
                        <a:buFont typeface="Arial" panose="020B0604020202020204" pitchFamily="34" charset="0"/>
                        <a:buNone/>
                      </a:pPr>
                      <a:r>
                        <a:rPr lang="en-HK" altLang="zh-HK" sz="2000" b="1"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rPr>
                        <a:t>Part B</a:t>
                      </a:r>
                      <a:endParaRPr lang="zh-TW" altLang="en-US" sz="2000" b="1"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DAD7C"/>
                    </a:solidFill>
                  </a:tcPr>
                </a:tc>
                <a:extLst>
                  <a:ext uri="{0D108BD9-81ED-4DB2-BD59-A6C34878D82A}">
                    <a16:rowId xmlns:a16="http://schemas.microsoft.com/office/drawing/2014/main" val="4121939814"/>
                  </a:ext>
                </a:extLst>
              </a:tr>
              <a:tr h="481890">
                <a:tc>
                  <a:txBody>
                    <a:bodyPr/>
                    <a:lstStyle/>
                    <a:p>
                      <a:pPr algn="ctr"/>
                      <a:r>
                        <a:rPr lang="en-HK" altLang="zh-HK" sz="1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Activity Name</a:t>
                      </a:r>
                      <a:endParaRPr lang="zh-HK" altLang="en-US" sz="1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lvl="0"/>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Participate in "Understanding Indoor Air Quality (IAQ)" activities organised by EPD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HK" altLang="en-US"/>
                    </a:p>
                  </a:txBody>
                  <a:tcPr/>
                </a:tc>
                <a:extLst>
                  <a:ext uri="{0D108BD9-81ED-4DB2-BD59-A6C34878D82A}">
                    <a16:rowId xmlns:a16="http://schemas.microsoft.com/office/drawing/2014/main" val="2292457463"/>
                  </a:ext>
                </a:extLst>
              </a:tr>
              <a:tr h="481890">
                <a:tc>
                  <a:txBody>
                    <a:bodyPr/>
                    <a:lstStyle/>
                    <a:p>
                      <a:pPr algn="ctr"/>
                      <a:r>
                        <a:rPr lang="en-HK" altLang="zh-TW" sz="1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Date, Time &amp; Venue</a:t>
                      </a:r>
                      <a:endParaRPr lang="zh-HK" altLang="en-US" sz="1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buFont typeface="Arial" panose="020B0604020202020204" pitchFamily="34" charset="0"/>
                        <a:buNone/>
                      </a:pPr>
                      <a:r>
                        <a:rPr lang="en-HK" altLang="zh-TW" sz="18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rPr>
                        <a:t>Presentation</a:t>
                      </a:r>
                      <a:endParaRPr lang="zh-TW" altLang="en-US" sz="18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buFont typeface="Arial" panose="020B0604020202020204" pitchFamily="34" charset="0"/>
                        <a:buNone/>
                      </a:pPr>
                      <a:r>
                        <a:rPr lang="en-HK" sz="1800" dirty="0">
                          <a:latin typeface="Times New Roman" panose="02020603050405020304" pitchFamily="18" charset="0"/>
                          <a:cs typeface="Times New Roman" panose="02020603050405020304" pitchFamily="18" charset="0"/>
                        </a:rPr>
                        <a:t>Interactive IAQ models and exhibition</a:t>
                      </a:r>
                      <a:endParaRPr lang="zh-TW" altLang="en-US" sz="18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36957553"/>
                  </a:ext>
                </a:extLst>
              </a:tr>
              <a:tr h="626534">
                <a:tc>
                  <a:txBody>
                    <a:bodyPr/>
                    <a:lstStyle/>
                    <a:p>
                      <a:pPr algn="ctr"/>
                      <a:r>
                        <a:rPr lang="en-HK" altLang="zh-HK" sz="1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Aim</a:t>
                      </a:r>
                      <a:endParaRPr lang="zh-HK" altLang="en-US" sz="1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HK" sz="1800" b="1" u="none" strike="noStrike" kern="1200" dirty="0">
                          <a:solidFill>
                            <a:schemeClr val="dk1"/>
                          </a:solidFill>
                          <a:effectLst/>
                          <a:latin typeface="Times New Roman" panose="02020603050405020304" pitchFamily="18" charset="0"/>
                          <a:ea typeface="+mn-ea"/>
                          <a:cs typeface="Times New Roman" panose="02020603050405020304" pitchFamily="18" charset="0"/>
                        </a:rPr>
                        <a:t>Date:</a:t>
                      </a: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 4 May</a:t>
                      </a:r>
                    </a:p>
                    <a:p>
                      <a:pPr lvl="0"/>
                      <a:r>
                        <a:rPr lang="en-HK" sz="1800" b="1" u="none" strike="noStrike" kern="1200" dirty="0">
                          <a:solidFill>
                            <a:schemeClr val="dk1"/>
                          </a:solidFill>
                          <a:effectLst/>
                          <a:latin typeface="Times New Roman" panose="02020603050405020304" pitchFamily="18" charset="0"/>
                          <a:ea typeface="+mn-ea"/>
                          <a:cs typeface="Times New Roman" panose="02020603050405020304" pitchFamily="18" charset="0"/>
                        </a:rPr>
                        <a:t>Time:</a:t>
                      </a: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 13:30 – 14:00</a:t>
                      </a:r>
                    </a:p>
                    <a:p>
                      <a:pPr lvl="0"/>
                      <a:r>
                        <a:rPr lang="en-HK" sz="1800" b="1" u="none" strike="noStrike" kern="1200" dirty="0">
                          <a:solidFill>
                            <a:schemeClr val="dk1"/>
                          </a:solidFill>
                          <a:effectLst/>
                          <a:latin typeface="Times New Roman" panose="02020603050405020304" pitchFamily="18" charset="0"/>
                          <a:ea typeface="+mn-ea"/>
                          <a:cs typeface="Times New Roman" panose="02020603050405020304" pitchFamily="18" charset="0"/>
                        </a:rPr>
                        <a:t>Venue:</a:t>
                      </a: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 School Hall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n-HK" sz="1800" b="1" u="none" strike="noStrike" kern="1200" dirty="0">
                          <a:solidFill>
                            <a:schemeClr val="dk1"/>
                          </a:solidFill>
                          <a:effectLst/>
                          <a:latin typeface="Times New Roman" panose="02020603050405020304" pitchFamily="18" charset="0"/>
                          <a:ea typeface="+mn-ea"/>
                          <a:cs typeface="Times New Roman" panose="02020603050405020304" pitchFamily="18" charset="0"/>
                        </a:rPr>
                        <a:t>Date:</a:t>
                      </a: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 5 – 12 May</a:t>
                      </a:r>
                    </a:p>
                    <a:p>
                      <a:pPr lvl="0"/>
                      <a:r>
                        <a:rPr lang="en-HK" sz="1800" b="1" u="none" strike="noStrike" kern="1200" dirty="0">
                          <a:solidFill>
                            <a:schemeClr val="dk1"/>
                          </a:solidFill>
                          <a:effectLst/>
                          <a:latin typeface="Times New Roman" panose="02020603050405020304" pitchFamily="18" charset="0"/>
                          <a:ea typeface="+mn-ea"/>
                          <a:cs typeface="Times New Roman" panose="02020603050405020304" pitchFamily="18" charset="0"/>
                        </a:rPr>
                        <a:t>Venue:</a:t>
                      </a: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 School Library</a:t>
                      </a:r>
                    </a:p>
                    <a:p>
                      <a:pPr marL="0" indent="0">
                        <a:buFont typeface="Arial" panose="020B0604020202020204" pitchFamily="34" charset="0"/>
                        <a:buNone/>
                      </a:pPr>
                      <a:endParaRPr lang="zh-TW" altLang="en-US" sz="18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72113145"/>
                  </a:ext>
                </a:extLst>
              </a:tr>
              <a:tr h="539484">
                <a:tc>
                  <a:txBody>
                    <a:bodyPr/>
                    <a:lstStyle/>
                    <a:p>
                      <a:pPr algn="ctr"/>
                      <a:r>
                        <a:rPr lang="en-HK" altLang="zh-HK" sz="1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Participants</a:t>
                      </a:r>
                      <a:endParaRPr lang="zh-HK" altLang="en-US" sz="1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lvl="0"/>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To enhance students’ and teachers’ knowledge on IAQ</a:t>
                      </a:r>
                    </a:p>
                    <a:p>
                      <a:pPr lvl="0"/>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To understand the importance of good IAQ to our health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HK" altLang="en-US"/>
                    </a:p>
                  </a:txBody>
                  <a:tcPr/>
                </a:tc>
                <a:extLst>
                  <a:ext uri="{0D108BD9-81ED-4DB2-BD59-A6C34878D82A}">
                    <a16:rowId xmlns:a16="http://schemas.microsoft.com/office/drawing/2014/main" val="2659946115"/>
                  </a:ext>
                </a:extLst>
              </a:tr>
              <a:tr h="201799">
                <a:tc>
                  <a:txBody>
                    <a:bodyPr/>
                    <a:lstStyle/>
                    <a:p>
                      <a:pPr algn="ctr"/>
                      <a:r>
                        <a:rPr lang="en-HK" altLang="zh-TW" sz="1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Content</a:t>
                      </a:r>
                      <a:endParaRPr lang="zh-HK" altLang="en-US" sz="1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HK" altLang="zh-HK" sz="18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rPr>
                        <a:t>All students &amp; teachers</a:t>
                      </a:r>
                      <a:endParaRPr lang="zh-TW" altLang="en-US" sz="1800" kern="1200" dirty="0">
                        <a:solidFill>
                          <a:schemeClr val="dk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HK" altLang="en-US"/>
                    </a:p>
                  </a:txBody>
                  <a:tcPr/>
                </a:tc>
                <a:extLst>
                  <a:ext uri="{0D108BD9-81ED-4DB2-BD59-A6C34878D82A}">
                    <a16:rowId xmlns:a16="http://schemas.microsoft.com/office/drawing/2014/main" val="1015763344"/>
                  </a:ext>
                </a:extLst>
              </a:tr>
              <a:tr h="500161">
                <a:tc>
                  <a:txBody>
                    <a:bodyPr/>
                    <a:lstStyle/>
                    <a:p>
                      <a:pPr algn="ctr"/>
                      <a:r>
                        <a:rPr lang="en-HK" altLang="zh-TW" sz="1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Responsibilities</a:t>
                      </a:r>
                      <a:endParaRPr lang="zh-HK" altLang="en-US" sz="1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marL="285750" lvl="0" indent="-285750">
                        <a:buFont typeface="Arial" panose="020B0604020202020204" pitchFamily="34" charset="0"/>
                        <a:buChar cha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The Teacher Advisor to contact EPD (EPD: 2788 6177)</a:t>
                      </a:r>
                    </a:p>
                    <a:p>
                      <a:pPr marL="285750" lvl="0" indent="-285750">
                        <a:buFont typeface="Arial" panose="020B0604020202020204" pitchFamily="34" charset="0"/>
                        <a:buChar cha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The GP Group to promote the activity</a:t>
                      </a:r>
                    </a:p>
                    <a:p>
                      <a:pPr marL="285750" lvl="0" indent="-285750">
                        <a:buFont typeface="Arial" panose="020B0604020202020204" pitchFamily="34" charset="0"/>
                        <a:buChar char="•"/>
                      </a:pPr>
                      <a:r>
                        <a:rPr lang="en-HK" sz="1800" b="0" u="none" strike="noStrike" kern="1200" dirty="0">
                          <a:solidFill>
                            <a:schemeClr val="dk1"/>
                          </a:solidFill>
                          <a:effectLst/>
                          <a:latin typeface="Times New Roman" panose="02020603050405020304" pitchFamily="18" charset="0"/>
                          <a:ea typeface="+mn-ea"/>
                          <a:cs typeface="Times New Roman" panose="02020603050405020304" pitchFamily="18" charset="0"/>
                        </a:rPr>
                        <a:t>The GP Group and the Teacher Advisor to create worksheets to reinforce students’ knowledge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HK" altLang="en-US"/>
                    </a:p>
                  </a:txBody>
                  <a:tcPr/>
                </a:tc>
                <a:extLst>
                  <a:ext uri="{0D108BD9-81ED-4DB2-BD59-A6C34878D82A}">
                    <a16:rowId xmlns:a16="http://schemas.microsoft.com/office/drawing/2014/main" val="2662629656"/>
                  </a:ext>
                </a:extLst>
              </a:tr>
            </a:tbl>
          </a:graphicData>
        </a:graphic>
      </p:graphicFrame>
      <p:pic>
        <p:nvPicPr>
          <p:cNvPr id="3" name="圖片 2">
            <a:extLst>
              <a:ext uri="{FF2B5EF4-FFF2-40B4-BE49-F238E27FC236}">
                <a16:creationId xmlns:a16="http://schemas.microsoft.com/office/drawing/2014/main" id="{5D8BD6D3-DC36-BE2C-B3D4-7615E6B4404A}"/>
              </a:ext>
            </a:extLst>
          </p:cNvPr>
          <p:cNvPicPr>
            <a:picLocks noChangeAspect="1"/>
          </p:cNvPicPr>
          <p:nvPr/>
        </p:nvPicPr>
        <p:blipFill>
          <a:blip r:embed="rId2"/>
          <a:stretch>
            <a:fillRect/>
          </a:stretch>
        </p:blipFill>
        <p:spPr>
          <a:xfrm>
            <a:off x="9847532" y="162586"/>
            <a:ext cx="1380695" cy="1456557"/>
          </a:xfrm>
          <a:prstGeom prst="rect">
            <a:avLst/>
          </a:prstGeom>
        </p:spPr>
      </p:pic>
      <p:grpSp>
        <p:nvGrpSpPr>
          <p:cNvPr id="7" name="群組 6">
            <a:extLst>
              <a:ext uri="{FF2B5EF4-FFF2-40B4-BE49-F238E27FC236}">
                <a16:creationId xmlns:a16="http://schemas.microsoft.com/office/drawing/2014/main" id="{3FE09783-1BBE-0079-116B-92E052CE3E04}"/>
              </a:ext>
            </a:extLst>
          </p:cNvPr>
          <p:cNvGrpSpPr/>
          <p:nvPr/>
        </p:nvGrpSpPr>
        <p:grpSpPr>
          <a:xfrm>
            <a:off x="276699" y="368571"/>
            <a:ext cx="7321296" cy="1047538"/>
            <a:chOff x="407328" y="408067"/>
            <a:chExt cx="7321296" cy="1047538"/>
          </a:xfrm>
        </p:grpSpPr>
        <p:sp>
          <p:nvSpPr>
            <p:cNvPr id="8" name="矩形: 圓角 7">
              <a:extLst>
                <a:ext uri="{FF2B5EF4-FFF2-40B4-BE49-F238E27FC236}">
                  <a16:creationId xmlns:a16="http://schemas.microsoft.com/office/drawing/2014/main" id="{A049BEDD-1A5A-0C7E-B758-57688DCAC7A4}"/>
                </a:ext>
              </a:extLst>
            </p:cNvPr>
            <p:cNvSpPr/>
            <p:nvPr/>
          </p:nvSpPr>
          <p:spPr>
            <a:xfrm>
              <a:off x="407328" y="408067"/>
              <a:ext cx="7321296" cy="1047538"/>
            </a:xfrm>
            <a:prstGeom prst="roundRect">
              <a:avLst>
                <a:gd name="adj" fmla="val 50000"/>
              </a:avLst>
            </a:prstGeom>
            <a:solidFill>
              <a:srgbClr val="913F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9" name="文字方塊 8">
              <a:extLst>
                <a:ext uri="{FF2B5EF4-FFF2-40B4-BE49-F238E27FC236}">
                  <a16:creationId xmlns:a16="http://schemas.microsoft.com/office/drawing/2014/main" id="{0B8E4F72-78F4-B01F-5B3D-DDEF028102D4}"/>
                </a:ext>
              </a:extLst>
            </p:cNvPr>
            <p:cNvSpPr txBox="1"/>
            <p:nvPr/>
          </p:nvSpPr>
          <p:spPr>
            <a:xfrm>
              <a:off x="583366" y="590103"/>
              <a:ext cx="6114046" cy="646331"/>
            </a:xfrm>
            <a:prstGeom prst="rect">
              <a:avLst/>
            </a:prstGeom>
            <a:noFill/>
          </p:spPr>
          <p:txBody>
            <a:bodyPr wrap="none" rtlCol="0">
              <a:spAutoFit/>
            </a:bodyPr>
            <a:lstStyle/>
            <a:p>
              <a:pPr algn="ctr"/>
              <a:r>
                <a:rPr lang="en-US" altLang="zh-TW"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Example 6 – Clean Indoor Air</a:t>
              </a:r>
              <a:endParaRPr lang="zh-TW" altLang="en-US"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endParaRPr>
            </a:p>
          </p:txBody>
        </p:sp>
        <p:pic>
          <p:nvPicPr>
            <p:cNvPr id="10" name="圖片 9">
              <a:extLst>
                <a:ext uri="{FF2B5EF4-FFF2-40B4-BE49-F238E27FC236}">
                  <a16:creationId xmlns:a16="http://schemas.microsoft.com/office/drawing/2014/main" id="{967139AD-54C4-9C47-E8F9-983B64A073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2562" y="408067"/>
              <a:ext cx="1046062" cy="1044589"/>
            </a:xfrm>
            <a:prstGeom prst="rect">
              <a:avLst/>
            </a:prstGeom>
          </p:spPr>
        </p:pic>
      </p:grpSp>
    </p:spTree>
    <p:extLst>
      <p:ext uri="{BB962C8B-B14F-4D97-AF65-F5344CB8AC3E}">
        <p14:creationId xmlns:p14="http://schemas.microsoft.com/office/powerpoint/2010/main" val="20181605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C3A4E07-BE6D-B5BD-6ECB-23C0CF8FD22C}"/>
              </a:ext>
            </a:extLst>
          </p:cNvPr>
          <p:cNvSpPr>
            <a:spLocks noGrp="1"/>
          </p:cNvSpPr>
          <p:nvPr>
            <p:ph type="title"/>
          </p:nvPr>
        </p:nvSpPr>
        <p:spPr>
          <a:xfrm>
            <a:off x="574763" y="352697"/>
            <a:ext cx="11051177" cy="1132258"/>
          </a:xfrm>
        </p:spPr>
        <p:txBody>
          <a:bodyPr>
            <a:normAutofit fontScale="90000"/>
          </a:bodyPr>
          <a:lstStyle/>
          <a:p>
            <a:r>
              <a:rPr lang="en-US" altLang="zh-HK" b="1" dirty="0"/>
              <a:t>Environmental Promotion Activity Record Form</a:t>
            </a:r>
            <a:endParaRPr lang="zh-HK" altLang="en-US" b="1" dirty="0"/>
          </a:p>
        </p:txBody>
      </p:sp>
      <p:sp>
        <p:nvSpPr>
          <p:cNvPr id="3" name="內容版面配置區 2">
            <a:extLst>
              <a:ext uri="{FF2B5EF4-FFF2-40B4-BE49-F238E27FC236}">
                <a16:creationId xmlns:a16="http://schemas.microsoft.com/office/drawing/2014/main" id="{AD37A280-6530-4A94-76D8-69CBE858CF98}"/>
              </a:ext>
            </a:extLst>
          </p:cNvPr>
          <p:cNvSpPr>
            <a:spLocks noGrp="1"/>
          </p:cNvSpPr>
          <p:nvPr>
            <p:ph idx="1"/>
          </p:nvPr>
        </p:nvSpPr>
        <p:spPr>
          <a:xfrm>
            <a:off x="705393" y="1831998"/>
            <a:ext cx="7171509" cy="1132258"/>
          </a:xfrm>
        </p:spPr>
        <p:txBody>
          <a:bodyPr>
            <a:normAutofit/>
          </a:bodyPr>
          <a:lstStyle/>
          <a:p>
            <a:r>
              <a:rPr lang="en-US" altLang="zh-HK" dirty="0"/>
              <a:t>Editable versions in Microsoft Word and PDF formats can be downloaded here</a:t>
            </a:r>
            <a:endParaRPr lang="zh-HK" altLang="en-US" dirty="0"/>
          </a:p>
        </p:txBody>
      </p:sp>
      <p:grpSp>
        <p:nvGrpSpPr>
          <p:cNvPr id="25" name="群組 24">
            <a:extLst>
              <a:ext uri="{FF2B5EF4-FFF2-40B4-BE49-F238E27FC236}">
                <a16:creationId xmlns:a16="http://schemas.microsoft.com/office/drawing/2014/main" id="{E676C4C0-F1F6-53A1-DD89-AFEA81800BB3}"/>
              </a:ext>
            </a:extLst>
          </p:cNvPr>
          <p:cNvGrpSpPr/>
          <p:nvPr/>
        </p:nvGrpSpPr>
        <p:grpSpPr>
          <a:xfrm>
            <a:off x="3554757" y="3311299"/>
            <a:ext cx="2298865" cy="2280128"/>
            <a:chOff x="3672322" y="4352330"/>
            <a:chExt cx="2298865" cy="2280128"/>
          </a:xfrm>
        </p:grpSpPr>
        <p:sp>
          <p:nvSpPr>
            <p:cNvPr id="14" name="內容版面配置區 2">
              <a:extLst>
                <a:ext uri="{FF2B5EF4-FFF2-40B4-BE49-F238E27FC236}">
                  <a16:creationId xmlns:a16="http://schemas.microsoft.com/office/drawing/2014/main" id="{DF8ED242-80F4-E1C0-63AE-675AC65172CC}"/>
                </a:ext>
              </a:extLst>
            </p:cNvPr>
            <p:cNvSpPr txBox="1">
              <a:spLocks/>
            </p:cNvSpPr>
            <p:nvPr/>
          </p:nvSpPr>
          <p:spPr>
            <a:xfrm>
              <a:off x="3672322" y="4352330"/>
              <a:ext cx="2298865" cy="2280128"/>
            </a:xfrm>
            <a:prstGeom prst="roundRect">
              <a:avLst/>
            </a:prstGeom>
            <a:solidFill>
              <a:srgbClr val="FAFFE1"/>
            </a:solidFill>
          </p:spPr>
          <p:txBody>
            <a:bodyPr vert="horz" lIns="91440" tIns="45720" rIns="91440" bIns="45720" rtlCol="0">
              <a:norm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altLang="zh-TW" sz="1400" b="1" dirty="0"/>
            </a:p>
          </p:txBody>
        </p:sp>
        <p:pic>
          <p:nvPicPr>
            <p:cNvPr id="24" name="圖片 23">
              <a:extLst>
                <a:ext uri="{FF2B5EF4-FFF2-40B4-BE49-F238E27FC236}">
                  <a16:creationId xmlns:a16="http://schemas.microsoft.com/office/drawing/2014/main" id="{06EC4FA1-4A8E-8944-543A-E982B682A1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3971" y="4488791"/>
              <a:ext cx="2003449" cy="2003449"/>
            </a:xfrm>
            <a:prstGeom prst="rect">
              <a:avLst/>
            </a:prstGeom>
          </p:spPr>
        </p:pic>
      </p:grpSp>
      <p:grpSp>
        <p:nvGrpSpPr>
          <p:cNvPr id="141" name="群組 140">
            <a:extLst>
              <a:ext uri="{FF2B5EF4-FFF2-40B4-BE49-F238E27FC236}">
                <a16:creationId xmlns:a16="http://schemas.microsoft.com/office/drawing/2014/main" id="{166F1A68-8260-F0CD-A570-FC7FF423590D}"/>
              </a:ext>
            </a:extLst>
          </p:cNvPr>
          <p:cNvGrpSpPr/>
          <p:nvPr/>
        </p:nvGrpSpPr>
        <p:grpSpPr>
          <a:xfrm>
            <a:off x="448852" y="5147859"/>
            <a:ext cx="2346855" cy="1718646"/>
            <a:chOff x="448852" y="5147859"/>
            <a:chExt cx="2346855" cy="1718646"/>
          </a:xfrm>
        </p:grpSpPr>
        <p:pic>
          <p:nvPicPr>
            <p:cNvPr id="142" name="圖片 141">
              <a:extLst>
                <a:ext uri="{FF2B5EF4-FFF2-40B4-BE49-F238E27FC236}">
                  <a16:creationId xmlns:a16="http://schemas.microsoft.com/office/drawing/2014/main" id="{BFE43FDD-2249-422E-203D-6EA6F1D0251F}"/>
                </a:ext>
              </a:extLst>
            </p:cNvPr>
            <p:cNvPicPr>
              <a:picLocks noChangeAspect="1"/>
            </p:cNvPicPr>
            <p:nvPr/>
          </p:nvPicPr>
          <p:blipFill>
            <a:blip r:embed="rId4"/>
            <a:stretch>
              <a:fillRect/>
            </a:stretch>
          </p:blipFill>
          <p:spPr>
            <a:xfrm rot="20780841">
              <a:off x="448852" y="5218393"/>
              <a:ext cx="1076301" cy="1565528"/>
            </a:xfrm>
            <a:prstGeom prst="rect">
              <a:avLst/>
            </a:prstGeom>
          </p:spPr>
        </p:pic>
        <p:pic>
          <p:nvPicPr>
            <p:cNvPr id="143" name="圖片 142">
              <a:extLst>
                <a:ext uri="{FF2B5EF4-FFF2-40B4-BE49-F238E27FC236}">
                  <a16:creationId xmlns:a16="http://schemas.microsoft.com/office/drawing/2014/main" id="{B443A516-297D-8F52-0A4C-EC8EA86FE34E}"/>
                </a:ext>
              </a:extLst>
            </p:cNvPr>
            <p:cNvPicPr>
              <a:picLocks noChangeAspect="1"/>
            </p:cNvPicPr>
            <p:nvPr/>
          </p:nvPicPr>
          <p:blipFill>
            <a:blip r:embed="rId5"/>
            <a:stretch>
              <a:fillRect/>
            </a:stretch>
          </p:blipFill>
          <p:spPr>
            <a:xfrm rot="1261668">
              <a:off x="1566571" y="5147859"/>
              <a:ext cx="1229136" cy="1718646"/>
            </a:xfrm>
            <a:prstGeom prst="rect">
              <a:avLst/>
            </a:prstGeom>
          </p:spPr>
        </p:pic>
      </p:grpSp>
      <p:pic>
        <p:nvPicPr>
          <p:cNvPr id="145" name="圖片 144">
            <a:extLst>
              <a:ext uri="{FF2B5EF4-FFF2-40B4-BE49-F238E27FC236}">
                <a16:creationId xmlns:a16="http://schemas.microsoft.com/office/drawing/2014/main" id="{921C5A07-4957-6053-4903-47DB9B32F244}"/>
              </a:ext>
            </a:extLst>
          </p:cNvPr>
          <p:cNvPicPr>
            <a:picLocks noChangeAspect="1"/>
          </p:cNvPicPr>
          <p:nvPr/>
        </p:nvPicPr>
        <p:blipFill>
          <a:blip r:embed="rId6"/>
          <a:stretch>
            <a:fillRect/>
          </a:stretch>
        </p:blipFill>
        <p:spPr>
          <a:xfrm>
            <a:off x="7938950" y="1347259"/>
            <a:ext cx="3758874" cy="5373045"/>
          </a:xfrm>
          <a:prstGeom prst="rect">
            <a:avLst/>
          </a:prstGeom>
        </p:spPr>
      </p:pic>
    </p:spTree>
    <p:extLst>
      <p:ext uri="{BB962C8B-B14F-4D97-AF65-F5344CB8AC3E}">
        <p14:creationId xmlns:p14="http://schemas.microsoft.com/office/powerpoint/2010/main" val="179910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B6CBB7D2-82AA-A399-4159-92CECB6D8D91}"/>
              </a:ext>
            </a:extLst>
          </p:cNvPr>
          <p:cNvSpPr>
            <a:spLocks noGrp="1"/>
          </p:cNvSpPr>
          <p:nvPr>
            <p:ph idx="1"/>
          </p:nvPr>
        </p:nvSpPr>
        <p:spPr>
          <a:xfrm>
            <a:off x="731518" y="1590440"/>
            <a:ext cx="10814487" cy="3721310"/>
          </a:xfrm>
        </p:spPr>
        <p:txBody>
          <a:bodyPr>
            <a:normAutofit fontScale="92500" lnSpcReduction="20000"/>
          </a:bodyPr>
          <a:lstStyle/>
          <a:p>
            <a:pPr marL="457200" indent="-457200"/>
            <a:r>
              <a:rPr lang="en-HK" sz="2600" dirty="0">
                <a:latin typeface="Times New Roman" panose="02020603050405020304" pitchFamily="18" charset="0"/>
                <a:ea typeface="Calibri" panose="020F0502020204030204" pitchFamily="34" charset="0"/>
                <a:cs typeface="Times New Roman" panose="02020603050405020304" pitchFamily="18" charset="0"/>
              </a:rPr>
              <a:t>Water is an essential natural resource that we can use for drinking, bathing and household cleaning</a:t>
            </a:r>
            <a:endParaRPr lang="en-HK" altLang="zh-TW" sz="2600" dirty="0">
              <a:latin typeface="Times New Roman" panose="02020603050405020304" pitchFamily="18" charset="0"/>
              <a:ea typeface="微軟正黑體" panose="020B0604030504040204" pitchFamily="34" charset="-120"/>
              <a:cs typeface="Times New Roman" panose="02020603050405020304" pitchFamily="18" charset="0"/>
            </a:endParaRPr>
          </a:p>
          <a:p>
            <a:pPr marL="457200" indent="-457200">
              <a:buFont typeface="Arial" panose="020B0604020202020204" pitchFamily="34" charset="0"/>
              <a:buChar char="•"/>
            </a:pPr>
            <a:r>
              <a:rPr lang="en-HK" altLang="zh-TW" sz="2600" dirty="0">
                <a:latin typeface="Times New Roman" panose="02020603050405020304" pitchFamily="18" charset="0"/>
                <a:ea typeface="微軟正黑體" panose="020B0604030504040204" pitchFamily="34" charset="-120"/>
                <a:cs typeface="Times New Roman" panose="02020603050405020304" pitchFamily="18" charset="0"/>
              </a:rPr>
              <a:t>Water resources on the Earth</a:t>
            </a:r>
            <a:endParaRPr lang="en-US" altLang="zh-TW" sz="2600" dirty="0">
              <a:latin typeface="Times New Roman" panose="02020603050405020304" pitchFamily="18" charset="0"/>
              <a:ea typeface="微軟正黑體" panose="020B0604030504040204" pitchFamily="34" charset="-120"/>
              <a:cs typeface="Times New Roman" panose="02020603050405020304" pitchFamily="18" charset="0"/>
            </a:endParaRPr>
          </a:p>
          <a:p>
            <a:pPr marL="674370" lvl="1" indent="-457200"/>
            <a:r>
              <a:rPr lang="en-HK" dirty="0">
                <a:latin typeface="Times New Roman" panose="02020603050405020304" pitchFamily="18" charset="0"/>
                <a:ea typeface="Calibri" panose="020F0502020204030204" pitchFamily="34" charset="0"/>
                <a:cs typeface="Times New Roman" panose="02020603050405020304" pitchFamily="18" charset="0"/>
              </a:rPr>
              <a:t>Most of them are saltwater that cannot be used directly</a:t>
            </a:r>
            <a:endParaRPr lang="en-US" altLang="zh-TW" dirty="0">
              <a:latin typeface="Times New Roman" panose="02020603050405020304" pitchFamily="18" charset="0"/>
              <a:ea typeface="微軟正黑體" panose="020B0604030504040204" pitchFamily="34" charset="-120"/>
              <a:cs typeface="Times New Roman" panose="02020603050405020304" pitchFamily="18" charset="0"/>
            </a:endParaRPr>
          </a:p>
          <a:p>
            <a:pPr marL="674370" lvl="1" indent="-457200"/>
            <a:r>
              <a:rPr lang="en-HK" altLang="zh-HK" dirty="0">
                <a:latin typeface="Times New Roman" panose="02020603050405020304" pitchFamily="18" charset="0"/>
                <a:ea typeface="微軟正黑體" panose="020B0604030504040204" pitchFamily="34" charset="-120"/>
                <a:cs typeface="Times New Roman" panose="02020603050405020304" pitchFamily="18" charset="0"/>
              </a:rPr>
              <a:t>Fresh water, which is available for usage, </a:t>
            </a:r>
            <a:r>
              <a:rPr lang="en-HK" dirty="0">
                <a:latin typeface="Times New Roman" panose="02020603050405020304" pitchFamily="18" charset="0"/>
                <a:ea typeface="Calibri" panose="020F0502020204030204" pitchFamily="34" charset="0"/>
                <a:cs typeface="Times New Roman" panose="02020603050405020304" pitchFamily="18" charset="0"/>
              </a:rPr>
              <a:t>accounts for </a:t>
            </a:r>
            <a:r>
              <a:rPr lang="en-HK"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less than 1% </a:t>
            </a:r>
            <a:r>
              <a:rPr lang="en-HK" dirty="0">
                <a:latin typeface="Times New Roman" panose="02020603050405020304" pitchFamily="18" charset="0"/>
                <a:ea typeface="Calibri" panose="020F0502020204030204" pitchFamily="34" charset="0"/>
                <a:cs typeface="Times New Roman" panose="02020603050405020304" pitchFamily="18" charset="0"/>
              </a:rPr>
              <a:t>of the </a:t>
            </a:r>
            <a:br>
              <a:rPr lang="en-HK" dirty="0">
                <a:latin typeface="Times New Roman" panose="02020603050405020304" pitchFamily="18" charset="0"/>
                <a:ea typeface="Calibri" panose="020F0502020204030204" pitchFamily="34" charset="0"/>
                <a:cs typeface="Times New Roman" panose="02020603050405020304" pitchFamily="18" charset="0"/>
              </a:rPr>
            </a:br>
            <a:r>
              <a:rPr lang="en-HK" dirty="0">
                <a:latin typeface="Times New Roman" panose="02020603050405020304" pitchFamily="18" charset="0"/>
                <a:ea typeface="Calibri" panose="020F0502020204030204" pitchFamily="34" charset="0"/>
                <a:cs typeface="Times New Roman" panose="02020603050405020304" pitchFamily="18" charset="0"/>
              </a:rPr>
              <a:t>total water supply</a:t>
            </a:r>
            <a:endParaRPr lang="en-HK" altLang="zh-TW" dirty="0">
              <a:latin typeface="Times New Roman" panose="02020603050405020304" pitchFamily="18" charset="0"/>
              <a:ea typeface="微軟正黑體" panose="020B0604030504040204" pitchFamily="34" charset="-120"/>
              <a:cs typeface="Times New Roman" panose="02020603050405020304" pitchFamily="18" charset="0"/>
            </a:endParaRPr>
          </a:p>
          <a:p>
            <a:pPr marL="457200" indent="-457200">
              <a:buFont typeface="Arial" panose="020B0604020202020204" pitchFamily="34" charset="0"/>
              <a:buChar char="•"/>
            </a:pPr>
            <a:r>
              <a:rPr lang="en-HK" altLang="zh-TW" sz="2600" dirty="0">
                <a:latin typeface="Times New Roman" panose="02020603050405020304" pitchFamily="18" charset="0"/>
                <a:ea typeface="微軟正黑體" panose="020B0604030504040204" pitchFamily="34" charset="-120"/>
                <a:cs typeface="Times New Roman" panose="02020603050405020304" pitchFamily="18" charset="0"/>
              </a:rPr>
              <a:t>High domestic fresh water consumption of Hong Kong people</a:t>
            </a:r>
          </a:p>
          <a:p>
            <a:pPr marL="674370" lvl="1" indent="-457200"/>
            <a:r>
              <a:rPr lang="en-HK" dirty="0">
                <a:latin typeface="Times New Roman" panose="02020603050405020304" pitchFamily="18" charset="0"/>
                <a:ea typeface="Calibri" panose="020F0502020204030204" pitchFamily="34" charset="0"/>
                <a:cs typeface="Times New Roman" panose="02020603050405020304" pitchFamily="18" charset="0"/>
              </a:rPr>
              <a:t>Consuming </a:t>
            </a:r>
            <a:r>
              <a:rPr lang="en-HK"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about 150 litres of domestic fresh water per day per person</a:t>
            </a:r>
            <a:endParaRPr lang="en-US" altLang="zh-TW" dirty="0">
              <a:latin typeface="Times New Roman" panose="02020603050405020304" pitchFamily="18" charset="0"/>
              <a:ea typeface="微軟正黑體" panose="020B0604030504040204" pitchFamily="34" charset="-120"/>
              <a:cs typeface="Times New Roman" panose="02020603050405020304" pitchFamily="18" charset="0"/>
            </a:endParaRPr>
          </a:p>
          <a:p>
            <a:pPr marL="674370" lvl="1" indent="-457200"/>
            <a:r>
              <a:rPr lang="en-HK"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Around 40 litres more than </a:t>
            </a:r>
            <a:r>
              <a:rPr lang="en-HK" dirty="0">
                <a:latin typeface="Times New Roman" panose="02020603050405020304" pitchFamily="18" charset="0"/>
                <a:ea typeface="Calibri" panose="020F0502020204030204" pitchFamily="34" charset="0"/>
                <a:cs typeface="Times New Roman" panose="02020603050405020304" pitchFamily="18" charset="0"/>
              </a:rPr>
              <a:t>the global daily average</a:t>
            </a:r>
            <a:endParaRPr lang="en-HK" altLang="zh-TW" dirty="0">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19" name="內容版面配置區 2">
            <a:extLst>
              <a:ext uri="{FF2B5EF4-FFF2-40B4-BE49-F238E27FC236}">
                <a16:creationId xmlns:a16="http://schemas.microsoft.com/office/drawing/2014/main" id="{0F259F75-9813-3D64-C087-D1FF222C18D4}"/>
              </a:ext>
            </a:extLst>
          </p:cNvPr>
          <p:cNvSpPr txBox="1">
            <a:spLocks/>
          </p:cNvSpPr>
          <p:nvPr/>
        </p:nvSpPr>
        <p:spPr>
          <a:xfrm>
            <a:off x="1034023" y="5432745"/>
            <a:ext cx="8475898" cy="1154674"/>
          </a:xfrm>
          <a:prstGeom prst="roundRect">
            <a:avLst>
              <a:gd name="adj" fmla="val 16667"/>
            </a:avLst>
          </a:prstGeom>
          <a:solidFill>
            <a:srgbClr val="E0F4E6"/>
          </a:solidFill>
        </p:spPr>
        <p:txBody>
          <a:bodyPr vert="horz" lIns="91440" tIns="45720" rIns="91440" bIns="45720" rtlCol="0" anchor="ctr">
            <a:no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HK" sz="2400" dirty="0">
                <a:latin typeface="Times New Roman" panose="02020603050405020304" pitchFamily="18" charset="0"/>
                <a:ea typeface="Calibri" panose="020F0502020204030204" pitchFamily="34" charset="0"/>
                <a:cs typeface="Times New Roman" panose="02020603050405020304" pitchFamily="18" charset="0"/>
              </a:rPr>
              <a:t>Establish good water conservation habits to ease the water crisis</a:t>
            </a:r>
            <a:endParaRPr lang="zh-TW" altLang="en-US" sz="2400" dirty="0">
              <a:latin typeface="Times New Roman" panose="02020603050405020304" pitchFamily="18" charset="0"/>
              <a:ea typeface="微軟正黑體" panose="020B0604030504040204" pitchFamily="34" charset="-120"/>
              <a:cs typeface="Times New Roman" panose="02020603050405020304" pitchFamily="18" charset="0"/>
            </a:endParaRPr>
          </a:p>
        </p:txBody>
      </p:sp>
      <p:grpSp>
        <p:nvGrpSpPr>
          <p:cNvPr id="9" name="群組 8">
            <a:extLst>
              <a:ext uri="{FF2B5EF4-FFF2-40B4-BE49-F238E27FC236}">
                <a16:creationId xmlns:a16="http://schemas.microsoft.com/office/drawing/2014/main" id="{CCA59C9F-58A2-DB0A-709A-94390F888DDB}"/>
              </a:ext>
            </a:extLst>
          </p:cNvPr>
          <p:cNvGrpSpPr/>
          <p:nvPr/>
        </p:nvGrpSpPr>
        <p:grpSpPr>
          <a:xfrm>
            <a:off x="337332" y="290592"/>
            <a:ext cx="5457671" cy="1047538"/>
            <a:chOff x="432868" y="440720"/>
            <a:chExt cx="5457671" cy="1047538"/>
          </a:xfrm>
        </p:grpSpPr>
        <p:sp>
          <p:nvSpPr>
            <p:cNvPr id="11" name="矩形: 圓角 10">
              <a:extLst>
                <a:ext uri="{FF2B5EF4-FFF2-40B4-BE49-F238E27FC236}">
                  <a16:creationId xmlns:a16="http://schemas.microsoft.com/office/drawing/2014/main" id="{FF4E2936-A4BC-03BA-8928-39234E482A25}"/>
                </a:ext>
              </a:extLst>
            </p:cNvPr>
            <p:cNvSpPr/>
            <p:nvPr/>
          </p:nvSpPr>
          <p:spPr>
            <a:xfrm>
              <a:off x="432868" y="440720"/>
              <a:ext cx="5457671" cy="1047538"/>
            </a:xfrm>
            <a:prstGeom prst="roundRect">
              <a:avLst>
                <a:gd name="adj" fmla="val 50000"/>
              </a:avLst>
            </a:prstGeom>
            <a:solidFill>
              <a:srgbClr val="124F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16" name="文字方塊 15">
              <a:extLst>
                <a:ext uri="{FF2B5EF4-FFF2-40B4-BE49-F238E27FC236}">
                  <a16:creationId xmlns:a16="http://schemas.microsoft.com/office/drawing/2014/main" id="{89F2E0FC-E755-8AF8-E586-A1864E8C3611}"/>
                </a:ext>
              </a:extLst>
            </p:cNvPr>
            <p:cNvSpPr txBox="1"/>
            <p:nvPr/>
          </p:nvSpPr>
          <p:spPr>
            <a:xfrm>
              <a:off x="644953" y="603544"/>
              <a:ext cx="4164793" cy="646331"/>
            </a:xfrm>
            <a:prstGeom prst="rect">
              <a:avLst/>
            </a:prstGeom>
            <a:noFill/>
          </p:spPr>
          <p:txBody>
            <a:bodyPr wrap="none" rtlCol="0">
              <a:spAutoFit/>
            </a:bodyPr>
            <a:lstStyle/>
            <a:p>
              <a:pPr algn="ctr"/>
              <a:r>
                <a:rPr lang="en-US" altLang="zh-HK"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Water Conservation</a:t>
              </a:r>
              <a:endParaRPr lang="zh-HK" altLang="en-US"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endParaRPr>
            </a:p>
          </p:txBody>
        </p:sp>
        <p:pic>
          <p:nvPicPr>
            <p:cNvPr id="18" name="圖片 17">
              <a:extLst>
                <a:ext uri="{FF2B5EF4-FFF2-40B4-BE49-F238E27FC236}">
                  <a16:creationId xmlns:a16="http://schemas.microsoft.com/office/drawing/2014/main" id="{35DDA0B6-474C-A9E9-79D9-15B1ADA7DB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44477" y="440720"/>
              <a:ext cx="1046062" cy="1046062"/>
            </a:xfrm>
            <a:prstGeom prst="rect">
              <a:avLst/>
            </a:prstGeom>
          </p:spPr>
        </p:pic>
      </p:grpSp>
      <p:pic>
        <p:nvPicPr>
          <p:cNvPr id="14" name="圖片 13">
            <a:extLst>
              <a:ext uri="{FF2B5EF4-FFF2-40B4-BE49-F238E27FC236}">
                <a16:creationId xmlns:a16="http://schemas.microsoft.com/office/drawing/2014/main" id="{4C984193-F6F6-C2A5-9152-1AE5EC31B7C6}"/>
              </a:ext>
            </a:extLst>
          </p:cNvPr>
          <p:cNvPicPr>
            <a:picLocks noChangeAspect="1"/>
          </p:cNvPicPr>
          <p:nvPr/>
        </p:nvPicPr>
        <p:blipFill>
          <a:blip r:embed="rId4"/>
          <a:stretch>
            <a:fillRect/>
          </a:stretch>
        </p:blipFill>
        <p:spPr>
          <a:xfrm>
            <a:off x="9108070" y="4649341"/>
            <a:ext cx="1091279" cy="1566808"/>
          </a:xfrm>
          <a:prstGeom prst="rect">
            <a:avLst/>
          </a:prstGeom>
        </p:spPr>
      </p:pic>
      <p:grpSp>
        <p:nvGrpSpPr>
          <p:cNvPr id="13" name="群組 12">
            <a:extLst>
              <a:ext uri="{FF2B5EF4-FFF2-40B4-BE49-F238E27FC236}">
                <a16:creationId xmlns:a16="http://schemas.microsoft.com/office/drawing/2014/main" id="{799E12E1-D73E-899D-9FEF-6A2D733CBA57}"/>
              </a:ext>
            </a:extLst>
          </p:cNvPr>
          <p:cNvGrpSpPr/>
          <p:nvPr/>
        </p:nvGrpSpPr>
        <p:grpSpPr>
          <a:xfrm>
            <a:off x="10284431" y="3143892"/>
            <a:ext cx="1729521" cy="3530633"/>
            <a:chOff x="10284431" y="3143892"/>
            <a:chExt cx="1729521" cy="3530633"/>
          </a:xfrm>
        </p:grpSpPr>
        <p:sp>
          <p:nvSpPr>
            <p:cNvPr id="8" name="內容版面配置區 2">
              <a:extLst>
                <a:ext uri="{FF2B5EF4-FFF2-40B4-BE49-F238E27FC236}">
                  <a16:creationId xmlns:a16="http://schemas.microsoft.com/office/drawing/2014/main" id="{9D2EF36D-7DA3-71A0-6447-54F366A36412}"/>
                </a:ext>
              </a:extLst>
            </p:cNvPr>
            <p:cNvSpPr txBox="1">
              <a:spLocks/>
            </p:cNvSpPr>
            <p:nvPr/>
          </p:nvSpPr>
          <p:spPr>
            <a:xfrm>
              <a:off x="10284431" y="3143892"/>
              <a:ext cx="1729521" cy="3530633"/>
            </a:xfrm>
            <a:prstGeom prst="roundRect">
              <a:avLst/>
            </a:prstGeom>
            <a:solidFill>
              <a:srgbClr val="FAFFE1"/>
            </a:solidFill>
          </p:spPr>
          <p:txBody>
            <a:bodyPr vert="horz" lIns="91440" tIns="45720" rIns="91440" bIns="45720" rtlCol="0">
              <a:norm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HK" altLang="zh-TW" sz="1200" b="1" dirty="0">
                  <a:latin typeface="Times New Roman" panose="02020603050405020304" pitchFamily="18" charset="0"/>
                  <a:ea typeface="微軟正黑體" panose="020B0604030504040204" pitchFamily="34" charset="-120"/>
                  <a:cs typeface="Times New Roman" panose="02020603050405020304" pitchFamily="18" charset="0"/>
                </a:rPr>
                <a:t>Useful learning materials</a:t>
              </a:r>
            </a:p>
            <a:p>
              <a:pPr marL="0" indent="0" algn="ctr">
                <a:lnSpc>
                  <a:spcPct val="100000"/>
                </a:lnSpc>
                <a:spcBef>
                  <a:spcPts val="0"/>
                </a:spcBef>
                <a:buNone/>
              </a:pPr>
              <a:endPar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endParaRPr>
            </a:p>
            <a:p>
              <a:pPr marL="0" indent="0" algn="ctr">
                <a:lnSpc>
                  <a:spcPct val="100000"/>
                </a:lnSpc>
                <a:spcBef>
                  <a:spcPts val="0"/>
                </a:spcBef>
                <a:buNone/>
              </a:pPr>
              <a:r>
                <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rPr>
                <a:t>(Primary Category)</a:t>
              </a:r>
            </a:p>
            <a:p>
              <a:pPr marL="0" indent="0" algn="ctr">
                <a:buNone/>
              </a:pPr>
              <a:endPar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endParaRPr>
            </a:p>
            <a:p>
              <a:pPr marL="0" indent="0" algn="ctr">
                <a:buNone/>
              </a:pPr>
              <a:endPar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endParaRPr>
            </a:p>
            <a:p>
              <a:pPr marL="0" indent="0" algn="ctr">
                <a:buNone/>
              </a:pPr>
              <a:endPar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endParaRPr>
            </a:p>
            <a:p>
              <a:pPr marL="0" indent="0" algn="ctr">
                <a:spcBef>
                  <a:spcPts val="0"/>
                </a:spcBef>
                <a:buNone/>
              </a:pPr>
              <a:endPar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endParaRPr>
            </a:p>
            <a:p>
              <a:pPr marL="0" indent="0" algn="ctr">
                <a:spcBef>
                  <a:spcPts val="0"/>
                </a:spcBef>
                <a:buNone/>
              </a:pPr>
              <a:r>
                <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rPr>
                <a:t>(Secondary Category)</a:t>
              </a:r>
              <a:endPar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endParaRPr>
            </a:p>
          </p:txBody>
        </p:sp>
        <p:pic>
          <p:nvPicPr>
            <p:cNvPr id="10" name="圖片 9">
              <a:extLst>
                <a:ext uri="{FF2B5EF4-FFF2-40B4-BE49-F238E27FC236}">
                  <a16:creationId xmlns:a16="http://schemas.microsoft.com/office/drawing/2014/main" id="{3C25EF5B-E8D4-0316-ACE6-EFC224A2215B}"/>
                </a:ext>
              </a:extLst>
            </p:cNvPr>
            <p:cNvPicPr>
              <a:picLocks noChangeAspect="1"/>
            </p:cNvPicPr>
            <p:nvPr/>
          </p:nvPicPr>
          <p:blipFill>
            <a:blip r:embed="rId5"/>
            <a:stretch>
              <a:fillRect/>
            </a:stretch>
          </p:blipFill>
          <p:spPr>
            <a:xfrm>
              <a:off x="10623610" y="5422471"/>
              <a:ext cx="1152244" cy="1158340"/>
            </a:xfrm>
            <a:prstGeom prst="rect">
              <a:avLst/>
            </a:prstGeom>
          </p:spPr>
        </p:pic>
        <p:pic>
          <p:nvPicPr>
            <p:cNvPr id="12" name="圖片 11">
              <a:extLst>
                <a:ext uri="{FF2B5EF4-FFF2-40B4-BE49-F238E27FC236}">
                  <a16:creationId xmlns:a16="http://schemas.microsoft.com/office/drawing/2014/main" id="{8F27D189-2936-46F0-A73C-90DDA77A8A2A}"/>
                </a:ext>
              </a:extLst>
            </p:cNvPr>
            <p:cNvPicPr>
              <a:picLocks noChangeAspect="1"/>
            </p:cNvPicPr>
            <p:nvPr/>
          </p:nvPicPr>
          <p:blipFill>
            <a:blip r:embed="rId6"/>
            <a:stretch>
              <a:fillRect/>
            </a:stretch>
          </p:blipFill>
          <p:spPr>
            <a:xfrm>
              <a:off x="10628361" y="4038596"/>
              <a:ext cx="1059232" cy="1055189"/>
            </a:xfrm>
            <a:prstGeom prst="rect">
              <a:avLst/>
            </a:prstGeom>
          </p:spPr>
        </p:pic>
      </p:grpSp>
    </p:spTree>
    <p:extLst>
      <p:ext uri="{BB962C8B-B14F-4D97-AF65-F5344CB8AC3E}">
        <p14:creationId xmlns:p14="http://schemas.microsoft.com/office/powerpoint/2010/main" val="20069594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8">
            <a:extLst>
              <a:ext uri="{FF2B5EF4-FFF2-40B4-BE49-F238E27FC236}">
                <a16:creationId xmlns:a16="http://schemas.microsoft.com/office/drawing/2014/main" id="{664E88CB-8976-BCA9-CB22-FE426BE5B0A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6300"/>
          <a:stretch/>
        </p:blipFill>
        <p:spPr>
          <a:xfrm>
            <a:off x="8078874" y="5636471"/>
            <a:ext cx="3415791" cy="1221529"/>
          </a:xfrm>
          <a:prstGeom prst="rect">
            <a:avLst/>
          </a:prstGeom>
        </p:spPr>
      </p:pic>
      <p:sp>
        <p:nvSpPr>
          <p:cNvPr id="20" name="矩形 19">
            <a:extLst>
              <a:ext uri="{FF2B5EF4-FFF2-40B4-BE49-F238E27FC236}">
                <a16:creationId xmlns:a16="http://schemas.microsoft.com/office/drawing/2014/main" id="{BE13EFD7-A9D8-AFAB-1BFD-5965A63E7F6E}"/>
              </a:ext>
            </a:extLst>
          </p:cNvPr>
          <p:cNvSpPr/>
          <p:nvPr/>
        </p:nvSpPr>
        <p:spPr>
          <a:xfrm>
            <a:off x="6941750" y="1882423"/>
            <a:ext cx="4903685" cy="3093154"/>
          </a:xfrm>
          <a:prstGeom prst="rect">
            <a:avLst/>
          </a:prstGeom>
          <a:solidFill>
            <a:srgbClr val="D1F0FF"/>
          </a:solidFill>
        </p:spPr>
        <p:txBody>
          <a:bodyPr wrap="square">
            <a:spAutoFit/>
          </a:bodyPr>
          <a:lstStyle/>
          <a:p>
            <a:pPr marL="285750" indent="-285750">
              <a:buFont typeface="Arial" panose="020B0604020202020204" pitchFamily="34" charset="0"/>
              <a:buChar char="•"/>
            </a:pPr>
            <a:r>
              <a:rPr lang="en-HK" altLang="zh-TW" dirty="0">
                <a:latin typeface="Times New Roman" panose="02020603050405020304" pitchFamily="18" charset="0"/>
                <a:ea typeface="微軟正黑體" panose="020B0604030504040204" pitchFamily="34" charset="-120"/>
                <a:cs typeface="Times New Roman" panose="02020603050405020304" pitchFamily="18" charset="0"/>
              </a:rPr>
              <a:t>Enquiries</a:t>
            </a:r>
            <a:endParaRPr lang="en-US" altLang="zh-TW" dirty="0">
              <a:latin typeface="Times New Roman" panose="02020603050405020304" pitchFamily="18" charset="0"/>
              <a:ea typeface="微軟正黑體" panose="020B0604030504040204" pitchFamily="34" charset="-120"/>
              <a:cs typeface="Times New Roman" panose="02020603050405020304" pitchFamily="18" charset="0"/>
            </a:endParaRPr>
          </a:p>
          <a:p>
            <a:pPr marL="742950" lvl="1" indent="-285750">
              <a:spcBef>
                <a:spcPts val="600"/>
              </a:spcBef>
              <a:buFont typeface="Wingdings" panose="05000000000000000000" pitchFamily="2" charset="2"/>
              <a:buChar char="Ø"/>
            </a:pPr>
            <a:r>
              <a:rPr lang="en-HK" altLang="zh-TW" dirty="0">
                <a:latin typeface="Times New Roman" panose="02020603050405020304" pitchFamily="18" charset="0"/>
                <a:ea typeface="微軟正黑體" panose="020B0604030504040204" pitchFamily="34" charset="-120"/>
                <a:cs typeface="Times New Roman" panose="02020603050405020304" pitchFamily="18" charset="0"/>
              </a:rPr>
              <a:t>Environmental Campaign Committee</a:t>
            </a:r>
            <a:endParaRPr lang="en-US" altLang="zh-TW" dirty="0">
              <a:latin typeface="Times New Roman" panose="02020603050405020304" pitchFamily="18" charset="0"/>
              <a:ea typeface="微軟正黑體" panose="020B0604030504040204" pitchFamily="34" charset="-120"/>
              <a:cs typeface="Times New Roman" panose="02020603050405020304" pitchFamily="18" charset="0"/>
            </a:endParaRPr>
          </a:p>
          <a:p>
            <a:pPr marL="1200150" lvl="2" indent="-285750">
              <a:spcBef>
                <a:spcPts val="600"/>
              </a:spcBef>
              <a:buFont typeface="Wingdings" panose="05000000000000000000" pitchFamily="2" charset="2"/>
              <a:buChar char="v"/>
            </a:pPr>
            <a:r>
              <a:rPr lang="en-HK" altLang="zh-TW" dirty="0">
                <a:latin typeface="Times New Roman" panose="02020603050405020304" pitchFamily="18" charset="0"/>
                <a:ea typeface="微軟正黑體" panose="020B0604030504040204" pitchFamily="34" charset="-120"/>
                <a:cs typeface="Times New Roman" panose="02020603050405020304" pitchFamily="18" charset="0"/>
              </a:rPr>
              <a:t>Tel</a:t>
            </a:r>
            <a:r>
              <a:rPr lang="en-US" altLang="zh-TW" dirty="0">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dirty="0">
                <a:latin typeface="Times New Roman" panose="02020603050405020304" pitchFamily="18" charset="0"/>
                <a:ea typeface="微軟正黑體" panose="020B0604030504040204" pitchFamily="34" charset="-120"/>
                <a:cs typeface="Times New Roman" panose="02020603050405020304" pitchFamily="18" charset="0"/>
              </a:rPr>
              <a:t>2835 1738</a:t>
            </a:r>
          </a:p>
          <a:p>
            <a:pPr marL="1200150" lvl="2" indent="-285750">
              <a:buFont typeface="Wingdings" panose="05000000000000000000" pitchFamily="2" charset="2"/>
              <a:buChar char="v"/>
            </a:pPr>
            <a:r>
              <a:rPr lang="en-HK" altLang="zh-TW" dirty="0">
                <a:latin typeface="Times New Roman" panose="02020603050405020304" pitchFamily="18" charset="0"/>
                <a:ea typeface="微軟正黑體" panose="020B0604030504040204" pitchFamily="34" charset="-120"/>
                <a:cs typeface="Times New Roman" panose="02020603050405020304" pitchFamily="18" charset="0"/>
              </a:rPr>
              <a:t>Email: </a:t>
            </a:r>
            <a:r>
              <a:rPr lang="en-US" altLang="zh-TW" dirty="0">
                <a:solidFill>
                  <a:srgbClr val="0070C0"/>
                </a:solidFill>
                <a:latin typeface="Times New Roman" panose="02020603050405020304" pitchFamily="18" charset="0"/>
                <a:ea typeface="微軟正黑體" panose="020B0604030504040204" pitchFamily="34" charset="-120"/>
                <a:cs typeface="Times New Roman" panose="02020603050405020304" pitchFamily="18" charset="0"/>
                <a:hlinkClick r:id="rId4">
                  <a:extLst>
                    <a:ext uri="{A12FA001-AC4F-418D-AE19-62706E023703}">
                      <ahyp:hlinkClr xmlns:ahyp="http://schemas.microsoft.com/office/drawing/2018/hyperlinkcolor" val="tx"/>
                    </a:ext>
                  </a:extLst>
                </a:hlinkClick>
              </a:rPr>
              <a:t>schools@eeb.gov.hk</a:t>
            </a:r>
            <a:endParaRPr lang="en-US" altLang="zh-TW" dirty="0">
              <a:solidFill>
                <a:srgbClr val="0070C0"/>
              </a:solidFill>
              <a:latin typeface="Times New Roman" panose="02020603050405020304" pitchFamily="18" charset="0"/>
              <a:ea typeface="微軟正黑體" panose="020B0604030504040204" pitchFamily="34" charset="-120"/>
              <a:cs typeface="Times New Roman" panose="02020603050405020304" pitchFamily="18" charset="0"/>
            </a:endParaRPr>
          </a:p>
          <a:p>
            <a:pPr marL="1200150" lvl="2" indent="-285750">
              <a:buFont typeface="Wingdings" panose="05000000000000000000" pitchFamily="2" charset="2"/>
              <a:buChar char="v"/>
            </a:pPr>
            <a:r>
              <a:rPr lang="en-HK" altLang="zh-TW" dirty="0">
                <a:latin typeface="Times New Roman" panose="02020603050405020304" pitchFamily="18" charset="0"/>
                <a:ea typeface="微軟正黑體" panose="020B0604030504040204" pitchFamily="34" charset="-120"/>
                <a:cs typeface="Times New Roman" panose="02020603050405020304" pitchFamily="18" charset="0"/>
              </a:rPr>
              <a:t>Fax</a:t>
            </a:r>
            <a:r>
              <a:rPr lang="en-US" altLang="zh-TW" dirty="0">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dirty="0">
                <a:latin typeface="Times New Roman" panose="02020603050405020304" pitchFamily="18" charset="0"/>
                <a:ea typeface="微軟正黑體" panose="020B0604030504040204" pitchFamily="34" charset="-120"/>
                <a:cs typeface="Times New Roman" panose="02020603050405020304" pitchFamily="18" charset="0"/>
              </a:rPr>
              <a:t>2909 9577</a:t>
            </a:r>
          </a:p>
          <a:p>
            <a:pPr marL="742950" lvl="1" indent="-285750">
              <a:buFont typeface="Arial" panose="020B0604020202020204" pitchFamily="34" charset="0"/>
              <a:buChar char="•"/>
            </a:pPr>
            <a:endParaRPr lang="en-US" altLang="zh-TW" dirty="0">
              <a:latin typeface="Times New Roman" panose="02020603050405020304" pitchFamily="18" charset="0"/>
              <a:ea typeface="微軟正黑體" panose="020B0604030504040204" pitchFamily="34" charset="-120"/>
              <a:cs typeface="Times New Roman" panose="02020603050405020304" pitchFamily="18" charset="0"/>
            </a:endParaRPr>
          </a:p>
          <a:p>
            <a:pPr marL="742950" lvl="1" indent="-285750">
              <a:buFont typeface="Wingdings" panose="05000000000000000000" pitchFamily="2" charset="2"/>
              <a:buChar char="Ø"/>
            </a:pPr>
            <a:r>
              <a:rPr lang="en-HK" altLang="zh-TW" dirty="0">
                <a:latin typeface="Times New Roman" panose="02020603050405020304" pitchFamily="18" charset="0"/>
                <a:ea typeface="微軟正黑體" panose="020B0604030504040204" pitchFamily="34" charset="-120"/>
                <a:cs typeface="Times New Roman" panose="02020603050405020304" pitchFamily="18" charset="0"/>
              </a:rPr>
              <a:t>Technical Consultant – The Conservancy Association</a:t>
            </a:r>
            <a:endParaRPr lang="en-US" dirty="0">
              <a:latin typeface="Times New Roman" panose="02020603050405020304" pitchFamily="18" charset="0"/>
              <a:ea typeface="微軟正黑體" panose="020B0604030504040204" pitchFamily="34" charset="-120"/>
              <a:cs typeface="Times New Roman" panose="02020603050405020304" pitchFamily="18" charset="0"/>
            </a:endParaRPr>
          </a:p>
          <a:p>
            <a:pPr marL="1200150" lvl="2" indent="-285750">
              <a:spcBef>
                <a:spcPts val="600"/>
              </a:spcBef>
              <a:buFont typeface="Wingdings" panose="05000000000000000000" pitchFamily="2" charset="2"/>
              <a:buChar char="v"/>
            </a:pPr>
            <a:r>
              <a:rPr lang="en-HK" altLang="zh-TW" dirty="0">
                <a:latin typeface="Times New Roman" panose="02020603050405020304" pitchFamily="18" charset="0"/>
                <a:ea typeface="微軟正黑體" panose="020B0604030504040204" pitchFamily="34" charset="-120"/>
                <a:cs typeface="Times New Roman" panose="02020603050405020304" pitchFamily="18" charset="0"/>
              </a:rPr>
              <a:t>Tel</a:t>
            </a:r>
            <a:r>
              <a:rPr lang="en-US" altLang="zh-TW" dirty="0">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 </a:t>
            </a:r>
            <a:r>
              <a:rPr lang="en-HK" dirty="0">
                <a:latin typeface="Times New Roman" panose="02020603050405020304" pitchFamily="18" charset="0"/>
                <a:ea typeface="微軟正黑體" panose="020B0604030504040204" pitchFamily="34" charset="-120"/>
                <a:cs typeface="Times New Roman" panose="02020603050405020304" pitchFamily="18" charset="0"/>
              </a:rPr>
              <a:t>2272 0301</a:t>
            </a:r>
            <a:endParaRPr lang="en-US" altLang="zh-TW" dirty="0">
              <a:latin typeface="Times New Roman" panose="02020603050405020304" pitchFamily="18" charset="0"/>
              <a:ea typeface="微軟正黑體" panose="020B0604030504040204" pitchFamily="34" charset="-120"/>
              <a:cs typeface="Times New Roman" panose="02020603050405020304" pitchFamily="18" charset="0"/>
            </a:endParaRPr>
          </a:p>
          <a:p>
            <a:pPr marL="1200150" lvl="2" indent="-285750">
              <a:buFont typeface="Wingdings" panose="05000000000000000000" pitchFamily="2" charset="2"/>
              <a:buChar char="v"/>
            </a:pPr>
            <a:r>
              <a:rPr lang="en-HK" altLang="zh-TW" dirty="0">
                <a:latin typeface="Times New Roman" panose="02020603050405020304" pitchFamily="18" charset="0"/>
                <a:ea typeface="微軟正黑體" panose="020B0604030504040204" pitchFamily="34" charset="-120"/>
                <a:cs typeface="Times New Roman" panose="02020603050405020304" pitchFamily="18" charset="0"/>
              </a:rPr>
              <a:t>Email: </a:t>
            </a:r>
            <a:r>
              <a:rPr lang="en-US" altLang="zh-TW" dirty="0">
                <a:solidFill>
                  <a:srgbClr val="0070C0"/>
                </a:solidFill>
                <a:latin typeface="Times New Roman" panose="02020603050405020304" pitchFamily="18" charset="0"/>
                <a:ea typeface="微軟正黑體" panose="020B0604030504040204" pitchFamily="34" charset="-120"/>
                <a:cs typeface="Times New Roman" panose="02020603050405020304" pitchFamily="18" charset="0"/>
                <a:hlinkClick r:id="rId5">
                  <a:extLst>
                    <a:ext uri="{A12FA001-AC4F-418D-AE19-62706E023703}">
                      <ahyp:hlinkClr xmlns:ahyp="http://schemas.microsoft.com/office/drawing/2018/hyperlinkcolor" val="tx"/>
                    </a:ext>
                  </a:extLst>
                </a:hlinkClick>
              </a:rPr>
              <a:t>education.cahk@gmail.com</a:t>
            </a:r>
            <a:endParaRPr lang="en-US" altLang="zh-TW" dirty="0">
              <a:solidFill>
                <a:srgbClr val="0070C0"/>
              </a:solidFill>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3" name="標題 1">
            <a:extLst>
              <a:ext uri="{FF2B5EF4-FFF2-40B4-BE49-F238E27FC236}">
                <a16:creationId xmlns:a16="http://schemas.microsoft.com/office/drawing/2014/main" id="{585CE079-6CA0-658F-44BB-0C61BA957A0E}"/>
              </a:ext>
            </a:extLst>
          </p:cNvPr>
          <p:cNvSpPr txBox="1">
            <a:spLocks/>
          </p:cNvSpPr>
          <p:nvPr/>
        </p:nvSpPr>
        <p:spPr>
          <a:xfrm>
            <a:off x="574763" y="352697"/>
            <a:ext cx="11051177" cy="113225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cap="none" baseline="0">
                <a:solidFill>
                  <a:schemeClr val="tx1"/>
                </a:solidFill>
                <a:latin typeface="Times New Roman" panose="02020603050405020304" pitchFamily="18" charset="0"/>
                <a:ea typeface="+mj-ea"/>
                <a:cs typeface="Times New Roman" panose="02020603050405020304" pitchFamily="18" charset="0"/>
              </a:defRPr>
            </a:lvl1pPr>
          </a:lstStyle>
          <a:p>
            <a:r>
              <a:rPr lang="en-US" altLang="zh-HK" b="1" dirty="0"/>
              <a:t>More Information</a:t>
            </a:r>
            <a:endParaRPr lang="zh-HK" altLang="en-US" b="1" dirty="0"/>
          </a:p>
        </p:txBody>
      </p:sp>
      <p:grpSp>
        <p:nvGrpSpPr>
          <p:cNvPr id="14" name="群組 13">
            <a:extLst>
              <a:ext uri="{FF2B5EF4-FFF2-40B4-BE49-F238E27FC236}">
                <a16:creationId xmlns:a16="http://schemas.microsoft.com/office/drawing/2014/main" id="{B7B3090A-1410-C473-C24F-049215F8C731}"/>
              </a:ext>
            </a:extLst>
          </p:cNvPr>
          <p:cNvGrpSpPr/>
          <p:nvPr/>
        </p:nvGrpSpPr>
        <p:grpSpPr>
          <a:xfrm rot="342174">
            <a:off x="7621528" y="169102"/>
            <a:ext cx="2682253" cy="1499447"/>
            <a:chOff x="7419236" y="71621"/>
            <a:chExt cx="2998112" cy="1676020"/>
          </a:xfrm>
        </p:grpSpPr>
        <p:pic>
          <p:nvPicPr>
            <p:cNvPr id="6" name="Picture 4">
              <a:extLst>
                <a:ext uri="{FF2B5EF4-FFF2-40B4-BE49-F238E27FC236}">
                  <a16:creationId xmlns:a16="http://schemas.microsoft.com/office/drawing/2014/main" id="{0AA48565-D725-D0E7-6EF2-242EC2A50D76}"/>
                </a:ext>
              </a:extLst>
            </p:cNvPr>
            <p:cNvPicPr>
              <a:picLocks noChangeAspect="1"/>
            </p:cNvPicPr>
            <p:nvPr/>
          </p:nvPicPr>
          <p:blipFill>
            <a:blip r:embed="rId6"/>
            <a:stretch>
              <a:fillRect/>
            </a:stretch>
          </p:blipFill>
          <p:spPr>
            <a:xfrm rot="606391">
              <a:off x="9307764" y="156699"/>
              <a:ext cx="1109584" cy="1582260"/>
            </a:xfrm>
            <a:prstGeom prst="rect">
              <a:avLst/>
            </a:prstGeom>
          </p:spPr>
        </p:pic>
        <p:pic>
          <p:nvPicPr>
            <p:cNvPr id="7" name="圖片 6">
              <a:extLst>
                <a:ext uri="{FF2B5EF4-FFF2-40B4-BE49-F238E27FC236}">
                  <a16:creationId xmlns:a16="http://schemas.microsoft.com/office/drawing/2014/main" id="{2F8EFA7E-32C8-AA11-093B-748CDA1CDFE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03955" y="71621"/>
              <a:ext cx="1076937" cy="1522693"/>
            </a:xfrm>
            <a:prstGeom prst="rect">
              <a:avLst/>
            </a:prstGeom>
          </p:spPr>
        </p:pic>
        <p:pic>
          <p:nvPicPr>
            <p:cNvPr id="8" name="Picture 8">
              <a:extLst>
                <a:ext uri="{FF2B5EF4-FFF2-40B4-BE49-F238E27FC236}">
                  <a16:creationId xmlns:a16="http://schemas.microsoft.com/office/drawing/2014/main" id="{013F9E21-D963-7F4F-9D75-EE41B99BB962}"/>
                </a:ext>
              </a:extLst>
            </p:cNvPr>
            <p:cNvPicPr>
              <a:picLocks noChangeAspect="1"/>
            </p:cNvPicPr>
            <p:nvPr/>
          </p:nvPicPr>
          <p:blipFill>
            <a:blip r:embed="rId8"/>
            <a:stretch>
              <a:fillRect/>
            </a:stretch>
          </p:blipFill>
          <p:spPr>
            <a:xfrm rot="20483457">
              <a:off x="7419236" y="203873"/>
              <a:ext cx="1081807" cy="1543768"/>
            </a:xfrm>
            <a:prstGeom prst="rect">
              <a:avLst/>
            </a:prstGeom>
          </p:spPr>
        </p:pic>
      </p:grpSp>
      <p:grpSp>
        <p:nvGrpSpPr>
          <p:cNvPr id="23" name="群組 22">
            <a:extLst>
              <a:ext uri="{FF2B5EF4-FFF2-40B4-BE49-F238E27FC236}">
                <a16:creationId xmlns:a16="http://schemas.microsoft.com/office/drawing/2014/main" id="{905EA559-63B7-5435-137D-ACE1FD4A49FD}"/>
              </a:ext>
            </a:extLst>
          </p:cNvPr>
          <p:cNvGrpSpPr/>
          <p:nvPr/>
        </p:nvGrpSpPr>
        <p:grpSpPr>
          <a:xfrm>
            <a:off x="3380589" y="1276068"/>
            <a:ext cx="3190028" cy="5216036"/>
            <a:chOff x="3380589" y="1276068"/>
            <a:chExt cx="3190028" cy="5216036"/>
          </a:xfrm>
        </p:grpSpPr>
        <p:sp>
          <p:nvSpPr>
            <p:cNvPr id="9" name="內容版面配置區 2">
              <a:extLst>
                <a:ext uri="{FF2B5EF4-FFF2-40B4-BE49-F238E27FC236}">
                  <a16:creationId xmlns:a16="http://schemas.microsoft.com/office/drawing/2014/main" id="{842CB253-EACD-396C-FFB9-6751743C1F1F}"/>
                </a:ext>
              </a:extLst>
            </p:cNvPr>
            <p:cNvSpPr txBox="1">
              <a:spLocks/>
            </p:cNvSpPr>
            <p:nvPr/>
          </p:nvSpPr>
          <p:spPr>
            <a:xfrm>
              <a:off x="3380589" y="1276068"/>
              <a:ext cx="3190028" cy="5216036"/>
            </a:xfrm>
            <a:prstGeom prst="roundRect">
              <a:avLst/>
            </a:prstGeom>
            <a:solidFill>
              <a:srgbClr val="FAFFE1"/>
            </a:solidFill>
          </p:spPr>
          <p:txBody>
            <a:bodyPr vert="horz" lIns="91440" tIns="45720" rIns="91440" bIns="45720" rtlCol="0">
              <a:norm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TW" sz="1800" dirty="0" err="1">
                  <a:latin typeface="Times New Roman" panose="02020603050405020304" pitchFamily="18" charset="0"/>
                  <a:ea typeface="微軟正黑體" panose="020B0604030504040204" pitchFamily="34" charset="-120"/>
                  <a:cs typeface="Times New Roman" panose="02020603050405020304" pitchFamily="18" charset="0"/>
                </a:rPr>
                <a:t>Programme</a:t>
              </a:r>
              <a:r>
                <a:rPr lang="en-US" altLang="zh-TW" sz="1800" dirty="0">
                  <a:latin typeface="Times New Roman" panose="02020603050405020304" pitchFamily="18" charset="0"/>
                  <a:ea typeface="微軟正黑體" panose="020B0604030504040204" pitchFamily="34" charset="-120"/>
                  <a:cs typeface="Times New Roman" panose="02020603050405020304" pitchFamily="18" charset="0"/>
                </a:rPr>
                <a:t> </a:t>
              </a:r>
              <a:r>
                <a:rPr lang="en-HK" altLang="zh-TW" sz="1800" dirty="0">
                  <a:latin typeface="Times New Roman" panose="02020603050405020304" pitchFamily="18" charset="0"/>
                  <a:ea typeface="微軟正黑體" panose="020B0604030504040204" pitchFamily="34" charset="-120"/>
                  <a:cs typeface="Times New Roman" panose="02020603050405020304" pitchFamily="18" charset="0"/>
                </a:rPr>
                <a:t>Handbook &amp; relevant materials</a:t>
              </a:r>
              <a:endParaRPr lang="en-US" altLang="zh-TW" sz="1800" dirty="0">
                <a:latin typeface="Times New Roman" panose="02020603050405020304" pitchFamily="18" charset="0"/>
                <a:ea typeface="微軟正黑體" panose="020B0604030504040204" pitchFamily="34" charset="-120"/>
                <a:cs typeface="Times New Roman" panose="02020603050405020304" pitchFamily="18" charset="0"/>
              </a:endParaRPr>
            </a:p>
            <a:p>
              <a:r>
                <a:rPr lang="en-HK" altLang="zh-TW" sz="1800" dirty="0">
                  <a:latin typeface="Times New Roman" panose="02020603050405020304" pitchFamily="18" charset="0"/>
                  <a:ea typeface="微軟正黑體" panose="020B0604030504040204" pitchFamily="34" charset="-120"/>
                  <a:cs typeface="Times New Roman" panose="02020603050405020304" pitchFamily="18" charset="0"/>
                </a:rPr>
                <a:t>Introduction PowerPoint</a:t>
              </a:r>
              <a:endParaRPr lang="en-US" altLang="zh-TW" sz="1800" dirty="0">
                <a:latin typeface="Times New Roman" panose="02020603050405020304" pitchFamily="18" charset="0"/>
                <a:ea typeface="微軟正黑體" panose="020B0604030504040204" pitchFamily="34" charset="-120"/>
                <a:cs typeface="Times New Roman" panose="02020603050405020304" pitchFamily="18" charset="0"/>
              </a:endParaRPr>
            </a:p>
            <a:p>
              <a:r>
                <a:rPr lang="en-HK" altLang="zh-TW" sz="1800" dirty="0">
                  <a:latin typeface="Times New Roman" panose="02020603050405020304" pitchFamily="18" charset="0"/>
                  <a:ea typeface="微軟正黑體" panose="020B0604030504040204" pitchFamily="34" charset="-120"/>
                  <a:cs typeface="Times New Roman" panose="02020603050405020304" pitchFamily="18" charset="0"/>
                </a:rPr>
                <a:t>Briefing video</a:t>
              </a:r>
              <a:endParaRPr lang="en-US" altLang="zh-TW" sz="1800" dirty="0">
                <a:latin typeface="Times New Roman" panose="02020603050405020304" pitchFamily="18" charset="0"/>
                <a:ea typeface="微軟正黑體" panose="020B0604030504040204" pitchFamily="34" charset="-120"/>
                <a:cs typeface="Times New Roman" panose="02020603050405020304" pitchFamily="18" charset="0"/>
              </a:endParaRPr>
            </a:p>
            <a:p>
              <a:r>
                <a:rPr lang="en-HK" altLang="zh-TW" sz="1800" dirty="0">
                  <a:latin typeface="Times New Roman" panose="02020603050405020304" pitchFamily="18" charset="0"/>
                  <a:ea typeface="微軟正黑體" panose="020B0604030504040204" pitchFamily="34" charset="-120"/>
                  <a:cs typeface="Times New Roman" panose="02020603050405020304" pitchFamily="18" charset="0"/>
                </a:rPr>
                <a:t>Promotional</a:t>
              </a:r>
              <a:r>
                <a:rPr lang="zh-TW" altLang="en-US" sz="1800" dirty="0">
                  <a:latin typeface="Times New Roman" panose="02020603050405020304" pitchFamily="18" charset="0"/>
                  <a:ea typeface="微軟正黑體" panose="020B0604030504040204" pitchFamily="34" charset="-120"/>
                  <a:cs typeface="Times New Roman" panose="02020603050405020304" pitchFamily="18" charset="0"/>
                </a:rPr>
                <a:t> </a:t>
              </a:r>
              <a:r>
                <a:rPr lang="en-HK" altLang="zh-TW" sz="1800" dirty="0">
                  <a:latin typeface="Times New Roman" panose="02020603050405020304" pitchFamily="18" charset="0"/>
                  <a:ea typeface="微軟正黑體" panose="020B0604030504040204" pitchFamily="34" charset="-120"/>
                  <a:cs typeface="Times New Roman" panose="02020603050405020304" pitchFamily="18" charset="0"/>
                </a:rPr>
                <a:t>materials</a:t>
              </a:r>
              <a:endParaRPr lang="en-US" altLang="zh-TW" sz="1800" dirty="0">
                <a:latin typeface="Times New Roman" panose="02020603050405020304" pitchFamily="18" charset="0"/>
                <a:ea typeface="微軟正黑體" panose="020B0604030504040204" pitchFamily="34" charset="-120"/>
                <a:cs typeface="Times New Roman" panose="02020603050405020304" pitchFamily="18" charset="0"/>
              </a:endParaRPr>
            </a:p>
            <a:p>
              <a:r>
                <a:rPr lang="en-HK" altLang="zh-TW" sz="1800" dirty="0">
                  <a:latin typeface="Times New Roman" panose="02020603050405020304" pitchFamily="18" charset="0"/>
                  <a:ea typeface="微軟正黑體" panose="020B0604030504040204" pitchFamily="34" charset="-120"/>
                  <a:cs typeface="Times New Roman" panose="02020603050405020304" pitchFamily="18" charset="0"/>
                </a:rPr>
                <a:t>Experience sharing video of past participating schools</a:t>
              </a:r>
              <a:endParaRPr lang="zh-HK" altLang="en-US" sz="1800" dirty="0">
                <a:latin typeface="Times New Roman" panose="02020603050405020304" pitchFamily="18" charset="0"/>
                <a:ea typeface="微軟正黑體" panose="020B0604030504040204" pitchFamily="34" charset="-120"/>
                <a:cs typeface="Times New Roman" panose="02020603050405020304" pitchFamily="18" charset="0"/>
              </a:endParaRPr>
            </a:p>
          </p:txBody>
        </p:sp>
        <p:pic>
          <p:nvPicPr>
            <p:cNvPr id="12" name="圖片 11">
              <a:extLst>
                <a:ext uri="{FF2B5EF4-FFF2-40B4-BE49-F238E27FC236}">
                  <a16:creationId xmlns:a16="http://schemas.microsoft.com/office/drawing/2014/main" id="{B261ADC7-F554-6569-81C0-77DD8F2526C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109199" y="4514428"/>
              <a:ext cx="1732807" cy="1732807"/>
            </a:xfrm>
            <a:prstGeom prst="rect">
              <a:avLst/>
            </a:prstGeom>
          </p:spPr>
        </p:pic>
      </p:grpSp>
      <p:grpSp>
        <p:nvGrpSpPr>
          <p:cNvPr id="22" name="群組 21">
            <a:extLst>
              <a:ext uri="{FF2B5EF4-FFF2-40B4-BE49-F238E27FC236}">
                <a16:creationId xmlns:a16="http://schemas.microsoft.com/office/drawing/2014/main" id="{4E665A07-0E2A-E0EF-4A6D-8F285DC5FE44}"/>
              </a:ext>
            </a:extLst>
          </p:cNvPr>
          <p:cNvGrpSpPr/>
          <p:nvPr/>
        </p:nvGrpSpPr>
        <p:grpSpPr>
          <a:xfrm>
            <a:off x="317338" y="1586952"/>
            <a:ext cx="2918781" cy="2726515"/>
            <a:chOff x="317338" y="1586952"/>
            <a:chExt cx="2918781" cy="2726515"/>
          </a:xfrm>
        </p:grpSpPr>
        <p:sp>
          <p:nvSpPr>
            <p:cNvPr id="31" name="內容版面配置區 2">
              <a:extLst>
                <a:ext uri="{FF2B5EF4-FFF2-40B4-BE49-F238E27FC236}">
                  <a16:creationId xmlns:a16="http://schemas.microsoft.com/office/drawing/2014/main" id="{87C242DA-1B96-267F-E0DA-8EEE9DF71253}"/>
                </a:ext>
              </a:extLst>
            </p:cNvPr>
            <p:cNvSpPr txBox="1">
              <a:spLocks/>
            </p:cNvSpPr>
            <p:nvPr/>
          </p:nvSpPr>
          <p:spPr>
            <a:xfrm>
              <a:off x="317338" y="1586952"/>
              <a:ext cx="2918781" cy="2726515"/>
            </a:xfrm>
            <a:prstGeom prst="roundRect">
              <a:avLst/>
            </a:prstGeom>
            <a:solidFill>
              <a:srgbClr val="99BE98"/>
            </a:solidFill>
          </p:spPr>
          <p:txBody>
            <a:bodyPr vert="horz" lIns="91440" tIns="45720" rIns="91440" bIns="45720" rtlCol="0">
              <a:norm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HK" altLang="zh-TW" sz="1800" dirty="0">
                  <a:latin typeface="Times New Roman" panose="02020603050405020304" pitchFamily="18" charset="0"/>
                  <a:ea typeface="微軟正黑體" panose="020B0604030504040204" pitchFamily="34" charset="-120"/>
                  <a:cs typeface="Times New Roman" panose="02020603050405020304" pitchFamily="18" charset="0"/>
                </a:rPr>
                <a:t>Green Prefect Programme Official Website</a:t>
              </a:r>
              <a:endParaRPr lang="zh-HK" altLang="en-US" sz="1800" dirty="0">
                <a:latin typeface="Times New Roman" panose="02020603050405020304" pitchFamily="18" charset="0"/>
                <a:ea typeface="微軟正黑體" panose="020B0604030504040204" pitchFamily="34" charset="-120"/>
                <a:cs typeface="Times New Roman" panose="02020603050405020304" pitchFamily="18" charset="0"/>
              </a:endParaRPr>
            </a:p>
          </p:txBody>
        </p:sp>
        <p:pic>
          <p:nvPicPr>
            <p:cNvPr id="18" name="圖片 17">
              <a:extLst>
                <a:ext uri="{FF2B5EF4-FFF2-40B4-BE49-F238E27FC236}">
                  <a16:creationId xmlns:a16="http://schemas.microsoft.com/office/drawing/2014/main" id="{75DBF080-983C-8748-0F1E-36048B27EE2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53802" y="2370584"/>
              <a:ext cx="1890631" cy="1890631"/>
            </a:xfrm>
            <a:prstGeom prst="rect">
              <a:avLst/>
            </a:prstGeom>
          </p:spPr>
        </p:pic>
      </p:grpSp>
      <p:grpSp>
        <p:nvGrpSpPr>
          <p:cNvPr id="24" name="群組 23">
            <a:extLst>
              <a:ext uri="{FF2B5EF4-FFF2-40B4-BE49-F238E27FC236}">
                <a16:creationId xmlns:a16="http://schemas.microsoft.com/office/drawing/2014/main" id="{5E8AD0A3-12F1-7D49-D4F3-D8A1CB952033}"/>
              </a:ext>
            </a:extLst>
          </p:cNvPr>
          <p:cNvGrpSpPr/>
          <p:nvPr/>
        </p:nvGrpSpPr>
        <p:grpSpPr>
          <a:xfrm>
            <a:off x="397578" y="4975577"/>
            <a:ext cx="2346855" cy="1718646"/>
            <a:chOff x="448852" y="5147859"/>
            <a:chExt cx="2346855" cy="1718646"/>
          </a:xfrm>
        </p:grpSpPr>
        <p:pic>
          <p:nvPicPr>
            <p:cNvPr id="25" name="圖片 24">
              <a:extLst>
                <a:ext uri="{FF2B5EF4-FFF2-40B4-BE49-F238E27FC236}">
                  <a16:creationId xmlns:a16="http://schemas.microsoft.com/office/drawing/2014/main" id="{C690783E-AED2-508D-383F-81368EEE8BE2}"/>
                </a:ext>
              </a:extLst>
            </p:cNvPr>
            <p:cNvPicPr>
              <a:picLocks noChangeAspect="1"/>
            </p:cNvPicPr>
            <p:nvPr/>
          </p:nvPicPr>
          <p:blipFill>
            <a:blip r:embed="rId11"/>
            <a:stretch>
              <a:fillRect/>
            </a:stretch>
          </p:blipFill>
          <p:spPr>
            <a:xfrm rot="20780841">
              <a:off x="448852" y="5218393"/>
              <a:ext cx="1076301" cy="1565528"/>
            </a:xfrm>
            <a:prstGeom prst="rect">
              <a:avLst/>
            </a:prstGeom>
          </p:spPr>
        </p:pic>
        <p:pic>
          <p:nvPicPr>
            <p:cNvPr id="26" name="圖片 25">
              <a:extLst>
                <a:ext uri="{FF2B5EF4-FFF2-40B4-BE49-F238E27FC236}">
                  <a16:creationId xmlns:a16="http://schemas.microsoft.com/office/drawing/2014/main" id="{8B11962F-BD11-194E-94F0-4D40D3B6EFB8}"/>
                </a:ext>
              </a:extLst>
            </p:cNvPr>
            <p:cNvPicPr>
              <a:picLocks noChangeAspect="1"/>
            </p:cNvPicPr>
            <p:nvPr/>
          </p:nvPicPr>
          <p:blipFill>
            <a:blip r:embed="rId12"/>
            <a:stretch>
              <a:fillRect/>
            </a:stretch>
          </p:blipFill>
          <p:spPr>
            <a:xfrm rot="1261668">
              <a:off x="1566571" y="5147859"/>
              <a:ext cx="1229136" cy="1718646"/>
            </a:xfrm>
            <a:prstGeom prst="rect">
              <a:avLst/>
            </a:prstGeom>
          </p:spPr>
        </p:pic>
      </p:grpSp>
    </p:spTree>
    <p:extLst>
      <p:ext uri="{BB962C8B-B14F-4D97-AF65-F5344CB8AC3E}">
        <p14:creationId xmlns:p14="http://schemas.microsoft.com/office/powerpoint/2010/main" val="3331865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B6CBB7D2-82AA-A399-4159-92CECB6D8D91}"/>
              </a:ext>
            </a:extLst>
          </p:cNvPr>
          <p:cNvSpPr>
            <a:spLocks noGrp="1"/>
          </p:cNvSpPr>
          <p:nvPr>
            <p:ph idx="1"/>
          </p:nvPr>
        </p:nvSpPr>
        <p:spPr>
          <a:xfrm>
            <a:off x="515763" y="1401829"/>
            <a:ext cx="11184911" cy="3457850"/>
          </a:xfrm>
        </p:spPr>
        <p:txBody>
          <a:bodyPr>
            <a:normAutofit fontScale="85000" lnSpcReduction="10000"/>
          </a:bodyPr>
          <a:lstStyle/>
          <a:p>
            <a:pPr marL="342900" indent="-342900"/>
            <a:r>
              <a:rPr lang="en-HK" dirty="0">
                <a:latin typeface="Times New Roman" panose="02020603050405020304" pitchFamily="18" charset="0"/>
                <a:ea typeface="Calibri" panose="020F0502020204030204" pitchFamily="34" charset="0"/>
                <a:cs typeface="Times New Roman" panose="02020603050405020304" pitchFamily="18" charset="0"/>
              </a:rPr>
              <a:t>Cities generate several types of solid waste every day, including waste from households, commercial and industrial activities</a:t>
            </a:r>
            <a:endParaRPr lang="en-HK" altLang="zh-TW" sz="2800" dirty="0">
              <a:latin typeface="Times New Roman" panose="02020603050405020304" pitchFamily="18" charset="0"/>
              <a:ea typeface="微軟正黑體" panose="020B0604030504040204" pitchFamily="34" charset="-120"/>
              <a:cs typeface="Times New Roman" panose="02020603050405020304" pitchFamily="18" charset="0"/>
            </a:endParaRPr>
          </a:p>
          <a:p>
            <a:pPr marL="342900" indent="-342900"/>
            <a:r>
              <a:rPr lang="en-HK" dirty="0">
                <a:latin typeface="Times New Roman" panose="02020603050405020304" pitchFamily="18" charset="0"/>
                <a:ea typeface="Calibri" panose="020F0502020204030204" pitchFamily="34" charset="0"/>
                <a:cs typeface="Times New Roman" panose="02020603050405020304" pitchFamily="18" charset="0"/>
              </a:rPr>
              <a:t>On average, people in Hong Kong </a:t>
            </a:r>
            <a:r>
              <a:rPr lang="en-HK"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generate 1.40 kg of municipal solid waste per day</a:t>
            </a:r>
            <a:endParaRPr lang="en-US" altLang="zh-TW" sz="2800" dirty="0">
              <a:latin typeface="Times New Roman" panose="02020603050405020304" pitchFamily="18" charset="0"/>
              <a:ea typeface="微軟正黑體" panose="020B0604030504040204" pitchFamily="34" charset="-120"/>
              <a:cs typeface="Times New Roman" panose="02020603050405020304" pitchFamily="18" charset="0"/>
            </a:endParaRPr>
          </a:p>
          <a:p>
            <a:pPr marL="560070" lvl="1" indent="-342900"/>
            <a:r>
              <a:rPr lang="en-HK" altLang="zh-TW" sz="2600" dirty="0">
                <a:latin typeface="Times New Roman" panose="02020603050405020304" pitchFamily="18" charset="0"/>
                <a:ea typeface="Calibri" panose="020F0502020204030204" pitchFamily="34" charset="0"/>
                <a:cs typeface="Times New Roman" panose="02020603050405020304" pitchFamily="18" charset="0"/>
              </a:rPr>
              <a:t>H</a:t>
            </a:r>
            <a:r>
              <a:rPr lang="en-HK" sz="2600" dirty="0">
                <a:latin typeface="Times New Roman" panose="02020603050405020304" pitchFamily="18" charset="0"/>
                <a:ea typeface="Calibri" panose="020F0502020204030204" pitchFamily="34" charset="0"/>
                <a:cs typeface="Times New Roman" panose="02020603050405020304" pitchFamily="18" charset="0"/>
              </a:rPr>
              <a:t>igher than that of the neighbouring regions like Singapore (0.88 kg) and Tokyo (0.85 kg)</a:t>
            </a:r>
            <a:endParaRPr lang="en-HK" altLang="zh-HK" sz="2600" dirty="0">
              <a:latin typeface="Times New Roman" panose="02020603050405020304" pitchFamily="18" charset="0"/>
              <a:ea typeface="微軟正黑體" panose="020B0604030504040204" pitchFamily="34" charset="-120"/>
              <a:cs typeface="Times New Roman" panose="02020603050405020304" pitchFamily="18" charset="0"/>
            </a:endParaRPr>
          </a:p>
          <a:p>
            <a:pPr marL="342900" indent="-342900"/>
            <a:r>
              <a:rPr lang="en-HK" dirty="0">
                <a:latin typeface="Times New Roman" panose="02020603050405020304" pitchFamily="18" charset="0"/>
                <a:ea typeface="Calibri" panose="020F0502020204030204" pitchFamily="34" charset="0"/>
                <a:cs typeface="Times New Roman" panose="02020603050405020304" pitchFamily="18" charset="0"/>
              </a:rPr>
              <a:t>To solve the waste problem in Hong Kong, we should actively follow </a:t>
            </a:r>
            <a:br>
              <a:rPr lang="en-HK" dirty="0">
                <a:latin typeface="Times New Roman" panose="02020603050405020304" pitchFamily="18" charset="0"/>
                <a:ea typeface="Calibri" panose="020F0502020204030204" pitchFamily="34" charset="0"/>
                <a:cs typeface="Times New Roman" panose="02020603050405020304" pitchFamily="18" charset="0"/>
              </a:rPr>
            </a:br>
            <a:r>
              <a:rPr lang="en-HK" dirty="0">
                <a:latin typeface="Times New Roman" panose="02020603050405020304" pitchFamily="18" charset="0"/>
                <a:ea typeface="Calibri" panose="020F0502020204030204" pitchFamily="34" charset="0"/>
                <a:cs typeface="Times New Roman" panose="02020603050405020304" pitchFamily="18" charset="0"/>
              </a:rPr>
              <a:t>the principle of </a:t>
            </a:r>
            <a:r>
              <a:rPr lang="en-HK"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"Dump Less, Save More, Recycle Right" </a:t>
            </a:r>
            <a:r>
              <a:rPr lang="en-HK" dirty="0">
                <a:latin typeface="Times New Roman" panose="02020603050405020304" pitchFamily="18" charset="0"/>
                <a:ea typeface="Calibri" panose="020F0502020204030204" pitchFamily="34" charset="0"/>
                <a:cs typeface="Times New Roman" panose="02020603050405020304" pitchFamily="18" charset="0"/>
              </a:rPr>
              <a:t>as it helps </a:t>
            </a:r>
            <a:br>
              <a:rPr lang="en-HK" dirty="0">
                <a:latin typeface="Times New Roman" panose="02020603050405020304" pitchFamily="18" charset="0"/>
                <a:ea typeface="Calibri" panose="020F0502020204030204" pitchFamily="34" charset="0"/>
                <a:cs typeface="Times New Roman" panose="02020603050405020304" pitchFamily="18" charset="0"/>
              </a:rPr>
            </a:br>
            <a:r>
              <a:rPr lang="en-HK" dirty="0">
                <a:latin typeface="Times New Roman" panose="02020603050405020304" pitchFamily="18" charset="0"/>
                <a:ea typeface="Calibri" panose="020F0502020204030204" pitchFamily="34" charset="0"/>
                <a:cs typeface="Times New Roman" panose="02020603050405020304" pitchFamily="18" charset="0"/>
              </a:rPr>
              <a:t>combat climate change and makes the best use of our limited land resources</a:t>
            </a:r>
            <a:endParaRPr lang="en-HK" altLang="zh-TW" dirty="0">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21" name="群組 20">
            <a:extLst>
              <a:ext uri="{FF2B5EF4-FFF2-40B4-BE49-F238E27FC236}">
                <a16:creationId xmlns:a16="http://schemas.microsoft.com/office/drawing/2014/main" id="{8FBE457B-DF9B-DC71-DB11-4E0733BB61D3}"/>
              </a:ext>
            </a:extLst>
          </p:cNvPr>
          <p:cNvGrpSpPr/>
          <p:nvPr/>
        </p:nvGrpSpPr>
        <p:grpSpPr>
          <a:xfrm>
            <a:off x="266314" y="260042"/>
            <a:ext cx="7293392" cy="1047538"/>
            <a:chOff x="266314" y="260042"/>
            <a:chExt cx="7293392" cy="1047538"/>
          </a:xfrm>
        </p:grpSpPr>
        <p:sp>
          <p:nvSpPr>
            <p:cNvPr id="15" name="矩形: 圓角 14">
              <a:extLst>
                <a:ext uri="{FF2B5EF4-FFF2-40B4-BE49-F238E27FC236}">
                  <a16:creationId xmlns:a16="http://schemas.microsoft.com/office/drawing/2014/main" id="{420DD514-240E-8E5B-C7C6-0C74A6B7751B}"/>
                </a:ext>
              </a:extLst>
            </p:cNvPr>
            <p:cNvSpPr/>
            <p:nvPr/>
          </p:nvSpPr>
          <p:spPr>
            <a:xfrm>
              <a:off x="266314" y="260042"/>
              <a:ext cx="7293392" cy="1047538"/>
            </a:xfrm>
            <a:prstGeom prst="roundRect">
              <a:avLst>
                <a:gd name="adj" fmla="val 50000"/>
              </a:avLst>
            </a:prstGeom>
            <a:solidFill>
              <a:srgbClr val="412B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dirty="0"/>
            </a:p>
          </p:txBody>
        </p:sp>
        <p:sp>
          <p:nvSpPr>
            <p:cNvPr id="16" name="文字方塊 15">
              <a:extLst>
                <a:ext uri="{FF2B5EF4-FFF2-40B4-BE49-F238E27FC236}">
                  <a16:creationId xmlns:a16="http://schemas.microsoft.com/office/drawing/2014/main" id="{3F1F2544-CB52-B666-4C1F-C3CD44A30978}"/>
                </a:ext>
              </a:extLst>
            </p:cNvPr>
            <p:cNvSpPr txBox="1"/>
            <p:nvPr/>
          </p:nvSpPr>
          <p:spPr>
            <a:xfrm>
              <a:off x="393190" y="443486"/>
              <a:ext cx="6165278" cy="646331"/>
            </a:xfrm>
            <a:prstGeom prst="rect">
              <a:avLst/>
            </a:prstGeom>
            <a:noFill/>
          </p:spPr>
          <p:txBody>
            <a:bodyPr wrap="none" rtlCol="0">
              <a:spAutoFit/>
            </a:bodyPr>
            <a:lstStyle/>
            <a:p>
              <a:pPr algn="ctr"/>
              <a:r>
                <a:rPr lang="en-US" altLang="zh-TW"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Waste Avoidance &amp; Reduction</a:t>
              </a:r>
              <a:endParaRPr lang="zh-TW" altLang="en-US"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endParaRPr>
            </a:p>
          </p:txBody>
        </p:sp>
        <p:pic>
          <p:nvPicPr>
            <p:cNvPr id="18" name="圖片 17">
              <a:extLst>
                <a:ext uri="{FF2B5EF4-FFF2-40B4-BE49-F238E27FC236}">
                  <a16:creationId xmlns:a16="http://schemas.microsoft.com/office/drawing/2014/main" id="{E64406BB-6F82-4FCE-3BE8-2B37E414D6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3643" y="260043"/>
              <a:ext cx="1046062" cy="1047537"/>
            </a:xfrm>
            <a:prstGeom prst="rect">
              <a:avLst/>
            </a:prstGeom>
          </p:spPr>
        </p:pic>
      </p:grpSp>
      <p:sp>
        <p:nvSpPr>
          <p:cNvPr id="27" name="內容版面配置區 2">
            <a:extLst>
              <a:ext uri="{FF2B5EF4-FFF2-40B4-BE49-F238E27FC236}">
                <a16:creationId xmlns:a16="http://schemas.microsoft.com/office/drawing/2014/main" id="{A51CA887-7C82-7AF9-09CD-8DDB6C762E71}"/>
              </a:ext>
            </a:extLst>
          </p:cNvPr>
          <p:cNvSpPr txBox="1">
            <a:spLocks/>
          </p:cNvSpPr>
          <p:nvPr/>
        </p:nvSpPr>
        <p:spPr>
          <a:xfrm>
            <a:off x="1161573" y="5218896"/>
            <a:ext cx="8475898" cy="1154674"/>
          </a:xfrm>
          <a:prstGeom prst="roundRect">
            <a:avLst>
              <a:gd name="adj" fmla="val 16667"/>
            </a:avLst>
          </a:prstGeom>
          <a:solidFill>
            <a:srgbClr val="E0F4E6"/>
          </a:solidFill>
        </p:spPr>
        <p:txBody>
          <a:bodyPr vert="horz" lIns="91440" tIns="45720" rIns="91440" bIns="45720" rtlCol="0" anchor="ctr">
            <a:no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latin typeface="Times New Roman" panose="02020603050405020304" pitchFamily="18" charset="0"/>
                <a:ea typeface="Calibri" panose="020F0502020204030204" pitchFamily="34" charset="0"/>
                <a:cs typeface="Times New Roman" panose="02020603050405020304" pitchFamily="18" charset="0"/>
              </a:rPr>
              <a:t>Avoid and </a:t>
            </a:r>
            <a:r>
              <a:rPr lang="en-US" sz="2400" dirty="0" err="1">
                <a:latin typeface="Times New Roman" panose="02020603050405020304" pitchFamily="18" charset="0"/>
                <a:ea typeface="Calibri" panose="020F0502020204030204" pitchFamily="34" charset="0"/>
                <a:cs typeface="Times New Roman" panose="02020603050405020304" pitchFamily="18" charset="0"/>
              </a:rPr>
              <a:t>minimise</a:t>
            </a:r>
            <a:r>
              <a:rPr lang="en-US" sz="2400" dirty="0">
                <a:latin typeface="Times New Roman" panose="02020603050405020304" pitchFamily="18" charset="0"/>
                <a:ea typeface="Calibri" panose="020F0502020204030204" pitchFamily="34" charset="0"/>
                <a:cs typeface="Times New Roman" panose="02020603050405020304" pitchFamily="18" charset="0"/>
              </a:rPr>
              <a:t> waste at source, reuse and cherish resources, and perform clean recycling</a:t>
            </a:r>
          </a:p>
        </p:txBody>
      </p:sp>
      <p:pic>
        <p:nvPicPr>
          <p:cNvPr id="8" name="圖片 7">
            <a:extLst>
              <a:ext uri="{FF2B5EF4-FFF2-40B4-BE49-F238E27FC236}">
                <a16:creationId xmlns:a16="http://schemas.microsoft.com/office/drawing/2014/main" id="{3C755040-8EB6-D23F-3DD3-E945E38FA565}"/>
              </a:ext>
            </a:extLst>
          </p:cNvPr>
          <p:cNvPicPr>
            <a:picLocks noChangeAspect="1"/>
          </p:cNvPicPr>
          <p:nvPr/>
        </p:nvPicPr>
        <p:blipFill>
          <a:blip r:embed="rId4"/>
          <a:stretch>
            <a:fillRect/>
          </a:stretch>
        </p:blipFill>
        <p:spPr>
          <a:xfrm>
            <a:off x="9192446" y="4272895"/>
            <a:ext cx="1042506" cy="1292464"/>
          </a:xfrm>
          <a:prstGeom prst="rect">
            <a:avLst/>
          </a:prstGeom>
        </p:spPr>
      </p:pic>
      <p:grpSp>
        <p:nvGrpSpPr>
          <p:cNvPr id="17" name="群組 16">
            <a:extLst>
              <a:ext uri="{FF2B5EF4-FFF2-40B4-BE49-F238E27FC236}">
                <a16:creationId xmlns:a16="http://schemas.microsoft.com/office/drawing/2014/main" id="{42DBF577-D033-0AB9-6A2D-59F2413B0932}"/>
              </a:ext>
            </a:extLst>
          </p:cNvPr>
          <p:cNvGrpSpPr/>
          <p:nvPr/>
        </p:nvGrpSpPr>
        <p:grpSpPr>
          <a:xfrm>
            <a:off x="10335801" y="3246632"/>
            <a:ext cx="1729521" cy="3530633"/>
            <a:chOff x="10335801" y="3246632"/>
            <a:chExt cx="1729521" cy="3530633"/>
          </a:xfrm>
        </p:grpSpPr>
        <p:sp>
          <p:nvSpPr>
            <p:cNvPr id="12" name="內容版面配置區 2">
              <a:extLst>
                <a:ext uri="{FF2B5EF4-FFF2-40B4-BE49-F238E27FC236}">
                  <a16:creationId xmlns:a16="http://schemas.microsoft.com/office/drawing/2014/main" id="{422A6A7D-236A-E263-356B-5269655D64B6}"/>
                </a:ext>
              </a:extLst>
            </p:cNvPr>
            <p:cNvSpPr txBox="1">
              <a:spLocks/>
            </p:cNvSpPr>
            <p:nvPr/>
          </p:nvSpPr>
          <p:spPr>
            <a:xfrm>
              <a:off x="10335801" y="3246632"/>
              <a:ext cx="1729521" cy="3530633"/>
            </a:xfrm>
            <a:prstGeom prst="roundRect">
              <a:avLst/>
            </a:prstGeom>
            <a:solidFill>
              <a:srgbClr val="FAFFE1"/>
            </a:solidFill>
          </p:spPr>
          <p:txBody>
            <a:bodyPr vert="horz" lIns="91440" tIns="45720" rIns="91440" bIns="45720" rtlCol="0">
              <a:norm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HK" altLang="zh-TW" sz="1200" b="1" dirty="0">
                  <a:latin typeface="Times New Roman" panose="02020603050405020304" pitchFamily="18" charset="0"/>
                  <a:ea typeface="微軟正黑體" panose="020B0604030504040204" pitchFamily="34" charset="-120"/>
                  <a:cs typeface="Times New Roman" panose="02020603050405020304" pitchFamily="18" charset="0"/>
                </a:rPr>
                <a:t>Useful learning materials</a:t>
              </a:r>
            </a:p>
            <a:p>
              <a:pPr marL="0" indent="0" algn="ctr">
                <a:lnSpc>
                  <a:spcPct val="100000"/>
                </a:lnSpc>
                <a:spcBef>
                  <a:spcPts val="0"/>
                </a:spcBef>
                <a:buNone/>
              </a:pPr>
              <a:endPar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endParaRPr>
            </a:p>
            <a:p>
              <a:pPr marL="0" indent="0" algn="ctr">
                <a:lnSpc>
                  <a:spcPct val="100000"/>
                </a:lnSpc>
                <a:spcBef>
                  <a:spcPts val="0"/>
                </a:spcBef>
                <a:buNone/>
              </a:pPr>
              <a:r>
                <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rPr>
                <a:t>(Primary Category)</a:t>
              </a:r>
            </a:p>
            <a:p>
              <a:pPr marL="0" indent="0" algn="ctr">
                <a:buNone/>
              </a:pPr>
              <a:endPar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endParaRPr>
            </a:p>
            <a:p>
              <a:pPr marL="0" indent="0" algn="ctr">
                <a:buNone/>
              </a:pPr>
              <a:endPar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endParaRPr>
            </a:p>
            <a:p>
              <a:pPr marL="0" indent="0" algn="ctr">
                <a:buNone/>
              </a:pPr>
              <a:endPar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endParaRPr>
            </a:p>
            <a:p>
              <a:pPr marL="0" indent="0" algn="ctr">
                <a:spcBef>
                  <a:spcPts val="0"/>
                </a:spcBef>
                <a:buNone/>
              </a:pPr>
              <a:endPar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endParaRPr>
            </a:p>
            <a:p>
              <a:pPr marL="0" indent="0" algn="ctr">
                <a:spcBef>
                  <a:spcPts val="0"/>
                </a:spcBef>
                <a:buNone/>
              </a:pPr>
              <a:r>
                <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rPr>
                <a:t>(Secondary Category)</a:t>
              </a:r>
              <a:endPar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endParaRPr>
            </a:p>
          </p:txBody>
        </p:sp>
        <p:pic>
          <p:nvPicPr>
            <p:cNvPr id="13" name="圖片 12">
              <a:extLst>
                <a:ext uri="{FF2B5EF4-FFF2-40B4-BE49-F238E27FC236}">
                  <a16:creationId xmlns:a16="http://schemas.microsoft.com/office/drawing/2014/main" id="{9783E59A-2CE0-589E-A46A-BD014FEA63D1}"/>
                </a:ext>
              </a:extLst>
            </p:cNvPr>
            <p:cNvPicPr>
              <a:picLocks noChangeAspect="1"/>
            </p:cNvPicPr>
            <p:nvPr/>
          </p:nvPicPr>
          <p:blipFill>
            <a:blip r:embed="rId5"/>
            <a:stretch>
              <a:fillRect/>
            </a:stretch>
          </p:blipFill>
          <p:spPr>
            <a:xfrm>
              <a:off x="10673999" y="5514635"/>
              <a:ext cx="1164437" cy="1164437"/>
            </a:xfrm>
            <a:prstGeom prst="rect">
              <a:avLst/>
            </a:prstGeom>
          </p:spPr>
        </p:pic>
        <p:pic>
          <p:nvPicPr>
            <p:cNvPr id="14" name="圖片 13">
              <a:extLst>
                <a:ext uri="{FF2B5EF4-FFF2-40B4-BE49-F238E27FC236}">
                  <a16:creationId xmlns:a16="http://schemas.microsoft.com/office/drawing/2014/main" id="{A190BAE3-2E33-55CC-EE4B-33B8375BCFE3}"/>
                </a:ext>
              </a:extLst>
            </p:cNvPr>
            <p:cNvPicPr>
              <a:picLocks noChangeAspect="1"/>
            </p:cNvPicPr>
            <p:nvPr/>
          </p:nvPicPr>
          <p:blipFill>
            <a:blip r:embed="rId6"/>
            <a:stretch>
              <a:fillRect/>
            </a:stretch>
          </p:blipFill>
          <p:spPr>
            <a:xfrm>
              <a:off x="10673999" y="4134864"/>
              <a:ext cx="1073758" cy="1073758"/>
            </a:xfrm>
            <a:prstGeom prst="rect">
              <a:avLst/>
            </a:prstGeom>
          </p:spPr>
        </p:pic>
      </p:grpSp>
    </p:spTree>
    <p:extLst>
      <p:ext uri="{BB962C8B-B14F-4D97-AF65-F5344CB8AC3E}">
        <p14:creationId xmlns:p14="http://schemas.microsoft.com/office/powerpoint/2010/main" val="4264942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B6CBB7D2-82AA-A399-4159-92CECB6D8D91}"/>
              </a:ext>
            </a:extLst>
          </p:cNvPr>
          <p:cNvSpPr>
            <a:spLocks noGrp="1"/>
          </p:cNvSpPr>
          <p:nvPr>
            <p:ph idx="1"/>
          </p:nvPr>
        </p:nvSpPr>
        <p:spPr>
          <a:xfrm>
            <a:off x="731518" y="1606428"/>
            <a:ext cx="9127769" cy="3201560"/>
          </a:xfrm>
        </p:spPr>
        <p:txBody>
          <a:bodyPr>
            <a:noAutofit/>
          </a:bodyPr>
          <a:lstStyle/>
          <a:p>
            <a:pPr marL="342900" indent="-342900"/>
            <a:r>
              <a:rPr lang="en-HK" sz="2400" dirty="0">
                <a:latin typeface="Times New Roman" panose="02020603050405020304" pitchFamily="18" charset="0"/>
                <a:ea typeface="Calibri" panose="020F0502020204030204" pitchFamily="34" charset="0"/>
                <a:cs typeface="Times New Roman" panose="02020603050405020304" pitchFamily="18" charset="0"/>
              </a:rPr>
              <a:t>Hong Kong possesses natural coastlines and mountains</a:t>
            </a:r>
            <a:endParaRPr lang="en-US" altLang="zh-TW" sz="2400" dirty="0">
              <a:latin typeface="Times New Roman" panose="02020603050405020304" pitchFamily="18" charset="0"/>
              <a:ea typeface="微軟正黑體" panose="020B0604030504040204" pitchFamily="34" charset="-120"/>
              <a:cs typeface="Times New Roman" panose="02020603050405020304" pitchFamily="18" charset="0"/>
            </a:endParaRPr>
          </a:p>
          <a:p>
            <a:pPr marL="342900" indent="-342900"/>
            <a:r>
              <a:rPr lang="en-HK" sz="24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Over 40% </a:t>
            </a:r>
            <a:r>
              <a:rPr lang="en-HK" sz="2400" dirty="0">
                <a:latin typeface="Times New Roman" panose="02020603050405020304" pitchFamily="18" charset="0"/>
                <a:ea typeface="Calibri" panose="020F0502020204030204" pitchFamily="34" charset="0"/>
                <a:cs typeface="Times New Roman" panose="02020603050405020304" pitchFamily="18" charset="0"/>
              </a:rPr>
              <a:t>of its land is designated as </a:t>
            </a:r>
            <a:r>
              <a:rPr lang="en-HK" sz="2400" dirty="0">
                <a:solidFill>
                  <a:srgbClr val="00B050"/>
                </a:solidFill>
                <a:latin typeface="Times New Roman" panose="02020603050405020304" pitchFamily="18" charset="0"/>
                <a:cs typeface="Times New Roman" panose="02020603050405020304" pitchFamily="18" charset="0"/>
              </a:rPr>
              <a:t>country parks</a:t>
            </a:r>
            <a:r>
              <a:rPr lang="en-HK" sz="2400" dirty="0">
                <a:latin typeface="Times New Roman" panose="02020603050405020304" pitchFamily="18" charset="0"/>
                <a:ea typeface="Calibri" panose="020F0502020204030204" pitchFamily="34" charset="0"/>
                <a:cs typeface="Times New Roman" panose="02020603050405020304" pitchFamily="18" charset="0"/>
              </a:rPr>
              <a:t>, which serve as important habitats for wildlife</a:t>
            </a:r>
            <a:endParaRPr lang="en-HK" altLang="zh-TW" sz="2400" dirty="0">
              <a:latin typeface="Times New Roman" panose="02020603050405020304" pitchFamily="18" charset="0"/>
              <a:ea typeface="微軟正黑體" panose="020B0604030504040204" pitchFamily="34" charset="-120"/>
              <a:cs typeface="Times New Roman" panose="02020603050405020304" pitchFamily="18" charset="0"/>
            </a:endParaRPr>
          </a:p>
          <a:p>
            <a:pPr marL="342900" indent="-342900"/>
            <a:r>
              <a:rPr lang="en-HK" sz="2400" dirty="0">
                <a:latin typeface="Times New Roman" panose="02020603050405020304" pitchFamily="18" charset="0"/>
                <a:ea typeface="Calibri" panose="020F0502020204030204" pitchFamily="34" charset="0"/>
                <a:cs typeface="Times New Roman" panose="02020603050405020304" pitchFamily="18" charset="0"/>
              </a:rPr>
              <a:t>Apart from the countryside, a variety of plants, insects and birds </a:t>
            </a:r>
            <a:r>
              <a:rPr lang="en-HK" sz="2400" dirty="0">
                <a:solidFill>
                  <a:srgbClr val="00B050"/>
                </a:solidFill>
                <a:latin typeface="Times New Roman" panose="02020603050405020304" pitchFamily="18" charset="0"/>
                <a:cs typeface="Times New Roman" panose="02020603050405020304" pitchFamily="18" charset="0"/>
              </a:rPr>
              <a:t>can also be found wit</a:t>
            </a:r>
            <a:r>
              <a:rPr lang="en-HK" sz="24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hin the urban areas</a:t>
            </a:r>
            <a:endParaRPr lang="en-HK" altLang="zh-TW" sz="24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r>
              <a:rPr lang="en-HK" sz="2400" dirty="0">
                <a:latin typeface="Times New Roman" panose="02020603050405020304" pitchFamily="18" charset="0"/>
                <a:ea typeface="Calibri" panose="020F0502020204030204" pitchFamily="34" charset="0"/>
                <a:cs typeface="Times New Roman" panose="02020603050405020304" pitchFamily="18" charset="0"/>
              </a:rPr>
              <a:t>As members of nature, we have the responsibility to protect the natural environment and wildlife</a:t>
            </a:r>
            <a:endParaRPr lang="en-HK" altLang="zh-TW" sz="24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7" name="圖片 6">
            <a:extLst>
              <a:ext uri="{FF2B5EF4-FFF2-40B4-BE49-F238E27FC236}">
                <a16:creationId xmlns:a16="http://schemas.microsoft.com/office/drawing/2014/main" id="{C12B39F7-FE0E-1411-E599-C13ED3A8627A}"/>
              </a:ext>
            </a:extLst>
          </p:cNvPr>
          <p:cNvPicPr>
            <a:picLocks noChangeAspect="1"/>
          </p:cNvPicPr>
          <p:nvPr/>
        </p:nvPicPr>
        <p:blipFill>
          <a:blip r:embed="rId3"/>
          <a:stretch>
            <a:fillRect/>
          </a:stretch>
        </p:blipFill>
        <p:spPr>
          <a:xfrm>
            <a:off x="8248268" y="4053489"/>
            <a:ext cx="1859441" cy="1335140"/>
          </a:xfrm>
          <a:prstGeom prst="rect">
            <a:avLst/>
          </a:prstGeom>
        </p:spPr>
      </p:pic>
      <p:grpSp>
        <p:nvGrpSpPr>
          <p:cNvPr id="6" name="群組 5">
            <a:extLst>
              <a:ext uri="{FF2B5EF4-FFF2-40B4-BE49-F238E27FC236}">
                <a16:creationId xmlns:a16="http://schemas.microsoft.com/office/drawing/2014/main" id="{9740CA7D-6E35-DB62-0FDC-B2765D3C3F08}"/>
              </a:ext>
            </a:extLst>
          </p:cNvPr>
          <p:cNvGrpSpPr/>
          <p:nvPr/>
        </p:nvGrpSpPr>
        <p:grpSpPr>
          <a:xfrm>
            <a:off x="272383" y="298435"/>
            <a:ext cx="10632966" cy="1047538"/>
            <a:chOff x="407328" y="408067"/>
            <a:chExt cx="10632966" cy="1047538"/>
          </a:xfrm>
        </p:grpSpPr>
        <p:sp>
          <p:nvSpPr>
            <p:cNvPr id="8" name="矩形: 圓角 7">
              <a:extLst>
                <a:ext uri="{FF2B5EF4-FFF2-40B4-BE49-F238E27FC236}">
                  <a16:creationId xmlns:a16="http://schemas.microsoft.com/office/drawing/2014/main" id="{CEBF53DC-16EB-F430-4B49-8B6004DB09BF}"/>
                </a:ext>
              </a:extLst>
            </p:cNvPr>
            <p:cNvSpPr/>
            <p:nvPr/>
          </p:nvSpPr>
          <p:spPr>
            <a:xfrm>
              <a:off x="407328" y="408067"/>
              <a:ext cx="10632965" cy="1047538"/>
            </a:xfrm>
            <a:prstGeom prst="roundRect">
              <a:avLst>
                <a:gd name="adj" fmla="val 50000"/>
              </a:avLst>
            </a:prstGeom>
            <a:solidFill>
              <a:srgbClr val="3771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11" name="文字方塊 10">
              <a:extLst>
                <a:ext uri="{FF2B5EF4-FFF2-40B4-BE49-F238E27FC236}">
                  <a16:creationId xmlns:a16="http://schemas.microsoft.com/office/drawing/2014/main" id="{ACC7A95B-B2F6-D898-F285-1AC7A2722DBE}"/>
                </a:ext>
              </a:extLst>
            </p:cNvPr>
            <p:cNvSpPr txBox="1"/>
            <p:nvPr/>
          </p:nvSpPr>
          <p:spPr>
            <a:xfrm>
              <a:off x="638647" y="587572"/>
              <a:ext cx="9503884" cy="646331"/>
            </a:xfrm>
            <a:prstGeom prst="rect">
              <a:avLst/>
            </a:prstGeom>
            <a:noFill/>
          </p:spPr>
          <p:txBody>
            <a:bodyPr wrap="none" rtlCol="0">
              <a:spAutoFit/>
            </a:bodyPr>
            <a:lstStyle/>
            <a:p>
              <a:pPr algn="ctr"/>
              <a:r>
                <a:rPr lang="en-US" altLang="zh-TW"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Greening, Nature Conservation &amp; Biodiversity </a:t>
              </a:r>
            </a:p>
          </p:txBody>
        </p:sp>
        <p:pic>
          <p:nvPicPr>
            <p:cNvPr id="13" name="圖片 12">
              <a:extLst>
                <a:ext uri="{FF2B5EF4-FFF2-40B4-BE49-F238E27FC236}">
                  <a16:creationId xmlns:a16="http://schemas.microsoft.com/office/drawing/2014/main" id="{A8108906-AC87-2168-7DFA-6BC63EC601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94232" y="408067"/>
              <a:ext cx="1046062" cy="1047538"/>
            </a:xfrm>
            <a:prstGeom prst="rect">
              <a:avLst/>
            </a:prstGeom>
          </p:spPr>
        </p:pic>
      </p:grpSp>
      <p:sp>
        <p:nvSpPr>
          <p:cNvPr id="14" name="內容版面配置區 2">
            <a:extLst>
              <a:ext uri="{FF2B5EF4-FFF2-40B4-BE49-F238E27FC236}">
                <a16:creationId xmlns:a16="http://schemas.microsoft.com/office/drawing/2014/main" id="{9C39078E-3EDC-C75D-DF76-5C91F2F9F7B5}"/>
              </a:ext>
            </a:extLst>
          </p:cNvPr>
          <p:cNvSpPr txBox="1">
            <a:spLocks/>
          </p:cNvSpPr>
          <p:nvPr/>
        </p:nvSpPr>
        <p:spPr>
          <a:xfrm>
            <a:off x="411189" y="5401692"/>
            <a:ext cx="9748567" cy="1154674"/>
          </a:xfrm>
          <a:prstGeom prst="roundRect">
            <a:avLst>
              <a:gd name="adj" fmla="val 16667"/>
            </a:avLst>
          </a:prstGeom>
          <a:solidFill>
            <a:srgbClr val="E0F4E6"/>
          </a:solidFill>
        </p:spPr>
        <p:txBody>
          <a:bodyPr vert="horz" lIns="91440" tIns="45720" rIns="91440" bIns="45720" rtlCol="0" anchor="ctr">
            <a:no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HK" altLang="zh-HK" sz="2400" dirty="0">
                <a:latin typeface="Times New Roman" panose="02020603050405020304" pitchFamily="18" charset="0"/>
                <a:ea typeface="Calibri" panose="020F0502020204030204" pitchFamily="34" charset="0"/>
                <a:cs typeface="Times New Roman" panose="02020603050405020304" pitchFamily="18" charset="0"/>
              </a:rPr>
              <a:t>Actively learn about the flora and fauna on your campus and support campus greening to enhance biodiversity in your school and its surroundings</a:t>
            </a:r>
          </a:p>
        </p:txBody>
      </p:sp>
      <p:grpSp>
        <p:nvGrpSpPr>
          <p:cNvPr id="18" name="群組 17">
            <a:extLst>
              <a:ext uri="{FF2B5EF4-FFF2-40B4-BE49-F238E27FC236}">
                <a16:creationId xmlns:a16="http://schemas.microsoft.com/office/drawing/2014/main" id="{B3B2C219-1377-0193-C826-D33EF34B90DD}"/>
              </a:ext>
            </a:extLst>
          </p:cNvPr>
          <p:cNvGrpSpPr/>
          <p:nvPr/>
        </p:nvGrpSpPr>
        <p:grpSpPr>
          <a:xfrm>
            <a:off x="10284431" y="3143892"/>
            <a:ext cx="1729521" cy="3530633"/>
            <a:chOff x="10284431" y="3143892"/>
            <a:chExt cx="1729521" cy="3530633"/>
          </a:xfrm>
        </p:grpSpPr>
        <p:sp>
          <p:nvSpPr>
            <p:cNvPr id="10" name="內容版面配置區 2">
              <a:extLst>
                <a:ext uri="{FF2B5EF4-FFF2-40B4-BE49-F238E27FC236}">
                  <a16:creationId xmlns:a16="http://schemas.microsoft.com/office/drawing/2014/main" id="{8DD9006F-7CCB-6861-6340-D8F4752C7087}"/>
                </a:ext>
              </a:extLst>
            </p:cNvPr>
            <p:cNvSpPr txBox="1">
              <a:spLocks/>
            </p:cNvSpPr>
            <p:nvPr/>
          </p:nvSpPr>
          <p:spPr>
            <a:xfrm>
              <a:off x="10284431" y="3143892"/>
              <a:ext cx="1729521" cy="3530633"/>
            </a:xfrm>
            <a:prstGeom prst="roundRect">
              <a:avLst/>
            </a:prstGeom>
            <a:solidFill>
              <a:srgbClr val="FAFFE1"/>
            </a:solidFill>
          </p:spPr>
          <p:txBody>
            <a:bodyPr vert="horz" lIns="91440" tIns="45720" rIns="91440" bIns="45720" rtlCol="0">
              <a:norm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HK" altLang="zh-TW" sz="1200" b="1" dirty="0">
                  <a:latin typeface="Times New Roman" panose="02020603050405020304" pitchFamily="18" charset="0"/>
                  <a:ea typeface="微軟正黑體" panose="020B0604030504040204" pitchFamily="34" charset="-120"/>
                  <a:cs typeface="Times New Roman" panose="02020603050405020304" pitchFamily="18" charset="0"/>
                </a:rPr>
                <a:t>Useful learning materials</a:t>
              </a:r>
            </a:p>
            <a:p>
              <a:pPr marL="0" indent="0" algn="ctr">
                <a:lnSpc>
                  <a:spcPct val="100000"/>
                </a:lnSpc>
                <a:spcBef>
                  <a:spcPts val="0"/>
                </a:spcBef>
                <a:buNone/>
              </a:pPr>
              <a:endPar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endParaRPr>
            </a:p>
            <a:p>
              <a:pPr marL="0" indent="0" algn="ctr">
                <a:lnSpc>
                  <a:spcPct val="100000"/>
                </a:lnSpc>
                <a:spcBef>
                  <a:spcPts val="0"/>
                </a:spcBef>
                <a:buNone/>
              </a:pPr>
              <a:r>
                <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rPr>
                <a:t>(Primary Category)</a:t>
              </a:r>
            </a:p>
            <a:p>
              <a:pPr marL="0" indent="0" algn="ctr">
                <a:buNone/>
              </a:pPr>
              <a:endPar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endParaRPr>
            </a:p>
            <a:p>
              <a:pPr marL="0" indent="0" algn="ctr">
                <a:buNone/>
              </a:pPr>
              <a:endPar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endParaRPr>
            </a:p>
            <a:p>
              <a:pPr marL="0" indent="0" algn="ctr">
                <a:buNone/>
              </a:pPr>
              <a:endPar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endParaRPr>
            </a:p>
            <a:p>
              <a:pPr marL="0" indent="0" algn="ctr">
                <a:spcBef>
                  <a:spcPts val="0"/>
                </a:spcBef>
                <a:buNone/>
              </a:pPr>
              <a:endPar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endParaRPr>
            </a:p>
            <a:p>
              <a:pPr marL="0" indent="0" algn="ctr">
                <a:spcBef>
                  <a:spcPts val="0"/>
                </a:spcBef>
                <a:buNone/>
              </a:pPr>
              <a:r>
                <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rPr>
                <a:t>(Secondary Category)</a:t>
              </a:r>
              <a:endPar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endParaRPr>
            </a:p>
          </p:txBody>
        </p:sp>
        <p:pic>
          <p:nvPicPr>
            <p:cNvPr id="15" name="圖片 14">
              <a:extLst>
                <a:ext uri="{FF2B5EF4-FFF2-40B4-BE49-F238E27FC236}">
                  <a16:creationId xmlns:a16="http://schemas.microsoft.com/office/drawing/2014/main" id="{5E627FEE-E7E4-758D-6159-0F75FB97356D}"/>
                </a:ext>
              </a:extLst>
            </p:cNvPr>
            <p:cNvPicPr>
              <a:picLocks noChangeAspect="1"/>
            </p:cNvPicPr>
            <p:nvPr/>
          </p:nvPicPr>
          <p:blipFill>
            <a:blip r:embed="rId5"/>
            <a:stretch>
              <a:fillRect/>
            </a:stretch>
          </p:blipFill>
          <p:spPr>
            <a:xfrm>
              <a:off x="10589730" y="5413529"/>
              <a:ext cx="1170533" cy="1164437"/>
            </a:xfrm>
            <a:prstGeom prst="rect">
              <a:avLst/>
            </a:prstGeom>
          </p:spPr>
        </p:pic>
        <p:pic>
          <p:nvPicPr>
            <p:cNvPr id="16" name="圖片 15">
              <a:extLst>
                <a:ext uri="{FF2B5EF4-FFF2-40B4-BE49-F238E27FC236}">
                  <a16:creationId xmlns:a16="http://schemas.microsoft.com/office/drawing/2014/main" id="{658470F5-B657-196A-B209-07705ED0B5EE}"/>
                </a:ext>
              </a:extLst>
            </p:cNvPr>
            <p:cNvPicPr>
              <a:picLocks noChangeAspect="1"/>
            </p:cNvPicPr>
            <p:nvPr/>
          </p:nvPicPr>
          <p:blipFill>
            <a:blip r:embed="rId6"/>
            <a:stretch>
              <a:fillRect/>
            </a:stretch>
          </p:blipFill>
          <p:spPr>
            <a:xfrm>
              <a:off x="10605110" y="4032941"/>
              <a:ext cx="1065270" cy="1073758"/>
            </a:xfrm>
            <a:prstGeom prst="rect">
              <a:avLst/>
            </a:prstGeom>
          </p:spPr>
        </p:pic>
      </p:grpSp>
    </p:spTree>
    <p:extLst>
      <p:ext uri="{BB962C8B-B14F-4D97-AF65-F5344CB8AC3E}">
        <p14:creationId xmlns:p14="http://schemas.microsoft.com/office/powerpoint/2010/main" val="3235093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B6CBB7D2-82AA-A399-4159-92CECB6D8D91}"/>
              </a:ext>
            </a:extLst>
          </p:cNvPr>
          <p:cNvSpPr>
            <a:spLocks noGrp="1"/>
          </p:cNvSpPr>
          <p:nvPr>
            <p:ph idx="1"/>
          </p:nvPr>
        </p:nvSpPr>
        <p:spPr>
          <a:xfrm>
            <a:off x="745030" y="1783066"/>
            <a:ext cx="8408802" cy="2798766"/>
          </a:xfrm>
        </p:spPr>
        <p:txBody>
          <a:bodyPr>
            <a:normAutofit/>
          </a:bodyPr>
          <a:lstStyle/>
          <a:p>
            <a:pPr marL="457200" indent="-457200"/>
            <a:r>
              <a:rPr lang="en-HK" altLang="zh-TW" sz="2400" dirty="0">
                <a:latin typeface="Times New Roman" panose="02020603050405020304" pitchFamily="18" charset="0"/>
                <a:ea typeface="微軟正黑體" panose="020B0604030504040204" pitchFamily="34" charset="-120"/>
                <a:cs typeface="Times New Roman" panose="02020603050405020304" pitchFamily="18" charset="0"/>
              </a:rPr>
              <a:t>We </a:t>
            </a:r>
            <a:r>
              <a:rPr lang="en-HK" sz="2400" dirty="0">
                <a:latin typeface="Times New Roman" panose="02020603050405020304" pitchFamily="18" charset="0"/>
                <a:ea typeface="Calibri" panose="020F0502020204030204" pitchFamily="34" charset="0"/>
                <a:cs typeface="Times New Roman" panose="02020603050405020304" pitchFamily="18" charset="0"/>
              </a:rPr>
              <a:t>spend most of our time indoors</a:t>
            </a:r>
            <a:endParaRPr lang="en-HK" altLang="zh-TW" sz="2400" dirty="0">
              <a:latin typeface="Times New Roman" panose="02020603050405020304" pitchFamily="18" charset="0"/>
              <a:ea typeface="微軟正黑體" panose="020B0604030504040204" pitchFamily="34" charset="-120"/>
              <a:cs typeface="Times New Roman" panose="02020603050405020304" pitchFamily="18" charset="0"/>
            </a:endParaRPr>
          </a:p>
          <a:p>
            <a:pPr marL="457200" indent="-457200"/>
            <a:r>
              <a:rPr lang="en-HK" sz="2400" dirty="0">
                <a:latin typeface="Times New Roman" panose="02020603050405020304" pitchFamily="18" charset="0"/>
                <a:ea typeface="Calibri" panose="020F0502020204030204" pitchFamily="34" charset="0"/>
                <a:cs typeface="Times New Roman" panose="02020603050405020304" pitchFamily="18" charset="0"/>
              </a:rPr>
              <a:t>Clean indoor air quality is </a:t>
            </a:r>
            <a:r>
              <a:rPr lang="en-HK" sz="2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crucial to our health and learning</a:t>
            </a:r>
            <a:endParaRPr lang="en-US" altLang="zh-TW" sz="2400" dirty="0">
              <a:solidFill>
                <a:srgbClr val="C00000"/>
              </a:solidFill>
              <a:latin typeface="Times New Roman" panose="02020603050405020304" pitchFamily="18" charset="0"/>
              <a:ea typeface="微軟正黑體" panose="020B0604030504040204" pitchFamily="34" charset="-120"/>
              <a:cs typeface="Times New Roman" panose="02020603050405020304" pitchFamily="18" charset="0"/>
            </a:endParaRPr>
          </a:p>
          <a:p>
            <a:pPr marL="674370" lvl="1" indent="-457200"/>
            <a:r>
              <a:rPr lang="en-HK" sz="2200" dirty="0">
                <a:solidFill>
                  <a:srgbClr val="C00000"/>
                </a:solidFill>
                <a:latin typeface="Times New Roman" panose="02020603050405020304" pitchFamily="18" charset="0"/>
                <a:ea typeface="微軟正黑體" panose="020B0604030504040204" pitchFamily="34" charset="-120"/>
                <a:cs typeface="Times New Roman" panose="02020603050405020304" pitchFamily="18" charset="0"/>
              </a:rPr>
              <a:t>P</a:t>
            </a:r>
            <a:r>
              <a:rPr lang="en-HK" sz="22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revent the spread of diseases </a:t>
            </a:r>
            <a:endParaRPr lang="en-US" altLang="zh-TW" sz="2200" dirty="0">
              <a:solidFill>
                <a:srgbClr val="C00000"/>
              </a:solidFill>
              <a:latin typeface="Times New Roman" panose="02020603050405020304" pitchFamily="18" charset="0"/>
              <a:ea typeface="微軟正黑體" panose="020B0604030504040204" pitchFamily="34" charset="-120"/>
              <a:cs typeface="Times New Roman" panose="02020603050405020304" pitchFamily="18" charset="0"/>
            </a:endParaRPr>
          </a:p>
          <a:p>
            <a:pPr marL="674370" lvl="1" indent="-457200"/>
            <a:r>
              <a:rPr lang="en-HK" altLang="zh-TW" sz="2200" dirty="0">
                <a:solidFill>
                  <a:srgbClr val="C00000"/>
                </a:solidFill>
                <a:latin typeface="Times New Roman" panose="02020603050405020304" pitchFamily="18" charset="0"/>
                <a:ea typeface="微軟正黑體" panose="020B0604030504040204" pitchFamily="34" charset="-120"/>
                <a:cs typeface="Times New Roman" panose="02020603050405020304" pitchFamily="18" charset="0"/>
              </a:rPr>
              <a:t>Help us focus better</a:t>
            </a:r>
            <a:endParaRPr lang="en-US" altLang="zh-TW" sz="2200" dirty="0">
              <a:solidFill>
                <a:srgbClr val="C00000"/>
              </a:solidFill>
              <a:latin typeface="Times New Roman" panose="02020603050405020304" pitchFamily="18" charset="0"/>
              <a:ea typeface="微軟正黑體" panose="020B0604030504040204" pitchFamily="34" charset="-120"/>
              <a:cs typeface="Times New Roman" panose="02020603050405020304" pitchFamily="18" charset="0"/>
            </a:endParaRPr>
          </a:p>
          <a:p>
            <a:pPr marL="674370" lvl="1" indent="-457200"/>
            <a:r>
              <a:rPr lang="en-HK" sz="2200" dirty="0">
                <a:solidFill>
                  <a:srgbClr val="C00000"/>
                </a:solidFill>
                <a:latin typeface="Times New Roman" panose="02020603050405020304" pitchFamily="18" charset="0"/>
                <a:ea typeface="微軟正黑體" panose="020B0604030504040204" pitchFamily="34" charset="-120"/>
                <a:cs typeface="Times New Roman" panose="02020603050405020304" pitchFamily="18" charset="0"/>
              </a:rPr>
              <a:t>E</a:t>
            </a:r>
            <a:r>
              <a:rPr lang="en-HK" sz="22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nhances our learning efficiency and performance</a:t>
            </a:r>
            <a:endParaRPr lang="en-HK" altLang="zh-TW" sz="2200" dirty="0">
              <a:latin typeface="Times New Roman" panose="02020603050405020304" pitchFamily="18" charset="0"/>
              <a:ea typeface="微軟正黑體" panose="020B0604030504040204" pitchFamily="34" charset="-120"/>
              <a:cs typeface="Times New Roman" panose="02020603050405020304" pitchFamily="18" charset="0"/>
            </a:endParaRPr>
          </a:p>
        </p:txBody>
      </p:sp>
      <p:pic>
        <p:nvPicPr>
          <p:cNvPr id="6" name="圖片 5">
            <a:extLst>
              <a:ext uri="{FF2B5EF4-FFF2-40B4-BE49-F238E27FC236}">
                <a16:creationId xmlns:a16="http://schemas.microsoft.com/office/drawing/2014/main" id="{D660F9F7-1CA7-2B48-96B3-470491F9B451}"/>
              </a:ext>
            </a:extLst>
          </p:cNvPr>
          <p:cNvPicPr>
            <a:picLocks noChangeAspect="1"/>
          </p:cNvPicPr>
          <p:nvPr/>
        </p:nvPicPr>
        <p:blipFill>
          <a:blip r:embed="rId3"/>
          <a:stretch>
            <a:fillRect/>
          </a:stretch>
        </p:blipFill>
        <p:spPr>
          <a:xfrm>
            <a:off x="8463484" y="3452651"/>
            <a:ext cx="1380695" cy="1456557"/>
          </a:xfrm>
          <a:prstGeom prst="rect">
            <a:avLst/>
          </a:prstGeom>
        </p:spPr>
      </p:pic>
      <p:sp>
        <p:nvSpPr>
          <p:cNvPr id="18" name="內容版面配置區 2">
            <a:extLst>
              <a:ext uri="{FF2B5EF4-FFF2-40B4-BE49-F238E27FC236}">
                <a16:creationId xmlns:a16="http://schemas.microsoft.com/office/drawing/2014/main" id="{3CFC61E6-6AF1-14BE-5D02-FC64C65B8D1D}"/>
              </a:ext>
            </a:extLst>
          </p:cNvPr>
          <p:cNvSpPr txBox="1">
            <a:spLocks/>
          </p:cNvSpPr>
          <p:nvPr/>
        </p:nvSpPr>
        <p:spPr>
          <a:xfrm>
            <a:off x="979714" y="5075461"/>
            <a:ext cx="8504081" cy="1154674"/>
          </a:xfrm>
          <a:prstGeom prst="roundRect">
            <a:avLst>
              <a:gd name="adj" fmla="val 16667"/>
            </a:avLst>
          </a:prstGeom>
          <a:solidFill>
            <a:srgbClr val="E0F4E6"/>
          </a:solidFill>
        </p:spPr>
        <p:txBody>
          <a:bodyPr vert="horz" lIns="91440" tIns="45720" rIns="91440" bIns="45720" rtlCol="0" anchor="ctr">
            <a:no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HK" altLang="zh-TW" sz="2400" dirty="0">
                <a:latin typeface="Times New Roman" panose="02020603050405020304" pitchFamily="18" charset="0"/>
                <a:ea typeface="微軟正黑體" panose="020B0604030504040204" pitchFamily="34" charset="-120"/>
                <a:cs typeface="Times New Roman" panose="02020603050405020304" pitchFamily="18" charset="0"/>
              </a:rPr>
              <a:t>Maintain good indoor air quality and effectively control pollutants in the air</a:t>
            </a:r>
            <a:endParaRPr lang="zh-TW" altLang="en-US" sz="2400" dirty="0">
              <a:latin typeface="Times New Roman" panose="02020603050405020304" pitchFamily="18" charset="0"/>
              <a:ea typeface="微軟正黑體" panose="020B0604030504040204" pitchFamily="34" charset="-120"/>
              <a:cs typeface="Times New Roman" panose="02020603050405020304" pitchFamily="18" charset="0"/>
            </a:endParaRPr>
          </a:p>
        </p:txBody>
      </p:sp>
      <p:grpSp>
        <p:nvGrpSpPr>
          <p:cNvPr id="22" name="群組 21">
            <a:extLst>
              <a:ext uri="{FF2B5EF4-FFF2-40B4-BE49-F238E27FC236}">
                <a16:creationId xmlns:a16="http://schemas.microsoft.com/office/drawing/2014/main" id="{68CEECBC-D7AE-8066-FFC0-4859A64F66B0}"/>
              </a:ext>
            </a:extLst>
          </p:cNvPr>
          <p:cNvGrpSpPr/>
          <p:nvPr/>
        </p:nvGrpSpPr>
        <p:grpSpPr>
          <a:xfrm>
            <a:off x="407328" y="408067"/>
            <a:ext cx="4983040" cy="1047538"/>
            <a:chOff x="407328" y="408067"/>
            <a:chExt cx="4983040" cy="1047538"/>
          </a:xfrm>
        </p:grpSpPr>
        <p:sp>
          <p:nvSpPr>
            <p:cNvPr id="23" name="矩形: 圓角 22">
              <a:extLst>
                <a:ext uri="{FF2B5EF4-FFF2-40B4-BE49-F238E27FC236}">
                  <a16:creationId xmlns:a16="http://schemas.microsoft.com/office/drawing/2014/main" id="{9AD74C05-1096-3FB2-A8F3-8BE8C735EB0A}"/>
                </a:ext>
              </a:extLst>
            </p:cNvPr>
            <p:cNvSpPr/>
            <p:nvPr/>
          </p:nvSpPr>
          <p:spPr>
            <a:xfrm>
              <a:off x="407328" y="408067"/>
              <a:ext cx="4983040" cy="1047538"/>
            </a:xfrm>
            <a:prstGeom prst="roundRect">
              <a:avLst>
                <a:gd name="adj" fmla="val 50000"/>
              </a:avLst>
            </a:prstGeom>
            <a:solidFill>
              <a:srgbClr val="913F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24" name="文字方塊 23">
              <a:extLst>
                <a:ext uri="{FF2B5EF4-FFF2-40B4-BE49-F238E27FC236}">
                  <a16:creationId xmlns:a16="http://schemas.microsoft.com/office/drawing/2014/main" id="{0D31CEF5-6FEB-DB93-1676-95C6279471C5}"/>
                </a:ext>
              </a:extLst>
            </p:cNvPr>
            <p:cNvSpPr txBox="1"/>
            <p:nvPr/>
          </p:nvSpPr>
          <p:spPr>
            <a:xfrm>
              <a:off x="709821" y="590103"/>
              <a:ext cx="3562065" cy="646331"/>
            </a:xfrm>
            <a:prstGeom prst="rect">
              <a:avLst/>
            </a:prstGeom>
            <a:noFill/>
          </p:spPr>
          <p:txBody>
            <a:bodyPr wrap="none" rtlCol="0">
              <a:spAutoFit/>
            </a:bodyPr>
            <a:lstStyle/>
            <a:p>
              <a:pPr algn="ctr"/>
              <a:r>
                <a:rPr lang="en-US" altLang="zh-TW"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rPr>
                <a:t>Clean Indoor Air</a:t>
              </a:r>
              <a:endParaRPr lang="zh-TW" altLang="en-US" sz="3600" b="1" baseline="0" dirty="0">
                <a:ln/>
                <a:solidFill>
                  <a:srgbClr val="FFFFFF"/>
                </a:solidFill>
                <a:latin typeface="Times New Roman" panose="02020603050405020304" pitchFamily="18" charset="0"/>
                <a:ea typeface="微軟正黑體"/>
                <a:cs typeface="Times New Roman" panose="02020603050405020304" pitchFamily="18" charset="0"/>
                <a:sym typeface="微軟正黑體"/>
                <a:rtl val="0"/>
              </a:endParaRPr>
            </a:p>
          </p:txBody>
        </p:sp>
        <p:pic>
          <p:nvPicPr>
            <p:cNvPr id="25" name="圖片 24">
              <a:extLst>
                <a:ext uri="{FF2B5EF4-FFF2-40B4-BE49-F238E27FC236}">
                  <a16:creationId xmlns:a16="http://schemas.microsoft.com/office/drawing/2014/main" id="{446DDB1A-D7CC-02F1-C3FB-F21002D4C9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4306" y="408067"/>
              <a:ext cx="1046062" cy="1044589"/>
            </a:xfrm>
            <a:prstGeom prst="rect">
              <a:avLst/>
            </a:prstGeom>
          </p:spPr>
        </p:pic>
      </p:grpSp>
      <p:grpSp>
        <p:nvGrpSpPr>
          <p:cNvPr id="11" name="群組 10">
            <a:extLst>
              <a:ext uri="{FF2B5EF4-FFF2-40B4-BE49-F238E27FC236}">
                <a16:creationId xmlns:a16="http://schemas.microsoft.com/office/drawing/2014/main" id="{148EB688-90AE-ABC7-0D61-A5D547A1862C}"/>
              </a:ext>
            </a:extLst>
          </p:cNvPr>
          <p:cNvGrpSpPr/>
          <p:nvPr/>
        </p:nvGrpSpPr>
        <p:grpSpPr>
          <a:xfrm>
            <a:off x="10284431" y="3143892"/>
            <a:ext cx="1729521" cy="3530633"/>
            <a:chOff x="10284431" y="3143892"/>
            <a:chExt cx="1729521" cy="3530633"/>
          </a:xfrm>
        </p:grpSpPr>
        <p:sp>
          <p:nvSpPr>
            <p:cNvPr id="8" name="內容版面配置區 2">
              <a:extLst>
                <a:ext uri="{FF2B5EF4-FFF2-40B4-BE49-F238E27FC236}">
                  <a16:creationId xmlns:a16="http://schemas.microsoft.com/office/drawing/2014/main" id="{14103208-C131-FA50-A0F1-629E6EE9EB35}"/>
                </a:ext>
              </a:extLst>
            </p:cNvPr>
            <p:cNvSpPr txBox="1">
              <a:spLocks/>
            </p:cNvSpPr>
            <p:nvPr/>
          </p:nvSpPr>
          <p:spPr>
            <a:xfrm>
              <a:off x="10284431" y="3143892"/>
              <a:ext cx="1729521" cy="3530633"/>
            </a:xfrm>
            <a:prstGeom prst="roundRect">
              <a:avLst/>
            </a:prstGeom>
            <a:solidFill>
              <a:srgbClr val="FAFFE1"/>
            </a:solidFill>
          </p:spPr>
          <p:txBody>
            <a:bodyPr vert="horz" lIns="91440" tIns="45720" rIns="91440" bIns="45720" rtlCol="0">
              <a:normAutofit/>
            </a:bodyPr>
            <a:lstStyle>
              <a:lvl1pPr marL="285750" indent="-285750" algn="l" defTabSz="914400" rtl="0" eaLnBrk="1" latinLnBrk="0" hangingPunct="1">
                <a:lnSpc>
                  <a:spcPct val="110000"/>
                </a:lnSpc>
                <a:spcBef>
                  <a:spcPts val="1000"/>
                </a:spcBef>
                <a:buSzPct val="80000"/>
                <a:buFont typeface="Arial" panose="020B0604020202020204" pitchFamily="34" charset="0"/>
                <a:buChar char="•"/>
                <a:defRPr lang="en-US" sz="2800" kern="1200" dirty="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Wingdings" panose="05000000000000000000" pitchFamily="2" charset="2"/>
                <a:buChar char="Ø"/>
                <a:defRPr sz="2400" i="0"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Wingdings" panose="05000000000000000000" pitchFamily="2" charset="2"/>
                <a:buChar char="u"/>
                <a:defRPr sz="2400" i="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2400" i="0"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240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HK" altLang="zh-TW" sz="1200" b="1" dirty="0">
                  <a:latin typeface="Times New Roman" panose="02020603050405020304" pitchFamily="18" charset="0"/>
                  <a:ea typeface="微軟正黑體" panose="020B0604030504040204" pitchFamily="34" charset="-120"/>
                  <a:cs typeface="Times New Roman" panose="02020603050405020304" pitchFamily="18" charset="0"/>
                </a:rPr>
                <a:t>Useful learning materials</a:t>
              </a:r>
            </a:p>
            <a:p>
              <a:pPr marL="0" indent="0" algn="ctr">
                <a:lnSpc>
                  <a:spcPct val="100000"/>
                </a:lnSpc>
                <a:spcBef>
                  <a:spcPts val="0"/>
                </a:spcBef>
                <a:buNone/>
              </a:pPr>
              <a:endPar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endParaRPr>
            </a:p>
            <a:p>
              <a:pPr marL="0" indent="0" algn="ctr">
                <a:lnSpc>
                  <a:spcPct val="100000"/>
                </a:lnSpc>
                <a:spcBef>
                  <a:spcPts val="0"/>
                </a:spcBef>
                <a:buNone/>
              </a:pPr>
              <a:r>
                <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rPr>
                <a:t>(Primary Category)</a:t>
              </a:r>
            </a:p>
            <a:p>
              <a:pPr marL="0" indent="0" algn="ctr">
                <a:buNone/>
              </a:pPr>
              <a:endPar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endParaRPr>
            </a:p>
            <a:p>
              <a:pPr marL="0" indent="0" algn="ctr">
                <a:buNone/>
              </a:pPr>
              <a:endPar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endParaRPr>
            </a:p>
            <a:p>
              <a:pPr marL="0" indent="0" algn="ctr">
                <a:buNone/>
              </a:pPr>
              <a:endPar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endParaRPr>
            </a:p>
            <a:p>
              <a:pPr marL="0" indent="0" algn="ctr">
                <a:spcBef>
                  <a:spcPts val="0"/>
                </a:spcBef>
                <a:buNone/>
              </a:pPr>
              <a:endPar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endParaRPr>
            </a:p>
            <a:p>
              <a:pPr marL="0" indent="0" algn="ctr">
                <a:spcBef>
                  <a:spcPts val="0"/>
                </a:spcBef>
                <a:buNone/>
              </a:pPr>
              <a:r>
                <a:rPr lang="en-US" altLang="zh-TW" sz="1200" b="1" dirty="0">
                  <a:latin typeface="Times New Roman" panose="02020603050405020304" pitchFamily="18" charset="0"/>
                  <a:ea typeface="微軟正黑體" panose="020B0604030504040204" pitchFamily="34" charset="-120"/>
                  <a:cs typeface="Times New Roman" panose="02020603050405020304" pitchFamily="18" charset="0"/>
                </a:rPr>
                <a:t>(Secondary Category)</a:t>
              </a:r>
              <a:endParaRPr lang="zh-TW" altLang="en-US" sz="1200" b="1" dirty="0">
                <a:latin typeface="Times New Roman" panose="02020603050405020304" pitchFamily="18" charset="0"/>
                <a:ea typeface="微軟正黑體" panose="020B0604030504040204" pitchFamily="34" charset="-120"/>
                <a:cs typeface="Times New Roman" panose="02020603050405020304" pitchFamily="18" charset="0"/>
              </a:endParaRPr>
            </a:p>
          </p:txBody>
        </p:sp>
        <p:pic>
          <p:nvPicPr>
            <p:cNvPr id="9" name="圖片 8">
              <a:extLst>
                <a:ext uri="{FF2B5EF4-FFF2-40B4-BE49-F238E27FC236}">
                  <a16:creationId xmlns:a16="http://schemas.microsoft.com/office/drawing/2014/main" id="{31B4AD2E-5D7D-8A54-7881-7FAA4046BC2C}"/>
                </a:ext>
              </a:extLst>
            </p:cNvPr>
            <p:cNvPicPr>
              <a:picLocks noChangeAspect="1"/>
            </p:cNvPicPr>
            <p:nvPr/>
          </p:nvPicPr>
          <p:blipFill>
            <a:blip r:embed="rId5"/>
            <a:stretch>
              <a:fillRect/>
            </a:stretch>
          </p:blipFill>
          <p:spPr>
            <a:xfrm>
              <a:off x="10614394" y="5427279"/>
              <a:ext cx="1164437" cy="1164437"/>
            </a:xfrm>
            <a:prstGeom prst="rect">
              <a:avLst/>
            </a:prstGeom>
          </p:spPr>
        </p:pic>
        <p:pic>
          <p:nvPicPr>
            <p:cNvPr id="10" name="圖片 9">
              <a:extLst>
                <a:ext uri="{FF2B5EF4-FFF2-40B4-BE49-F238E27FC236}">
                  <a16:creationId xmlns:a16="http://schemas.microsoft.com/office/drawing/2014/main" id="{19F789A1-4AB5-235C-485A-B3865871F165}"/>
                </a:ext>
              </a:extLst>
            </p:cNvPr>
            <p:cNvPicPr>
              <a:picLocks noChangeAspect="1"/>
            </p:cNvPicPr>
            <p:nvPr/>
          </p:nvPicPr>
          <p:blipFill>
            <a:blip r:embed="rId6"/>
            <a:stretch>
              <a:fillRect/>
            </a:stretch>
          </p:blipFill>
          <p:spPr>
            <a:xfrm>
              <a:off x="10614394" y="4034679"/>
              <a:ext cx="1083260" cy="1073758"/>
            </a:xfrm>
            <a:prstGeom prst="rect">
              <a:avLst/>
            </a:prstGeom>
          </p:spPr>
        </p:pic>
      </p:grpSp>
    </p:spTree>
    <p:extLst>
      <p:ext uri="{BB962C8B-B14F-4D97-AF65-F5344CB8AC3E}">
        <p14:creationId xmlns:p14="http://schemas.microsoft.com/office/powerpoint/2010/main" val="2980797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46E56FC-BA4A-AEAB-94ED-DD0F3A27072D}"/>
              </a:ext>
            </a:extLst>
          </p:cNvPr>
          <p:cNvSpPr txBox="1">
            <a:spLocks/>
          </p:cNvSpPr>
          <p:nvPr/>
        </p:nvSpPr>
        <p:spPr>
          <a:xfrm>
            <a:off x="4965290" y="4252878"/>
            <a:ext cx="7226710" cy="96805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en-HK" altLang="zh-TW" sz="4800" b="1" dirty="0">
                <a:solidFill>
                  <a:srgbClr val="006600"/>
                </a:solidFill>
                <a:latin typeface="Times New Roman" panose="02020603050405020304" pitchFamily="18" charset="0"/>
                <a:ea typeface="微軟正黑體" panose="020B0604030504040204" pitchFamily="34" charset="-120"/>
                <a:cs typeface="Times New Roman" panose="02020603050405020304" pitchFamily="18" charset="0"/>
              </a:rPr>
              <a:t>How to check?</a:t>
            </a:r>
            <a:endParaRPr lang="en-HK" sz="4800" b="1" dirty="0">
              <a:solidFill>
                <a:srgbClr val="006600"/>
              </a:solidFill>
              <a:latin typeface="Times New Roman" panose="02020603050405020304" pitchFamily="18" charset="0"/>
              <a:ea typeface="微軟正黑體" panose="020B0604030504040204" pitchFamily="34" charset="-120"/>
              <a:cs typeface="Times New Roman" panose="02020603050405020304" pitchFamily="18" charset="0"/>
            </a:endParaRPr>
          </a:p>
        </p:txBody>
      </p:sp>
      <p:pic>
        <p:nvPicPr>
          <p:cNvPr id="122" name="圖片 121">
            <a:extLst>
              <a:ext uri="{FF2B5EF4-FFF2-40B4-BE49-F238E27FC236}">
                <a16:creationId xmlns:a16="http://schemas.microsoft.com/office/drawing/2014/main" id="{2ABBBA90-89E8-4D81-14FC-B772056526B4}"/>
              </a:ext>
            </a:extLst>
          </p:cNvPr>
          <p:cNvPicPr>
            <a:picLocks noChangeAspect="1"/>
          </p:cNvPicPr>
          <p:nvPr/>
        </p:nvPicPr>
        <p:blipFill>
          <a:blip r:embed="rId2"/>
          <a:stretch>
            <a:fillRect/>
          </a:stretch>
        </p:blipFill>
        <p:spPr>
          <a:xfrm>
            <a:off x="2561902" y="3736665"/>
            <a:ext cx="1877731" cy="2731245"/>
          </a:xfrm>
          <a:prstGeom prst="rect">
            <a:avLst/>
          </a:prstGeom>
        </p:spPr>
      </p:pic>
      <p:pic>
        <p:nvPicPr>
          <p:cNvPr id="123" name="圖片 122">
            <a:extLst>
              <a:ext uri="{FF2B5EF4-FFF2-40B4-BE49-F238E27FC236}">
                <a16:creationId xmlns:a16="http://schemas.microsoft.com/office/drawing/2014/main" id="{1EFAC1D1-D749-A4A1-853C-AC5813937A62}"/>
              </a:ext>
            </a:extLst>
          </p:cNvPr>
          <p:cNvPicPr>
            <a:picLocks noChangeAspect="1"/>
          </p:cNvPicPr>
          <p:nvPr/>
        </p:nvPicPr>
        <p:blipFill>
          <a:blip r:embed="rId3"/>
          <a:stretch>
            <a:fillRect/>
          </a:stretch>
        </p:blipFill>
        <p:spPr>
          <a:xfrm>
            <a:off x="491992" y="3639120"/>
            <a:ext cx="2097206" cy="2926334"/>
          </a:xfrm>
          <a:prstGeom prst="rect">
            <a:avLst/>
          </a:prstGeom>
        </p:spPr>
      </p:pic>
    </p:spTree>
    <p:extLst>
      <p:ext uri="{BB962C8B-B14F-4D97-AF65-F5344CB8AC3E}">
        <p14:creationId xmlns:p14="http://schemas.microsoft.com/office/powerpoint/2010/main" val="22278570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9DA8AF8-4119-CAB9-0EC7-4A0295024093}"/>
              </a:ext>
            </a:extLst>
          </p:cNvPr>
          <p:cNvSpPr>
            <a:spLocks noGrp="1"/>
          </p:cNvSpPr>
          <p:nvPr>
            <p:ph type="title"/>
          </p:nvPr>
        </p:nvSpPr>
        <p:spPr>
          <a:xfrm>
            <a:off x="535142" y="339637"/>
            <a:ext cx="11116084" cy="1132258"/>
          </a:xfrm>
        </p:spPr>
        <p:txBody>
          <a:bodyPr>
            <a:noAutofit/>
          </a:bodyPr>
          <a:lstStyle/>
          <a:p>
            <a:r>
              <a:rPr lang="en-US" altLang="zh-HK" sz="4000" b="1" dirty="0"/>
              <a:t>Checking Frequency &amp; GP Group Responsibilities</a:t>
            </a:r>
            <a:endParaRPr lang="zh-HK" altLang="en-US" sz="4000" b="1" dirty="0"/>
          </a:p>
        </p:txBody>
      </p:sp>
      <p:sp>
        <p:nvSpPr>
          <p:cNvPr id="3" name="內容版面配置區 2">
            <a:extLst>
              <a:ext uri="{FF2B5EF4-FFF2-40B4-BE49-F238E27FC236}">
                <a16:creationId xmlns:a16="http://schemas.microsoft.com/office/drawing/2014/main" id="{7A3F462A-B063-465E-6DC0-B7C9B75975A3}"/>
              </a:ext>
            </a:extLst>
          </p:cNvPr>
          <p:cNvSpPr>
            <a:spLocks noGrp="1"/>
          </p:cNvSpPr>
          <p:nvPr>
            <p:ph idx="1"/>
          </p:nvPr>
        </p:nvSpPr>
        <p:spPr>
          <a:xfrm>
            <a:off x="1028174" y="4657683"/>
            <a:ext cx="8559963" cy="1476102"/>
          </a:xfrm>
        </p:spPr>
        <p:txBody>
          <a:bodyPr>
            <a:normAutofit/>
          </a:bodyPr>
          <a:lstStyle/>
          <a:p>
            <a:pPr marL="0" indent="0">
              <a:buNone/>
            </a:pPr>
            <a:r>
              <a:rPr lang="en-US" altLang="zh-HK" sz="2000" i="1" dirty="0"/>
              <a:t>* The Teacher Advisor can adjust the checking methods and frequency according to the actual circumstances. For example, the Teacher Advisor or Head GPs may arrange School GPs to check each class/floor regularly, or check and promote a designated environmental aspect for focused checking each month</a:t>
            </a:r>
          </a:p>
        </p:txBody>
      </p:sp>
      <p:graphicFrame>
        <p:nvGraphicFramePr>
          <p:cNvPr id="4" name="Content Placeholder 11">
            <a:extLst>
              <a:ext uri="{FF2B5EF4-FFF2-40B4-BE49-F238E27FC236}">
                <a16:creationId xmlns:a16="http://schemas.microsoft.com/office/drawing/2014/main" id="{F645B70F-6DCF-BB43-4E25-BF3D9143D073}"/>
              </a:ext>
            </a:extLst>
          </p:cNvPr>
          <p:cNvGraphicFramePr>
            <a:graphicFrameLocks/>
          </p:cNvGraphicFramePr>
          <p:nvPr>
            <p:extLst>
              <p:ext uri="{D42A27DB-BD31-4B8C-83A1-F6EECF244321}">
                <p14:modId xmlns:p14="http://schemas.microsoft.com/office/powerpoint/2010/main" val="4161418280"/>
              </p:ext>
            </p:extLst>
          </p:nvPr>
        </p:nvGraphicFramePr>
        <p:xfrm>
          <a:off x="757397" y="1705926"/>
          <a:ext cx="10244390" cy="2717726"/>
        </p:xfrm>
        <a:graphic>
          <a:graphicData uri="http://schemas.openxmlformats.org/drawingml/2006/table">
            <a:tbl>
              <a:tblPr firstCol="1" bandRow="1">
                <a:tableStyleId>{00A15C55-8517-42AA-B614-E9B94910E393}</a:tableStyleId>
              </a:tblPr>
              <a:tblGrid>
                <a:gridCol w="1101778">
                  <a:extLst>
                    <a:ext uri="{9D8B030D-6E8A-4147-A177-3AD203B41FA5}">
                      <a16:colId xmlns:a16="http://schemas.microsoft.com/office/drawing/2014/main" val="288875546"/>
                    </a:ext>
                  </a:extLst>
                </a:gridCol>
                <a:gridCol w="1707090">
                  <a:extLst>
                    <a:ext uri="{9D8B030D-6E8A-4147-A177-3AD203B41FA5}">
                      <a16:colId xmlns:a16="http://schemas.microsoft.com/office/drawing/2014/main" val="2017470927"/>
                    </a:ext>
                  </a:extLst>
                </a:gridCol>
                <a:gridCol w="7435522">
                  <a:extLst>
                    <a:ext uri="{9D8B030D-6E8A-4147-A177-3AD203B41FA5}">
                      <a16:colId xmlns:a16="http://schemas.microsoft.com/office/drawing/2014/main" val="2795992160"/>
                    </a:ext>
                  </a:extLst>
                </a:gridCol>
              </a:tblGrid>
              <a:tr h="820791">
                <a:tc gridSpan="2">
                  <a:txBody>
                    <a:bodyPr/>
                    <a:lstStyle/>
                    <a:p>
                      <a:pPr algn="ctr"/>
                      <a:r>
                        <a:rPr lang="en-HK" b="1" dirty="0">
                          <a:latin typeface="Times New Roman" panose="02020603050405020304" pitchFamily="18" charset="0"/>
                          <a:ea typeface="微軟正黑體" panose="020B0604030504040204" pitchFamily="34" charset="-120"/>
                          <a:cs typeface="Times New Roman" panose="02020603050405020304" pitchFamily="18" charset="0"/>
                        </a:rPr>
                        <a:t>Frequency</a:t>
                      </a:r>
                    </a:p>
                  </a:txBody>
                  <a:tcPr anchor="ctr"/>
                </a:tc>
                <a:tc hMerge="1">
                  <a:txBody>
                    <a:bodyPr/>
                    <a:lstStyle/>
                    <a:p>
                      <a:endParaRPr lang="en-HK" dirty="0"/>
                    </a:p>
                  </a:txBody>
                  <a:tcPr/>
                </a:tc>
                <a:tc>
                  <a:txBody>
                    <a:bodyPr/>
                    <a:lstStyle/>
                    <a:p>
                      <a:pPr algn="ctr"/>
                      <a:r>
                        <a:rPr lang="en-HK" altLang="zh-TW" dirty="0">
                          <a:latin typeface="Times New Roman" panose="02020603050405020304" pitchFamily="18" charset="0"/>
                          <a:ea typeface="微軟正黑體" panose="020B0604030504040204" pitchFamily="34" charset="-120"/>
                          <a:cs typeface="Times New Roman" panose="02020603050405020304" pitchFamily="18" charset="0"/>
                        </a:rPr>
                        <a:t>At least once a month</a:t>
                      </a:r>
                    </a:p>
                    <a:p>
                      <a:pPr algn="ct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 </a:t>
                      </a:r>
                      <a:r>
                        <a:rPr lang="en-HK" altLang="zh-TW" dirty="0">
                          <a:latin typeface="Times New Roman" panose="02020603050405020304" pitchFamily="18" charset="0"/>
                          <a:ea typeface="微軟正黑體" panose="020B0604030504040204" pitchFamily="34" charset="-120"/>
                          <a:cs typeface="Times New Roman" panose="02020603050405020304" pitchFamily="18" charset="0"/>
                        </a:rPr>
                        <a:t>(November – May, a total of 7 months)</a:t>
                      </a:r>
                      <a:endParaRPr lang="en-HK" dirty="0">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tc>
                <a:extLst>
                  <a:ext uri="{0D108BD9-81ED-4DB2-BD59-A6C34878D82A}">
                    <a16:rowId xmlns:a16="http://schemas.microsoft.com/office/drawing/2014/main" val="723393921"/>
                  </a:ext>
                </a:extLst>
              </a:tr>
              <a:tr h="783021">
                <a:tc rowSpan="2">
                  <a:txBody>
                    <a:bodyPr/>
                    <a:lstStyle/>
                    <a:p>
                      <a:pPr algn="ctr"/>
                      <a:r>
                        <a:rPr lang="en-HK" altLang="zh-TW" b="1" dirty="0">
                          <a:latin typeface="Times New Roman" panose="02020603050405020304" pitchFamily="18" charset="0"/>
                          <a:ea typeface="微軟正黑體" panose="020B0604030504040204" pitchFamily="34" charset="-120"/>
                          <a:cs typeface="Times New Roman" panose="02020603050405020304" pitchFamily="18" charset="0"/>
                        </a:rPr>
                        <a:t>Role</a:t>
                      </a:r>
                      <a:endParaRPr lang="en-HK" b="1" dirty="0">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tc>
                <a:tc>
                  <a:txBody>
                    <a:bodyPr/>
                    <a:lstStyle/>
                    <a:p>
                      <a:pPr algn="ctr"/>
                      <a:r>
                        <a:rPr lang="en-HK" altLang="zh-TW" dirty="0">
                          <a:latin typeface="Times New Roman" panose="02020603050405020304" pitchFamily="18" charset="0"/>
                          <a:ea typeface="微軟正黑體" panose="020B0604030504040204" pitchFamily="34" charset="-120"/>
                          <a:cs typeface="Times New Roman" panose="02020603050405020304" pitchFamily="18" charset="0"/>
                        </a:rPr>
                        <a:t>Teacher Advisor</a:t>
                      </a:r>
                      <a:endParaRPr lang="en-HK" dirty="0">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dirty="0">
                          <a:latin typeface="Times New Roman" panose="02020603050405020304" pitchFamily="18" charset="0"/>
                          <a:ea typeface="Calibri" panose="020F0502020204030204" pitchFamily="34" charset="0"/>
                          <a:cs typeface="Times New Roman" panose="02020603050405020304" pitchFamily="18" charset="0"/>
                        </a:rPr>
                        <a:t>Discuss with GP Group to formulate best practices for each environmental aspect</a:t>
                      </a:r>
                    </a:p>
                    <a:p>
                      <a:pPr marL="285750" indent="-285750">
                        <a:buFont typeface="Arial" panose="020B0604020202020204" pitchFamily="34" charset="0"/>
                        <a:buChar char="•"/>
                      </a:pPr>
                      <a:endParaRPr lang="en-HK" dirty="0">
                        <a:latin typeface="Times New Roman" panose="02020603050405020304" pitchFamily="18" charset="0"/>
                        <a:ea typeface="微軟正黑體" panose="020B0604030504040204" pitchFamily="34" charset="-120"/>
                        <a:cs typeface="Times New Roman" panose="02020603050405020304" pitchFamily="18" charset="0"/>
                      </a:endParaRPr>
                    </a:p>
                  </a:txBody>
                  <a:tcPr/>
                </a:tc>
                <a:extLst>
                  <a:ext uri="{0D108BD9-81ED-4DB2-BD59-A6C34878D82A}">
                    <a16:rowId xmlns:a16="http://schemas.microsoft.com/office/drawing/2014/main" val="440790232"/>
                  </a:ext>
                </a:extLst>
              </a:tr>
              <a:tr h="982535">
                <a:tc vMerge="1">
                  <a:txBody>
                    <a:bodyPr/>
                    <a:lstStyle/>
                    <a:p>
                      <a:endParaRPr lang="en-HK" dirty="0"/>
                    </a:p>
                  </a:txBody>
                  <a:tcPr/>
                </a:tc>
                <a:tc>
                  <a:txBody>
                    <a:bodyPr/>
                    <a:lstStyle/>
                    <a:p>
                      <a:pPr algn="ctr"/>
                      <a:r>
                        <a:rPr lang="en-HK" dirty="0">
                          <a:latin typeface="Times New Roman" panose="02020603050405020304" pitchFamily="18" charset="0"/>
                          <a:ea typeface="微軟正黑體" panose="020B0604030504040204" pitchFamily="34" charset="-120"/>
                          <a:cs typeface="Times New Roman" panose="02020603050405020304" pitchFamily="18" charset="0"/>
                        </a:rPr>
                        <a:t>GP</a:t>
                      </a: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 </a:t>
                      </a:r>
                      <a:r>
                        <a:rPr lang="en-HK" altLang="zh-TW" dirty="0">
                          <a:latin typeface="Times New Roman" panose="02020603050405020304" pitchFamily="18" charset="0"/>
                          <a:ea typeface="微軟正黑體" panose="020B0604030504040204" pitchFamily="34" charset="-120"/>
                          <a:cs typeface="Times New Roman" panose="02020603050405020304" pitchFamily="18" charset="0"/>
                        </a:rPr>
                        <a:t>Group</a:t>
                      </a:r>
                      <a:endParaRPr lang="en-HK" dirty="0">
                        <a:latin typeface="Times New Roman" panose="02020603050405020304" pitchFamily="18" charset="0"/>
                        <a:ea typeface="微軟正黑體" panose="020B0604030504040204" pitchFamily="34" charset="-120"/>
                        <a:cs typeface="Times New Roman" panose="02020603050405020304" pitchFamily="18" charset="0"/>
                      </a:endParaRPr>
                    </a:p>
                  </a:txBody>
                  <a:tcPr anchor="ctr"/>
                </a:tc>
                <a:tc>
                  <a:txBody>
                    <a:bodyPr/>
                    <a:lstStyle/>
                    <a:p>
                      <a:pPr marL="285750" lvl="0" indent="-285750">
                        <a:buFont typeface="Arial" panose="020B0604020202020204" pitchFamily="34" charset="0"/>
                        <a:buChar char="•"/>
                      </a:pPr>
                      <a:r>
                        <a:rPr lang="en-HK" sz="1800" b="0" u="none" strike="noStrike" kern="1200" dirty="0">
                          <a:solidFill>
                            <a:schemeClr val="dk1"/>
                          </a:solidFill>
                          <a:effectLst/>
                          <a:latin typeface="Times New Roman" panose="02020603050405020304" pitchFamily="18" charset="0"/>
                          <a:ea typeface="Calibri" panose="020F0502020204030204" pitchFamily="34" charset="0"/>
                          <a:cs typeface="Times New Roman" panose="02020603050405020304" pitchFamily="18" charset="0"/>
                        </a:rPr>
                        <a:t>Plan the checking schedule and keep it confidential for surprise checks</a:t>
                      </a:r>
                    </a:p>
                    <a:p>
                      <a:pPr marL="285750" lvl="0" indent="-285750">
                        <a:buFont typeface="Arial" panose="020B0604020202020204" pitchFamily="34" charset="0"/>
                        <a:buChar char="•"/>
                      </a:pPr>
                      <a:r>
                        <a:rPr lang="en-HK" sz="1800" b="0" u="none" strike="noStrike" kern="1200" dirty="0">
                          <a:solidFill>
                            <a:schemeClr val="dk1"/>
                          </a:solidFill>
                          <a:effectLst/>
                          <a:latin typeface="Times New Roman" panose="02020603050405020304" pitchFamily="18" charset="0"/>
                          <a:ea typeface="Calibri" panose="020F0502020204030204" pitchFamily="34" charset="0"/>
                          <a:cs typeface="Times New Roman" panose="02020603050405020304" pitchFamily="18" charset="0"/>
                        </a:rPr>
                        <a:t>Use the environmental checklists to check students' environmental behaviours and the school's environmental performance regularly</a:t>
                      </a:r>
                    </a:p>
                  </a:txBody>
                  <a:tcPr/>
                </a:tc>
                <a:extLst>
                  <a:ext uri="{0D108BD9-81ED-4DB2-BD59-A6C34878D82A}">
                    <a16:rowId xmlns:a16="http://schemas.microsoft.com/office/drawing/2014/main" val="1054406803"/>
                  </a:ext>
                </a:extLst>
              </a:tr>
            </a:tbl>
          </a:graphicData>
        </a:graphic>
      </p:graphicFrame>
      <p:pic>
        <p:nvPicPr>
          <p:cNvPr id="5" name="圖片 4">
            <a:extLst>
              <a:ext uri="{FF2B5EF4-FFF2-40B4-BE49-F238E27FC236}">
                <a16:creationId xmlns:a16="http://schemas.microsoft.com/office/drawing/2014/main" id="{6C2C10AA-C1BC-4562-A3A9-CCA1172A97BA}"/>
              </a:ext>
            </a:extLst>
          </p:cNvPr>
          <p:cNvPicPr>
            <a:picLocks noChangeAspect="1"/>
          </p:cNvPicPr>
          <p:nvPr/>
        </p:nvPicPr>
        <p:blipFill>
          <a:blip r:embed="rId2"/>
          <a:stretch>
            <a:fillRect/>
          </a:stretch>
        </p:blipFill>
        <p:spPr>
          <a:xfrm>
            <a:off x="9910917" y="4722999"/>
            <a:ext cx="1996900" cy="1972769"/>
          </a:xfrm>
          <a:prstGeom prst="rect">
            <a:avLst/>
          </a:prstGeom>
        </p:spPr>
      </p:pic>
    </p:spTree>
    <p:extLst>
      <p:ext uri="{BB962C8B-B14F-4D97-AF65-F5344CB8AC3E}">
        <p14:creationId xmlns:p14="http://schemas.microsoft.com/office/powerpoint/2010/main" val="1683991097"/>
      </p:ext>
    </p:extLst>
  </p:cSld>
  <p:clrMapOvr>
    <a:masterClrMapping/>
  </p:clrMapOvr>
</p:sld>
</file>

<file path=ppt/theme/theme1.xml><?xml version="1.0" encoding="utf-8"?>
<a:theme xmlns:a="http://schemas.openxmlformats.org/drawingml/2006/main" name="Archway">
  <a:themeElements>
    <a:clrScheme name="Archway">
      <a:dk1>
        <a:sysClr val="windowText" lastClr="000000"/>
      </a:dk1>
      <a:lt1>
        <a:sysClr val="window" lastClr="FFFFFF"/>
      </a:lt1>
      <a:dk2>
        <a:srgbClr val="424C4E"/>
      </a:dk2>
      <a:lt2>
        <a:srgbClr val="EDE9E7"/>
      </a:lt2>
      <a:accent1>
        <a:srgbClr val="9FA597"/>
      </a:accent1>
      <a:accent2>
        <a:srgbClr val="AEA67E"/>
      </a:accent2>
      <a:accent3>
        <a:srgbClr val="957D71"/>
      </a:accent3>
      <a:accent4>
        <a:srgbClr val="C88769"/>
      </a:accent4>
      <a:accent5>
        <a:srgbClr val="97A4AA"/>
      </a:accent5>
      <a:accent6>
        <a:srgbClr val="9FA4A5"/>
      </a:accent6>
      <a:hlink>
        <a:srgbClr val="8C9484"/>
      </a:hlink>
      <a:folHlink>
        <a:srgbClr val="C17957"/>
      </a:folHlink>
    </a:clrScheme>
    <a:fontScheme name="Archway">
      <a:majorFont>
        <a:latin typeface="Felix Titling"/>
        <a:ea typeface=""/>
        <a:cs typeface=""/>
      </a:majorFont>
      <a:minorFont>
        <a:latin typeface="Goudy Old Sty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chway" id="{CCBE687C-D9F1-4254-B066-5079611C2397}" vid="{9D57D580-D4A7-454F-BF49-8DDDB4A8185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4701</TotalTime>
  <Words>5204</Words>
  <Application>Microsoft Office PowerPoint</Application>
  <PresentationFormat>寬螢幕</PresentationFormat>
  <Paragraphs>682</Paragraphs>
  <Slides>40</Slides>
  <Notes>16</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40</vt:i4>
      </vt:variant>
    </vt:vector>
  </HeadingPairs>
  <TitlesOfParts>
    <vt:vector size="48" baseType="lpstr">
      <vt:lpstr>微軟正黑體</vt:lpstr>
      <vt:lpstr>Aptos</vt:lpstr>
      <vt:lpstr>Arial</vt:lpstr>
      <vt:lpstr>Calibri</vt:lpstr>
      <vt:lpstr>Goudy Old Style</vt:lpstr>
      <vt:lpstr>Times New Roman</vt:lpstr>
      <vt:lpstr>Wingdings</vt:lpstr>
      <vt:lpstr>Archway</vt:lpstr>
      <vt:lpstr>Green Prefect PROGRAMME</vt:lpstr>
      <vt:lpstr>PowerPoint 簡報</vt:lpstr>
      <vt:lpstr>PowerPoint 簡報</vt:lpstr>
      <vt:lpstr>PowerPoint 簡報</vt:lpstr>
      <vt:lpstr>PowerPoint 簡報</vt:lpstr>
      <vt:lpstr>PowerPoint 簡報</vt:lpstr>
      <vt:lpstr>PowerPoint 簡報</vt:lpstr>
      <vt:lpstr>PowerPoint 簡報</vt:lpstr>
      <vt:lpstr>Checking Frequency &amp; GP Group Responsibilities</vt:lpstr>
      <vt:lpstr>PowerPoint 簡報</vt:lpstr>
      <vt:lpstr>Example of Filling in the Checklist</vt:lpstr>
      <vt:lpstr>Environmental Checklists</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Environmental Promotion Activity Record Form</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Terence Tang</dc:creator>
  <cp:lastModifiedBy>Nga Lai Lily CHUNG</cp:lastModifiedBy>
  <cp:revision>352</cp:revision>
  <dcterms:created xsi:type="dcterms:W3CDTF">2026-08-07T03:18:41Z</dcterms:created>
  <dcterms:modified xsi:type="dcterms:W3CDTF">2026-08-31T07:45:48Z</dcterms:modified>
</cp:coreProperties>
</file>